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CD13D-491E-4253-AEE6-7C15E15D1FFB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34D99-96B3-486F-9858-44CEEEF68D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0092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FED6-52C1-4865-B81D-1F1794E0E4DD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E70CF-8C8E-4E6D-A793-BF21B24B85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225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E70CF-8C8E-4E6D-A793-BF21B24B856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0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hu-hu/windows/teljes-k%C3%B6r%C5%B1-%C3%BAtmutat%C3%B3-a-narr%C3%A1torhoz-e4397a0d-ef4f-b386-d8ae-c172f109bdb1" TargetMode="External"/><Relationship Id="rId7" Type="http://schemas.openxmlformats.org/officeDocument/2006/relationships/hyperlink" Target="https://support.google.com/accessibility/android/answer/6006949" TargetMode="External"/><Relationship Id="rId2" Type="http://schemas.openxmlformats.org/officeDocument/2006/relationships/hyperlink" Target="https://www.infoalap.hu/zoomte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pport.apple.com/hu-hu/guide/iphone/iph3e2e4367/ios" TargetMode="External"/><Relationship Id="rId5" Type="http://schemas.openxmlformats.org/officeDocument/2006/relationships/hyperlink" Target="https://help.gnome.org/users/gnome-help/3.28/a11y-mag.html.hu" TargetMode="External"/><Relationship Id="rId4" Type="http://schemas.openxmlformats.org/officeDocument/2006/relationships/hyperlink" Target="https://support.apple.com/hu-hu/guide/mac-help/mchlp1400/mac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alap.hu/infoalap_reader" TargetMode="External"/><Relationship Id="rId7" Type="http://schemas.openxmlformats.org/officeDocument/2006/relationships/hyperlink" Target="https://www.voicedream.com/" TargetMode="External"/><Relationship Id="rId2" Type="http://schemas.openxmlformats.org/officeDocument/2006/relationships/hyperlink" Target="https://ocrszoftver.h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lin.hu/belin_6.0_gnome/ocrfeeder.html" TargetMode="External"/><Relationship Id="rId5" Type="http://schemas.openxmlformats.org/officeDocument/2006/relationships/hyperlink" Target="https://creaceed.com/iprizmo" TargetMode="External"/><Relationship Id="rId4" Type="http://schemas.openxmlformats.org/officeDocument/2006/relationships/hyperlink" Target="https://support.microsoft.com/hu-hu/office/k%C3%A9pek-%C3%A9s-f%C3%A1jlnyomatok-sz%C3%B6veg%C3%A9nek-m%C3%A1sol%C3%A1sa-optikai-karakterfelismer%C3%A9s-haszn%C3%A1lat%C3%A1val-a-onenote-ban-93a70a2f-ebcd-42dc-9f0b-19b09fd775b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google.com/accessibility/android/answer/6283677?hl=en" TargetMode="External"/><Relationship Id="rId3" Type="http://schemas.openxmlformats.org/officeDocument/2006/relationships/hyperlink" Target="https://nvda.hu/" TargetMode="External"/><Relationship Id="rId7" Type="http://schemas.openxmlformats.org/officeDocument/2006/relationships/hyperlink" Target="https://support.apple.com/hu-hu/guide/iphone/iph3e2e415f/14.0/ios/14.0" TargetMode="External"/><Relationship Id="rId2" Type="http://schemas.openxmlformats.org/officeDocument/2006/relationships/hyperlink" Target="https://www.infoalap.hu/jaw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elin.hu/belin_6.0_mate/orca/" TargetMode="External"/><Relationship Id="rId5" Type="http://schemas.openxmlformats.org/officeDocument/2006/relationships/hyperlink" Target="https://support.apple.com/hu-hu/guide/mac-help/mchlp1400/mac" TargetMode="External"/><Relationship Id="rId4" Type="http://schemas.openxmlformats.org/officeDocument/2006/relationships/hyperlink" Target="https://support.microsoft.com/hu-hu/windows/teljes-k%C3%B6r%C5%B1-%C3%BAtmutat%C3%B3-a-narr%C3%A1torhoz-e4397a0d-ef4f-b386-d8ae-c172f109bdb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kosoft.hu/webaruhaz/termek/orbit-reader-20-braille-kijelzo" TargetMode="External"/><Relationship Id="rId2" Type="http://schemas.openxmlformats.org/officeDocument/2006/relationships/hyperlink" Target="https://www.infoalap.hu/foc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brador-bt.hu/termek/brailliant-bi14-braille-billentyuz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99992" y="2658178"/>
            <a:ext cx="3524803" cy="2664740"/>
          </a:xfrm>
        </p:spPr>
        <p:txBody>
          <a:bodyPr>
            <a:normAutofit/>
          </a:bodyPr>
          <a:lstStyle/>
          <a:p>
            <a:r>
              <a:rPr lang="hu-HU" sz="2800" b="1" dirty="0"/>
              <a:t/>
            </a:r>
            <a:br>
              <a:rPr lang="hu-HU" sz="2800" b="1" dirty="0"/>
            </a:br>
            <a:endParaRPr lang="hu-HU" sz="2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33365" y="5301208"/>
            <a:ext cx="3309803" cy="720080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5061168" y="260648"/>
            <a:ext cx="363589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/>
              <a:t>Interdiszciplináris megközelítések a fogyatékosságok megértéséhez</a:t>
            </a:r>
          </a:p>
          <a:p>
            <a:r>
              <a:rPr lang="hu-HU" sz="2000" i="1" dirty="0"/>
              <a:t>Szeminárium</a:t>
            </a:r>
          </a:p>
        </p:txBody>
      </p:sp>
      <p:sp>
        <p:nvSpPr>
          <p:cNvPr id="7" name="Téglalap 6"/>
          <p:cNvSpPr/>
          <p:nvPr/>
        </p:nvSpPr>
        <p:spPr>
          <a:xfrm>
            <a:off x="4788024" y="2420888"/>
            <a:ext cx="37079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A látássérült személyek informatikai támogatása</a:t>
            </a:r>
          </a:p>
          <a:p>
            <a:r>
              <a:rPr lang="hu-HU" i="1" dirty="0"/>
              <a:t>tananyagegység</a:t>
            </a:r>
          </a:p>
          <a:p>
            <a:r>
              <a:rPr lang="hu-HU" dirty="0"/>
              <a:t> </a:t>
            </a:r>
          </a:p>
          <a:p>
            <a:r>
              <a:rPr lang="hu-HU" sz="1600" dirty="0"/>
              <a:t>Témák:</a:t>
            </a:r>
          </a:p>
          <a:p>
            <a:r>
              <a:rPr lang="hu-HU" sz="1600" b="1" dirty="0"/>
              <a:t>- A speciális informatikai alapfogalmak ismerete és szakszerű használata</a:t>
            </a:r>
          </a:p>
          <a:p>
            <a:r>
              <a:rPr lang="hu-HU" sz="1600" b="1" dirty="0"/>
              <a:t>- A segítő informatikai eszközök kategóriái</a:t>
            </a:r>
          </a:p>
          <a:p>
            <a:r>
              <a:rPr lang="hu-HU" dirty="0"/>
              <a:t> </a:t>
            </a:r>
          </a:p>
        </p:txBody>
      </p:sp>
      <p:sp>
        <p:nvSpPr>
          <p:cNvPr id="8" name="Téglalap 7"/>
          <p:cNvSpPr/>
          <p:nvPr/>
        </p:nvSpPr>
        <p:spPr>
          <a:xfrm>
            <a:off x="4788024" y="5157192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400" b="1" dirty="0" err="1"/>
              <a:t>Szuhaj</a:t>
            </a:r>
            <a:r>
              <a:rPr lang="hu-HU" sz="1400" b="1" dirty="0"/>
              <a:t> Mihály</a:t>
            </a:r>
          </a:p>
          <a:p>
            <a:r>
              <a:rPr lang="hu-HU" sz="1200" dirty="0"/>
              <a:t>vendégelőadó</a:t>
            </a:r>
          </a:p>
          <a:p>
            <a:r>
              <a:rPr lang="hu-HU" sz="1200" dirty="0"/>
              <a:t> Informatika a Látássérültekért Alapítvány</a:t>
            </a:r>
          </a:p>
          <a:p>
            <a:r>
              <a:rPr lang="hu-HU" sz="1200" dirty="0"/>
              <a:t> 2021. március 17.</a:t>
            </a:r>
          </a:p>
        </p:txBody>
      </p:sp>
    </p:spTree>
    <p:extLst>
      <p:ext uri="{BB962C8B-B14F-4D97-AF65-F5344CB8AC3E}">
        <p14:creationId xmlns:p14="http://schemas.microsoft.com/office/powerpoint/2010/main" val="3661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1412776"/>
            <a:ext cx="7024744" cy="1368152"/>
          </a:xfrm>
        </p:spPr>
        <p:txBody>
          <a:bodyPr>
            <a:normAutofit fontScale="90000"/>
          </a:bodyPr>
          <a:lstStyle/>
          <a:p>
            <a:r>
              <a:rPr lang="hu-HU" b="1" dirty="0" err="1"/>
              <a:t>Gyengénlátó</a:t>
            </a:r>
            <a:r>
              <a:rPr lang="hu-HU" b="1" dirty="0"/>
              <a:t> emberek számítógép- és </a:t>
            </a:r>
            <a:r>
              <a:rPr lang="hu-HU" b="1" dirty="0" err="1"/>
              <a:t>okoseszköz</a:t>
            </a:r>
            <a:r>
              <a:rPr lang="hu-HU" b="1" dirty="0"/>
              <a:t>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2780928"/>
            <a:ext cx="6777317" cy="305170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hu-HU" dirty="0"/>
              <a:t>A képernyőnagyító program működése:</a:t>
            </a:r>
          </a:p>
          <a:p>
            <a:r>
              <a:rPr lang="hu-HU" dirty="0"/>
              <a:t>Felnagyítja a képernyőn megjelenő tartalmat</a:t>
            </a:r>
          </a:p>
          <a:p>
            <a:r>
              <a:rPr lang="hu-HU" dirty="0"/>
              <a:t>Felnagyított kép több irányú pásztázása</a:t>
            </a:r>
          </a:p>
          <a:p>
            <a:r>
              <a:rPr lang="hu-HU" dirty="0"/>
              <a:t>Speciális egérmutató és szövegkurzor</a:t>
            </a:r>
          </a:p>
          <a:p>
            <a:r>
              <a:rPr lang="hu-HU" dirty="0"/>
              <a:t>A nagyított kép követi az egérkurzort</a:t>
            </a:r>
          </a:p>
          <a:p>
            <a:r>
              <a:rPr lang="hu-HU" dirty="0" err="1"/>
              <a:t>Testreszabható</a:t>
            </a:r>
            <a:r>
              <a:rPr lang="hu-HU" dirty="0"/>
              <a:t> színkombinációk</a:t>
            </a:r>
          </a:p>
          <a:p>
            <a:r>
              <a:rPr lang="hu-HU" dirty="0"/>
              <a:t>Felolvastatható az egérmutató alatti szöveg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6576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 Magyarországon ismert képernyőnagyító programok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417590"/>
              </p:ext>
            </p:extLst>
          </p:nvPr>
        </p:nvGraphicFramePr>
        <p:xfrm>
          <a:off x="1115616" y="2348880"/>
          <a:ext cx="7272808" cy="3508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Operációs rendszer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Képernyőnagyító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link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Windows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ZoomText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hlinkClick r:id="rId2"/>
                        </a:rPr>
                        <a:t>https://</a:t>
                      </a:r>
                      <a:r>
                        <a:rPr lang="hu-HU" sz="1100" dirty="0" smtClean="0">
                          <a:effectLst/>
                          <a:hlinkClick r:id="rId2"/>
                        </a:rPr>
                        <a:t>www.infoalap.hu/zoomtext</a:t>
                      </a:r>
                      <a:endParaRPr lang="hu-H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2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Windows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Gépház &gt; Könnyű kezelés &gt; Látás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hlinkClick r:id="rId3"/>
                        </a:rPr>
                        <a:t>https://support.microsoft.com/hu-hu/windows/teljes-k%C3%B6r%C5%B1-%</a:t>
                      </a:r>
                      <a:r>
                        <a:rPr lang="hu-HU" sz="1100" dirty="0" smtClean="0">
                          <a:effectLst/>
                          <a:hlinkClick r:id="rId3"/>
                        </a:rPr>
                        <a:t>C3%BAtmutat%C3%B3-a-narr%C3%A1torhoz-e4397a0d-ef4f-b386-d8ae-c172f109bdb1</a:t>
                      </a:r>
                      <a:endParaRPr lang="hu-H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1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Mac OS X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Beállítások &gt; Kisegítő lehetőségek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hlinkClick r:id="rId4"/>
                        </a:rPr>
                        <a:t>https://</a:t>
                      </a:r>
                      <a:r>
                        <a:rPr lang="hu-HU" sz="1100" dirty="0" smtClean="0">
                          <a:effectLst/>
                          <a:hlinkClick r:id="rId4"/>
                        </a:rPr>
                        <a:t>support.apple.com/hu-hu/guide/mac-help/mchlp1400/mac</a:t>
                      </a:r>
                      <a:endParaRPr lang="hu-H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1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Linux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Akadálymentesítés &gt; Látás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hlinkClick r:id="rId5"/>
                        </a:rPr>
                        <a:t>https://</a:t>
                      </a:r>
                      <a:r>
                        <a:rPr lang="hu-HU" sz="1100" dirty="0" smtClean="0">
                          <a:effectLst/>
                          <a:hlinkClick r:id="rId5"/>
                        </a:rPr>
                        <a:t>help.gnome.org/users/gnome-help/3.28/a11y-mag.html.hu</a:t>
                      </a:r>
                      <a:endParaRPr lang="hu-H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1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iOS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Beállítások &gt; Kisegítő lehetőségek &gt; Látás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hlinkClick r:id="rId6"/>
                        </a:rPr>
                        <a:t>https://</a:t>
                      </a:r>
                      <a:r>
                        <a:rPr lang="hu-HU" sz="1100" dirty="0" smtClean="0">
                          <a:effectLst/>
                          <a:hlinkClick r:id="rId6"/>
                        </a:rPr>
                        <a:t>support.apple.com/hu-hu/guide/iphone/iph3e2e4367/ios</a:t>
                      </a:r>
                      <a:endParaRPr lang="hu-H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1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Android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Beállítások &gt; Kisegítő lehetőségek &gt; Látás</a:t>
                      </a:r>
                      <a:endParaRPr lang="hu-HU" sz="10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hlinkClick r:id="rId7"/>
                        </a:rPr>
                        <a:t>https://</a:t>
                      </a:r>
                      <a:r>
                        <a:rPr lang="hu-HU" sz="1100" dirty="0" smtClean="0">
                          <a:effectLst/>
                          <a:hlinkClick r:id="rId7"/>
                        </a:rPr>
                        <a:t>support.google.com/accessibility/android/answer/6006949</a:t>
                      </a:r>
                      <a:endParaRPr lang="hu-H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2650" marR="6265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48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Digitalizálás és szövegfelismertetés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képek nem olvastathatóak fel</a:t>
            </a:r>
          </a:p>
          <a:p>
            <a:r>
              <a:rPr lang="hu-HU" dirty="0"/>
              <a:t>Előbb szöveges formára kell alakítani</a:t>
            </a:r>
          </a:p>
          <a:p>
            <a:r>
              <a:rPr lang="hu-HU" dirty="0"/>
              <a:t>Képfájl vagy digitalizáló eszköz</a:t>
            </a:r>
          </a:p>
          <a:p>
            <a:endParaRPr lang="hu-HU" dirty="0"/>
          </a:p>
          <a:p>
            <a:pPr marL="68580" indent="0">
              <a:buNone/>
            </a:pPr>
            <a:r>
              <a:rPr lang="hu-HU" dirty="0"/>
              <a:t>Általános digitalizáló eszközök:</a:t>
            </a:r>
          </a:p>
          <a:p>
            <a:pPr lvl="0"/>
            <a:r>
              <a:rPr lang="hu-HU" dirty="0"/>
              <a:t>szkenner (lapolvasó)</a:t>
            </a:r>
          </a:p>
          <a:p>
            <a:pPr lvl="0"/>
            <a:r>
              <a:rPr lang="hu-HU" dirty="0" err="1"/>
              <a:t>webkamera</a:t>
            </a:r>
            <a:endParaRPr lang="hu-HU" dirty="0"/>
          </a:p>
          <a:p>
            <a:pPr lvl="0"/>
            <a:r>
              <a:rPr lang="hu-HU" dirty="0"/>
              <a:t>mobiltelefon kamera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7144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Szövegfelismertetés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hu-HU" dirty="0"/>
              <a:t>Optikai karakterfelismerő szoftver:</a:t>
            </a:r>
          </a:p>
          <a:p>
            <a:r>
              <a:rPr lang="hu-HU" dirty="0"/>
              <a:t>a képből szöveges dokumentumot készít</a:t>
            </a:r>
          </a:p>
          <a:p>
            <a:r>
              <a:rPr lang="hu-HU" dirty="0"/>
              <a:t>A szöveges tartalom már felolvastatható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/>
              <a:t>Felolvasógépek:</a:t>
            </a:r>
          </a:p>
          <a:p>
            <a:pPr lvl="0"/>
            <a:r>
              <a:rPr lang="hu-HU" dirty="0"/>
              <a:t>Digitalizálást,</a:t>
            </a:r>
          </a:p>
          <a:p>
            <a:pPr lvl="0"/>
            <a:r>
              <a:rPr lang="hu-HU" dirty="0"/>
              <a:t>szövegfelismertetést,</a:t>
            </a:r>
          </a:p>
          <a:p>
            <a:pPr lvl="0"/>
            <a:r>
              <a:rPr lang="hu-HU" dirty="0"/>
              <a:t>felolvasást</a:t>
            </a:r>
          </a:p>
          <a:p>
            <a:pPr marL="68580" lvl="0" indent="0">
              <a:buNone/>
            </a:pPr>
            <a:r>
              <a:rPr lang="hu-HU" dirty="0"/>
              <a:t>komplexen biztosítják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3349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Autofit/>
          </a:bodyPr>
          <a:lstStyle/>
          <a:p>
            <a:r>
              <a:rPr lang="hu-HU" sz="2800" b="1" dirty="0"/>
              <a:t>A látássérült emberek körében legelterjedtebb OCR szoftverek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4176464"/>
          </a:xfrm>
        </p:spPr>
        <p:txBody>
          <a:bodyPr/>
          <a:lstStyle/>
          <a:p>
            <a:r>
              <a:rPr lang="hu-HU" sz="1800" dirty="0"/>
              <a:t>Az optikai karakterfelismerés angol rövidítése: OCR</a:t>
            </a:r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441466"/>
              </p:ext>
            </p:extLst>
          </p:nvPr>
        </p:nvGraphicFramePr>
        <p:xfrm>
          <a:off x="1043608" y="2564904"/>
          <a:ext cx="7344816" cy="3368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85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</a:rPr>
                        <a:t>Operációs rendszer</a:t>
                      </a:r>
                      <a:endParaRPr lang="hu-HU" sz="7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</a:rPr>
                        <a:t>OCR szoftver</a:t>
                      </a:r>
                      <a:endParaRPr lang="hu-HU" sz="7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</a:rPr>
                        <a:t>link</a:t>
                      </a:r>
                      <a:endParaRPr lang="hu-HU" sz="7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Windows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FineReader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hlinkClick r:id="rId2"/>
                        </a:rPr>
                        <a:t>https://ocrszoftver.hu</a:t>
                      </a:r>
                      <a:r>
                        <a:rPr lang="hu-HU" sz="900" dirty="0" smtClean="0">
                          <a:effectLst/>
                          <a:hlinkClick r:id="rId2"/>
                        </a:rPr>
                        <a:t>/</a:t>
                      </a:r>
                      <a:endParaRPr lang="hu-H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7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Windows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Infoalap Reader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hlinkClick r:id="rId3"/>
                        </a:rPr>
                        <a:t>https://</a:t>
                      </a:r>
                      <a:r>
                        <a:rPr lang="hu-HU" sz="900" dirty="0" smtClean="0">
                          <a:effectLst/>
                          <a:hlinkClick r:id="rId3"/>
                        </a:rPr>
                        <a:t>www.infoalap.hu/infoalap_reader</a:t>
                      </a:r>
                      <a:endParaRPr lang="hu-H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7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1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Windows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MS Office &gt; Onenote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hlinkClick r:id="rId4"/>
                        </a:rPr>
                        <a:t>https://support.microsoft.com/hu-hu/office/k%C3%A9pek-%</a:t>
                      </a:r>
                      <a:r>
                        <a:rPr lang="hu-HU" sz="900" dirty="0" smtClean="0">
                          <a:effectLst/>
                          <a:hlinkClick r:id="rId4"/>
                        </a:rPr>
                        <a:t>C3%A9s-f%C3%A1jlnyomatok-sz%C3%B6veg%C3%A9nek-m%C3%A1sol%C3%A1sa-optikai-karakterfelismer%C3%A9s-haszn%C3%A1lat%C3%A1val-a-onenote-ban-93a70a2f-ebcd-42dc-9f0b-19b09fd775b4</a:t>
                      </a:r>
                      <a:endParaRPr lang="hu-H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7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Mac OS X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Prizmo alkalmazás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hlinkClick r:id="rId5"/>
                        </a:rPr>
                        <a:t>https://</a:t>
                      </a:r>
                      <a:r>
                        <a:rPr lang="hu-HU" sz="900" dirty="0" smtClean="0">
                          <a:effectLst/>
                          <a:hlinkClick r:id="rId5"/>
                        </a:rPr>
                        <a:t>creaceed.com/iprizmo</a:t>
                      </a:r>
                      <a:endParaRPr lang="hu-H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7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Linux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Iroda &gt; OCRFeeder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hlinkClick r:id="rId6"/>
                        </a:rPr>
                        <a:t>http://</a:t>
                      </a:r>
                      <a:r>
                        <a:rPr lang="hu-HU" sz="900" dirty="0" smtClean="0">
                          <a:effectLst/>
                          <a:hlinkClick r:id="rId6"/>
                        </a:rPr>
                        <a:t>www.belin.hu/belin_6.0_gnome/ocrfeeder.html</a:t>
                      </a:r>
                      <a:endParaRPr lang="hu-H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7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iOS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Prizmo app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hlinkClick r:id="rId5"/>
                        </a:rPr>
                        <a:t>https://</a:t>
                      </a:r>
                      <a:r>
                        <a:rPr lang="hu-HU" sz="900" dirty="0" smtClean="0">
                          <a:effectLst/>
                          <a:hlinkClick r:id="rId5"/>
                        </a:rPr>
                        <a:t>creaceed.com/iprizmo</a:t>
                      </a:r>
                      <a:endParaRPr lang="hu-H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7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8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Android</a:t>
                      </a:r>
                      <a:endParaRPr lang="hu-HU" sz="7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 dirty="0" err="1">
                          <a:effectLst/>
                        </a:rPr>
                        <a:t>Voice</a:t>
                      </a:r>
                      <a:r>
                        <a:rPr lang="hu-HU" sz="900" dirty="0">
                          <a:effectLst/>
                        </a:rPr>
                        <a:t> </a:t>
                      </a:r>
                      <a:r>
                        <a:rPr lang="hu-HU" sz="900" dirty="0" err="1">
                          <a:effectLst/>
                        </a:rPr>
                        <a:t>Dream</a:t>
                      </a:r>
                      <a:r>
                        <a:rPr lang="hu-HU" sz="900" dirty="0">
                          <a:effectLst/>
                        </a:rPr>
                        <a:t> </a:t>
                      </a:r>
                      <a:r>
                        <a:rPr lang="hu-HU" sz="900" dirty="0" err="1">
                          <a:effectLst/>
                        </a:rPr>
                        <a:t>Scanner</a:t>
                      </a:r>
                      <a:r>
                        <a:rPr lang="hu-HU" sz="900" dirty="0">
                          <a:effectLst/>
                        </a:rPr>
                        <a:t> </a:t>
                      </a:r>
                      <a:r>
                        <a:rPr lang="hu-HU" sz="900" dirty="0" err="1">
                          <a:effectLst/>
                        </a:rPr>
                        <a:t>app</a:t>
                      </a:r>
                      <a:endParaRPr lang="hu-HU" sz="7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hlinkClick r:id="rId7"/>
                        </a:rPr>
                        <a:t>https://</a:t>
                      </a:r>
                      <a:r>
                        <a:rPr lang="hu-HU" sz="900" dirty="0" smtClean="0">
                          <a:effectLst/>
                          <a:hlinkClick r:id="rId7"/>
                        </a:rPr>
                        <a:t>www.voicedream.com</a:t>
                      </a:r>
                      <a:endParaRPr lang="hu-H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7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48727" marR="48727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21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Bevezetés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2636911"/>
            <a:ext cx="6777317" cy="3096345"/>
          </a:xfrm>
        </p:spPr>
        <p:txBody>
          <a:bodyPr>
            <a:normAutofit/>
          </a:bodyPr>
          <a:lstStyle/>
          <a:p>
            <a:r>
              <a:rPr lang="hu-HU" dirty="0"/>
              <a:t>A segítő technológiák megalkotását az IT térnyerése indukálta</a:t>
            </a:r>
          </a:p>
          <a:p>
            <a:r>
              <a:rPr lang="hu-HU" dirty="0"/>
              <a:t>Segítő eszközök + akadálymentes tér = visszaadott önállóság</a:t>
            </a:r>
          </a:p>
          <a:p>
            <a:endParaRPr lang="hu-HU" dirty="0"/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42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700" b="1" dirty="0"/>
              <a:t>Segítő informatikai eszközök csoportosítása látássérültség szerint</a:t>
            </a:r>
            <a:r>
              <a:rPr lang="hu-HU" b="1" dirty="0"/>
              <a:t/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hu-HU" sz="1100" dirty="0"/>
              <a:t>Vak felhasználók: </a:t>
            </a:r>
          </a:p>
          <a:p>
            <a:pPr lvl="0"/>
            <a:r>
              <a:rPr lang="hu-HU" sz="1100" dirty="0"/>
              <a:t>Auditív és taktilis információk alapján tájékozódnak</a:t>
            </a:r>
          </a:p>
          <a:p>
            <a:endParaRPr lang="hu-HU" sz="1100" dirty="0"/>
          </a:p>
          <a:p>
            <a:pPr marL="68580" indent="0">
              <a:buNone/>
            </a:pPr>
            <a:r>
              <a:rPr lang="hu-HU" sz="1100" dirty="0"/>
              <a:t>eszközeik:</a:t>
            </a:r>
          </a:p>
          <a:p>
            <a:pPr lvl="0"/>
            <a:r>
              <a:rPr lang="hu-HU" sz="1100" dirty="0"/>
              <a:t>képernyőolvasó programok</a:t>
            </a:r>
          </a:p>
          <a:p>
            <a:pPr lvl="0"/>
            <a:r>
              <a:rPr lang="hu-HU" sz="1100" dirty="0" err="1"/>
              <a:t>szkennelő</a:t>
            </a:r>
            <a:r>
              <a:rPr lang="hu-HU" sz="1100" dirty="0"/>
              <a:t> és optikai karakterfelismerő szoftverek</a:t>
            </a:r>
          </a:p>
          <a:p>
            <a:pPr lvl="0"/>
            <a:r>
              <a:rPr lang="hu-HU" sz="1100" dirty="0"/>
              <a:t>felolvasógépek</a:t>
            </a:r>
          </a:p>
          <a:p>
            <a:pPr lvl="0"/>
            <a:r>
              <a:rPr lang="hu-HU" sz="1100" dirty="0"/>
              <a:t>Braille-kijelző készülékek</a:t>
            </a:r>
          </a:p>
          <a:p>
            <a:endParaRPr lang="hu-HU" sz="1100" dirty="0"/>
          </a:p>
          <a:p>
            <a:pPr marL="68580" indent="0">
              <a:buNone/>
            </a:pPr>
            <a:r>
              <a:rPr lang="hu-HU" sz="1100" dirty="0"/>
              <a:t> </a:t>
            </a:r>
            <a:r>
              <a:rPr lang="hu-HU" sz="1100" dirty="0" err="1"/>
              <a:t>Gyengénlátó</a:t>
            </a:r>
            <a:r>
              <a:rPr lang="hu-HU" sz="1100" dirty="0"/>
              <a:t> felhasználók:</a:t>
            </a:r>
          </a:p>
          <a:p>
            <a:pPr lvl="0"/>
            <a:r>
              <a:rPr lang="hu-HU" sz="1100" dirty="0"/>
              <a:t>vizuális információk alapján tájékozódnak</a:t>
            </a:r>
          </a:p>
          <a:p>
            <a:endParaRPr lang="hu-HU" sz="1100" dirty="0"/>
          </a:p>
          <a:p>
            <a:pPr marL="68580" indent="0">
              <a:buNone/>
            </a:pPr>
            <a:r>
              <a:rPr lang="hu-HU" sz="1100" dirty="0"/>
              <a:t>eszközeik:</a:t>
            </a:r>
          </a:p>
          <a:p>
            <a:pPr lvl="0"/>
            <a:r>
              <a:rPr lang="hu-HU" sz="1100" dirty="0"/>
              <a:t>képernyőnagyító programok</a:t>
            </a:r>
          </a:p>
          <a:p>
            <a:pPr lvl="0"/>
            <a:r>
              <a:rPr lang="hu-HU" sz="1100" dirty="0"/>
              <a:t>digitális nagyító és olvasó eszközök</a:t>
            </a:r>
          </a:p>
          <a:p>
            <a:endParaRPr lang="hu-HU" sz="1100" dirty="0"/>
          </a:p>
          <a:p>
            <a:pPr marL="68580" indent="0">
              <a:buNone/>
            </a:pPr>
            <a:r>
              <a:rPr lang="hu-HU" sz="1100" dirty="0"/>
              <a:t>Siket-vak felhasználók:</a:t>
            </a:r>
          </a:p>
          <a:p>
            <a:pPr lvl="0"/>
            <a:r>
              <a:rPr lang="hu-HU" sz="1100" dirty="0"/>
              <a:t>taktilis információk alapján tájékozódnak</a:t>
            </a:r>
          </a:p>
          <a:p>
            <a:endParaRPr lang="hu-HU" sz="1100" dirty="0"/>
          </a:p>
          <a:p>
            <a:pPr marL="68580" indent="0">
              <a:buNone/>
            </a:pPr>
            <a:r>
              <a:rPr lang="hu-HU" sz="1100" dirty="0"/>
              <a:t>eszközeik:</a:t>
            </a:r>
          </a:p>
          <a:p>
            <a:pPr lvl="0"/>
            <a:r>
              <a:rPr lang="hu-HU" sz="1100" dirty="0"/>
              <a:t>Braille-kijelző készülékek</a:t>
            </a:r>
          </a:p>
          <a:p>
            <a:r>
              <a:rPr lang="hu-HU" sz="1100" dirty="0" err="1"/>
              <a:t>jegyzetelőgépek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142037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>Vak emberek számítógép- és </a:t>
            </a:r>
            <a:r>
              <a:rPr lang="hu-HU" b="1" dirty="0" err="1"/>
              <a:t>okoseszköz</a:t>
            </a:r>
            <a:r>
              <a:rPr lang="hu-HU" b="1" dirty="0"/>
              <a:t>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hu-HU" dirty="0"/>
              <a:t>A képernyőolvasó program működése:</a:t>
            </a:r>
          </a:p>
          <a:p>
            <a:r>
              <a:rPr lang="hu-HU" dirty="0"/>
              <a:t>Visszajelzést ad a billentyűzet használatáról </a:t>
            </a:r>
          </a:p>
          <a:p>
            <a:r>
              <a:rPr lang="hu-HU" dirty="0"/>
              <a:t>Továbbítja a képernyőn megjelenő szöveges információkat</a:t>
            </a:r>
          </a:p>
          <a:p>
            <a:r>
              <a:rPr lang="hu-HU" dirty="0"/>
              <a:t>Lekérdezhetővé teszi a vizuális információk egy részét</a:t>
            </a:r>
          </a:p>
          <a:p>
            <a:r>
              <a:rPr lang="hu-HU" dirty="0"/>
              <a:t>Információ átadás auditív és taktilis úton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1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141277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képernyőolvasó program auditív visszajelzési módja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hu-HU" dirty="0"/>
              <a:t>Beszédszintetizátor szoftver</a:t>
            </a:r>
          </a:p>
          <a:p>
            <a:r>
              <a:rPr lang="hu-HU" dirty="0"/>
              <a:t>angolul: Text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Speech</a:t>
            </a:r>
            <a:r>
              <a:rPr lang="hu-HU" dirty="0"/>
              <a:t> (TTS)</a:t>
            </a:r>
          </a:p>
          <a:p>
            <a:endParaRPr lang="hu-HU" dirty="0"/>
          </a:p>
          <a:p>
            <a:pPr marL="68580" indent="0">
              <a:buNone/>
            </a:pPr>
            <a:r>
              <a:rPr lang="hu-HU" dirty="0"/>
              <a:t>Jellemzői:</a:t>
            </a:r>
          </a:p>
          <a:p>
            <a:r>
              <a:rPr lang="hu-HU" dirty="0"/>
              <a:t>Kimondja a leütött billentyűk nevét</a:t>
            </a:r>
          </a:p>
          <a:p>
            <a:r>
              <a:rPr lang="hu-HU" dirty="0"/>
              <a:t>Felolvassa a szöveges üzeneteket</a:t>
            </a:r>
          </a:p>
          <a:p>
            <a:r>
              <a:rPr lang="hu-HU" dirty="0"/>
              <a:t>Több nyelvre is kifejlesztették</a:t>
            </a:r>
          </a:p>
          <a:p>
            <a:r>
              <a:rPr lang="hu-HU" dirty="0"/>
              <a:t>Hangminősége egyre </a:t>
            </a:r>
            <a:r>
              <a:rPr lang="hu-HU" dirty="0" err="1"/>
              <a:t>emberközelibb</a:t>
            </a:r>
            <a:endParaRPr lang="hu-HU" dirty="0"/>
          </a:p>
          <a:p>
            <a:r>
              <a:rPr lang="hu-HU" dirty="0"/>
              <a:t>Intonációs képességeik különböznek</a:t>
            </a:r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726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>A Magyarországon ismert képernyőolvasó programok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918464"/>
              </p:ext>
            </p:extLst>
          </p:nvPr>
        </p:nvGraphicFramePr>
        <p:xfrm>
          <a:off x="1187624" y="2324100"/>
          <a:ext cx="7056784" cy="3850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8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77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671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8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Operációs Rendszer</a:t>
                      </a:r>
                      <a:endParaRPr lang="hu-HU" sz="9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Képernyőolvasó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link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Windows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JAWWS for Windows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hlinkClick r:id="rId2"/>
                        </a:rPr>
                        <a:t>https://</a:t>
                      </a:r>
                      <a:r>
                        <a:rPr lang="hu-HU" sz="1000" dirty="0" smtClean="0">
                          <a:effectLst/>
                          <a:hlinkClick r:id="rId2"/>
                        </a:rPr>
                        <a:t>www.infoalap.hu/jaws</a:t>
                      </a:r>
                      <a:endParaRPr lang="hu-H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9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9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Windows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NVDA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hlinkClick r:id="rId3"/>
                        </a:rPr>
                        <a:t>https://</a:t>
                      </a:r>
                      <a:r>
                        <a:rPr lang="hu-HU" sz="1000" dirty="0" smtClean="0">
                          <a:effectLst/>
                          <a:hlinkClick r:id="rId3"/>
                        </a:rPr>
                        <a:t>nvda.hu</a:t>
                      </a:r>
                      <a:endParaRPr lang="hu-H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9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8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Windows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Gépház &gt; Könnyű kezelés &gt; Narrátor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hlinkClick r:id="rId4"/>
                        </a:rPr>
                        <a:t>https://support.microsoft.com/hu-hu/windows/teljes-k%C3%B6r%C5%B1-%</a:t>
                      </a:r>
                      <a:r>
                        <a:rPr lang="hu-HU" sz="1000" dirty="0" smtClean="0">
                          <a:effectLst/>
                          <a:hlinkClick r:id="rId4"/>
                        </a:rPr>
                        <a:t>C3%BAtmutat%C3%B3-a-narr%C3%A1torhoz-e4397a0d-ef4f-b386-d8ae-c172f109bdb1</a:t>
                      </a:r>
                      <a:endParaRPr lang="hu-H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9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8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Mac OS X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Beállítások &gt; Kisegítő lehetőségek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hlinkClick r:id="rId5"/>
                        </a:rPr>
                        <a:t>https://</a:t>
                      </a:r>
                      <a:r>
                        <a:rPr lang="hu-HU" sz="1000" dirty="0" smtClean="0">
                          <a:effectLst/>
                          <a:hlinkClick r:id="rId5"/>
                        </a:rPr>
                        <a:t>support.apple.com/hu-hu/guide/mac-help/mchlp1400/mac</a:t>
                      </a:r>
                      <a:endParaRPr lang="hu-H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9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5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Linux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Akadálymentesítés &gt; Orka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hlinkClick r:id="rId6"/>
                        </a:rPr>
                        <a:t>http://belin.hu/belin_6.0_mate/orca</a:t>
                      </a:r>
                      <a:r>
                        <a:rPr lang="hu-HU" sz="1000" dirty="0" smtClean="0">
                          <a:effectLst/>
                          <a:hlinkClick r:id="rId6"/>
                        </a:rPr>
                        <a:t>/</a:t>
                      </a:r>
                      <a:endParaRPr lang="hu-H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9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7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iOS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Beállítások &gt; Kisegítő lehetőségek &gt; VoiceOver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hlinkClick r:id="rId7"/>
                        </a:rPr>
                        <a:t>https://</a:t>
                      </a:r>
                      <a:r>
                        <a:rPr lang="hu-HU" sz="1000" dirty="0" smtClean="0">
                          <a:effectLst/>
                          <a:hlinkClick r:id="rId7"/>
                        </a:rPr>
                        <a:t>support.apple.com/hu-hu/guide/iphone/iph3e2e415f/14.0/ios/14.0</a:t>
                      </a:r>
                      <a:endParaRPr lang="hu-H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9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37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Android</a:t>
                      </a:r>
                      <a:endParaRPr lang="hu-HU" sz="90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Beállítások &gt; Kisegítő lehetőségek &gt; </a:t>
                      </a:r>
                      <a:r>
                        <a:rPr lang="hu-HU" sz="1000" dirty="0" err="1">
                          <a:effectLst/>
                        </a:rPr>
                        <a:t>TalkBack</a:t>
                      </a:r>
                      <a:endParaRPr lang="hu-HU" sz="9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  <a:hlinkClick r:id="rId8"/>
                        </a:rPr>
                        <a:t>https://</a:t>
                      </a:r>
                      <a:r>
                        <a:rPr lang="hu-HU" sz="1000" dirty="0" smtClean="0">
                          <a:effectLst/>
                          <a:hlinkClick r:id="rId8"/>
                        </a:rPr>
                        <a:t>support.google.com/accessibility/android/answer/6283677?hl=en</a:t>
                      </a:r>
                      <a:endParaRPr lang="hu-H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90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23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 Magyarországon ismert beszédszintetizátor programok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038021"/>
              </p:ext>
            </p:extLst>
          </p:nvPr>
        </p:nvGraphicFramePr>
        <p:xfrm>
          <a:off x="1043490" y="2708920"/>
          <a:ext cx="7024744" cy="312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26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67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26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13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61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531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93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Operációs rendszer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Beszédszintetizátor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3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Profivox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Vocalizer Expressive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Mobile Szabolcs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Google TTS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eSpeak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68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Windows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8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Mac OS 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05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68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Linux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68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iOS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68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Android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x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x</a:t>
                      </a:r>
                      <a:endParaRPr lang="hu-HU" sz="105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64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Braille-kijelző készülék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képernyőolvasó program </a:t>
            </a:r>
          </a:p>
          <a:p>
            <a:pPr marL="68580" indent="0">
              <a:buNone/>
            </a:pPr>
            <a:r>
              <a:rPr lang="hu-HU" dirty="0"/>
              <a:t>taktilis visszajelzési eszköze</a:t>
            </a:r>
          </a:p>
          <a:p>
            <a:r>
              <a:rPr lang="hu-HU" dirty="0"/>
              <a:t>A pontírás francia megalkotója: </a:t>
            </a:r>
          </a:p>
          <a:p>
            <a:pPr marL="68580" indent="0">
              <a:buNone/>
            </a:pPr>
            <a:r>
              <a:rPr lang="hu-HU" dirty="0"/>
              <a:t>Louis Braille, (ejtsd: </a:t>
            </a:r>
            <a:r>
              <a:rPr lang="hu-HU" dirty="0" err="1"/>
              <a:t>Bráj</a:t>
            </a:r>
            <a:r>
              <a:rPr lang="hu-HU" dirty="0"/>
              <a:t>)</a:t>
            </a:r>
          </a:p>
          <a:p>
            <a:pPr marL="68580" indent="0">
              <a:buNone/>
            </a:pPr>
            <a:r>
              <a:rPr lang="hu-HU" dirty="0"/>
              <a:t> 		</a:t>
            </a:r>
          </a:p>
          <a:p>
            <a:pPr marL="68580" indent="0">
              <a:buNone/>
            </a:pPr>
            <a:r>
              <a:rPr lang="hu-HU" dirty="0"/>
              <a:t>Jellemzői:</a:t>
            </a:r>
          </a:p>
          <a:p>
            <a:r>
              <a:rPr lang="hu-HU" dirty="0"/>
              <a:t>Vezetékkel vagy vezeték nélkül kapcsolódik</a:t>
            </a:r>
          </a:p>
          <a:p>
            <a:r>
              <a:rPr lang="hu-HU" dirty="0"/>
              <a:t>Tapintható módon jeleníti meg az információkat</a:t>
            </a:r>
          </a:p>
          <a:p>
            <a:r>
              <a:rPr lang="hu-HU" dirty="0"/>
              <a:t>14-80 Braille-jel megjelenítésére képes</a:t>
            </a:r>
          </a:p>
          <a:p>
            <a:r>
              <a:rPr lang="hu-HU" dirty="0"/>
              <a:t>Bevitelre és vezérlésre is használható</a:t>
            </a:r>
          </a:p>
          <a:p>
            <a:r>
              <a:rPr lang="hu-HU" dirty="0"/>
              <a:t>Korszerűbbeknél jegyzetelő funkció</a:t>
            </a:r>
          </a:p>
          <a:p>
            <a:endParaRPr lang="hu-HU" dirty="0"/>
          </a:p>
        </p:txBody>
      </p:sp>
      <p:pic>
        <p:nvPicPr>
          <p:cNvPr id="3074" name="Picture 2" descr="Louis Braille fotója" title="Louis Braille fotó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276872"/>
            <a:ext cx="1605880" cy="1660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78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Magyarországon ismert Braille-kijelzők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542780"/>
              </p:ext>
            </p:extLst>
          </p:nvPr>
        </p:nvGraphicFramePr>
        <p:xfrm>
          <a:off x="1043490" y="2564904"/>
          <a:ext cx="7024743" cy="3384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19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127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3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Braille-kijelző</a:t>
                      </a:r>
                      <a:endParaRPr lang="hu-HU" sz="105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Link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Focus Blue 14, 40 és 80 cellás</a:t>
                      </a:r>
                      <a:endParaRPr lang="hu-HU" sz="105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hlinkClick r:id="rId2"/>
                        </a:rPr>
                        <a:t>https://</a:t>
                      </a:r>
                      <a:r>
                        <a:rPr lang="hu-HU" sz="1200" dirty="0" smtClean="0">
                          <a:effectLst/>
                          <a:hlinkClick r:id="rId2"/>
                        </a:rPr>
                        <a:t>www.infoalap.hu/focus</a:t>
                      </a:r>
                      <a:endParaRPr lang="hu-H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6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</a:rPr>
                        <a:t>Orbit</a:t>
                      </a:r>
                      <a:r>
                        <a:rPr lang="hu-HU" sz="1200" dirty="0">
                          <a:effectLst/>
                        </a:rPr>
                        <a:t> </a:t>
                      </a:r>
                      <a:r>
                        <a:rPr lang="hu-HU" sz="1200" dirty="0" err="1">
                          <a:effectLst/>
                        </a:rPr>
                        <a:t>Reader</a:t>
                      </a:r>
                      <a:r>
                        <a:rPr lang="hu-HU" sz="1200" dirty="0">
                          <a:effectLst/>
                        </a:rPr>
                        <a:t> 20 és 40 cellás</a:t>
                      </a:r>
                      <a:endParaRPr lang="hu-HU" sz="105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hlinkClick r:id="rId3"/>
                        </a:rPr>
                        <a:t>https://</a:t>
                      </a:r>
                      <a:r>
                        <a:rPr lang="hu-HU" sz="1200" dirty="0" smtClean="0">
                          <a:effectLst/>
                          <a:hlinkClick r:id="rId3"/>
                        </a:rPr>
                        <a:t>www.alkosoft.hu/webaruhaz/termek/orbit-reader-20-braille-kijelzo</a:t>
                      </a:r>
                      <a:endParaRPr lang="hu-H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50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</a:rPr>
                        <a:t>Brailliant</a:t>
                      </a:r>
                      <a:r>
                        <a:rPr lang="hu-HU" sz="1200" dirty="0">
                          <a:effectLst/>
                        </a:rPr>
                        <a:t> BI14</a:t>
                      </a:r>
                      <a:endParaRPr lang="hu-HU" sz="105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hlinkClick r:id="rId4"/>
                        </a:rPr>
                        <a:t>http://www.labrador-bt.hu/termek/brailliant-bi14-braille-billentyuzet</a:t>
                      </a:r>
                      <a:r>
                        <a:rPr lang="hu-HU" sz="1200" dirty="0" smtClean="0">
                          <a:effectLst/>
                          <a:hlinkClick r:id="rId4"/>
                        </a:rPr>
                        <a:t>/</a:t>
                      </a:r>
                      <a:endParaRPr lang="hu-H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950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483</TotalTime>
  <Words>530</Words>
  <Application>Microsoft Office PowerPoint</Application>
  <PresentationFormat>Diavetítés a képernyőre (4:3 oldalarány)</PresentationFormat>
  <Paragraphs>223</Paragraphs>
  <Slides>14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Austin</vt:lpstr>
      <vt:lpstr> </vt:lpstr>
      <vt:lpstr>Bevezetés </vt:lpstr>
      <vt:lpstr>Segítő informatikai eszközök csoportosítása látássérültség szerint </vt:lpstr>
      <vt:lpstr>    Vak emberek számítógép- és okoseszköz használata</vt:lpstr>
      <vt:lpstr>A képernyőolvasó program auditív visszajelzési módja </vt:lpstr>
      <vt:lpstr>      A Magyarországon ismert képernyőolvasó programok</vt:lpstr>
      <vt:lpstr>A Magyarországon ismert beszédszintetizátor programok</vt:lpstr>
      <vt:lpstr>Braille-kijelző készülék</vt:lpstr>
      <vt:lpstr>Magyarországon ismert Braille-kijelzők</vt:lpstr>
      <vt:lpstr>Gyengénlátó emberek számítógép- és okoseszköz használata</vt:lpstr>
      <vt:lpstr>A Magyarországon ismert képernyőnagyító programok</vt:lpstr>
      <vt:lpstr>Digitalizálás és szövegfelismertetés</vt:lpstr>
      <vt:lpstr>Szövegfelismertetés</vt:lpstr>
      <vt:lpstr>A látássérült emberek körében legelterjedtebb OCR szoftverek</vt:lpstr>
    </vt:vector>
  </TitlesOfParts>
  <Company>Informatika a Látássérültekért Alapítvány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Interdiszciplináris megközelítések a fogyatékosságok megértéséhez</dc:title>
  <dc:subject>A látássérült személyek informatikai támogatása (1. tanóra)</dc:subject>
  <dc:creator>Szuhaj Mihály</dc:creator>
  <cp:lastModifiedBy>Szuhaj Mihály</cp:lastModifiedBy>
  <cp:revision>39</cp:revision>
  <cp:lastPrinted>2019-12-02T11:11:52Z</cp:lastPrinted>
  <dcterms:created xsi:type="dcterms:W3CDTF">2017-11-29T14:50:15Z</dcterms:created>
  <dcterms:modified xsi:type="dcterms:W3CDTF">2021-03-17T13:58:38Z</dcterms:modified>
</cp:coreProperties>
</file>