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CD13D-491E-4253-AEE6-7C15E15D1FFB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34D99-96B3-486F-9858-44CEEEF68D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0092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D9491-FD25-4C50-83E3-7D60D545A353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531A7-DB28-4203-BC8E-DA6E0031021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652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531A7-DB28-4203-BC8E-DA6E00310213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22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8D396F4-805E-40CA-92F3-B7D6FA2FC8A7}" type="datetimeFigureOut">
              <a:rPr lang="hu-HU" smtClean="0"/>
              <a:t>2021. 03. 17.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8DB0F3-9885-4E68-A8A3-93F95F78633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olt.mvgyosz.hu/" TargetMode="External"/><Relationship Id="rId7" Type="http://schemas.openxmlformats.org/officeDocument/2006/relationships/hyperlink" Target="https://infoalap.hu/megoldasok/" TargetMode="External"/><Relationship Id="rId2" Type="http://schemas.openxmlformats.org/officeDocument/2006/relationships/hyperlink" Target="https://www.infoalap.hu/palyazato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brador-bt.hu/" TargetMode="External"/><Relationship Id="rId5" Type="http://schemas.openxmlformats.org/officeDocument/2006/relationships/hyperlink" Target="https://www.alkosoft.hu/webaruhaz" TargetMode="External"/><Relationship Id="rId4" Type="http://schemas.openxmlformats.org/officeDocument/2006/relationships/hyperlink" Target="https://lathatarbolt.h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lap.hu/orszag_licenc" TargetMode="External"/><Relationship Id="rId2" Type="http://schemas.openxmlformats.org/officeDocument/2006/relationships/hyperlink" Target="https://akadalymentes.magyarorszag.h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499992" y="2658178"/>
            <a:ext cx="3524803" cy="2664740"/>
          </a:xfrm>
        </p:spPr>
        <p:txBody>
          <a:bodyPr>
            <a:normAutofit/>
          </a:bodyPr>
          <a:lstStyle/>
          <a:p>
            <a:r>
              <a:rPr lang="hu-HU" sz="2800" b="1" dirty="0"/>
              <a:t/>
            </a:r>
            <a:br>
              <a:rPr lang="hu-HU" sz="2800" b="1" dirty="0"/>
            </a:b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33365" y="5301208"/>
            <a:ext cx="3309803" cy="720080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5061168" y="260648"/>
            <a:ext cx="363589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/>
              <a:t>Interdiszciplináris megközelítések a fogyatékosságok megértéséhez</a:t>
            </a:r>
          </a:p>
          <a:p>
            <a:r>
              <a:rPr lang="hu-HU" sz="2000" i="1" dirty="0"/>
              <a:t>Szeminárium</a:t>
            </a:r>
          </a:p>
        </p:txBody>
      </p:sp>
      <p:sp>
        <p:nvSpPr>
          <p:cNvPr id="7" name="Téglalap 6"/>
          <p:cNvSpPr/>
          <p:nvPr/>
        </p:nvSpPr>
        <p:spPr>
          <a:xfrm>
            <a:off x="4788024" y="2420888"/>
            <a:ext cx="370790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A látássérült személyek informatikai támogatása</a:t>
            </a:r>
          </a:p>
          <a:p>
            <a:r>
              <a:rPr lang="hu-HU" i="1" dirty="0"/>
              <a:t>tananyagegység</a:t>
            </a:r>
          </a:p>
          <a:p>
            <a:r>
              <a:rPr lang="hu-HU" dirty="0"/>
              <a:t> </a:t>
            </a:r>
          </a:p>
          <a:p>
            <a:r>
              <a:rPr lang="hu-HU" sz="1600" dirty="0"/>
              <a:t>Témák:</a:t>
            </a:r>
          </a:p>
          <a:p>
            <a:r>
              <a:rPr lang="hu-HU" sz="1600" b="1" dirty="0"/>
              <a:t>- A speciális informatikai alapfogalmak ismerete és szakszerű használata</a:t>
            </a:r>
          </a:p>
          <a:p>
            <a:r>
              <a:rPr lang="hu-HU" sz="1600" b="1" dirty="0"/>
              <a:t>- A segítő informatikai eszközök kategóriái</a:t>
            </a:r>
          </a:p>
          <a:p>
            <a:r>
              <a:rPr lang="hu-HU" dirty="0"/>
              <a:t> </a:t>
            </a:r>
          </a:p>
        </p:txBody>
      </p:sp>
      <p:sp>
        <p:nvSpPr>
          <p:cNvPr id="8" name="Téglalap 7"/>
          <p:cNvSpPr/>
          <p:nvPr/>
        </p:nvSpPr>
        <p:spPr>
          <a:xfrm>
            <a:off x="4788024" y="515719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b="1" dirty="0" err="1"/>
              <a:t>Szuhaj</a:t>
            </a:r>
            <a:r>
              <a:rPr lang="hu-HU" sz="1400" b="1" dirty="0"/>
              <a:t> Mihály</a:t>
            </a:r>
          </a:p>
          <a:p>
            <a:r>
              <a:rPr lang="hu-HU" sz="1200" dirty="0"/>
              <a:t>vendégelőadó</a:t>
            </a:r>
          </a:p>
          <a:p>
            <a:r>
              <a:rPr lang="hu-HU" sz="1200" dirty="0"/>
              <a:t> Informatika a Látássérültekért Alapítvány</a:t>
            </a:r>
          </a:p>
          <a:p>
            <a:r>
              <a:rPr lang="hu-HU" sz="1200" dirty="0"/>
              <a:t> 2021. március 17.</a:t>
            </a:r>
          </a:p>
        </p:txBody>
      </p:sp>
    </p:spTree>
    <p:extLst>
      <p:ext uri="{BB962C8B-B14F-4D97-AF65-F5344CB8AC3E}">
        <p14:creationId xmlns:p14="http://schemas.microsoft.com/office/powerpoint/2010/main" val="366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/>
              <a:t>Vak és </a:t>
            </a:r>
            <a:r>
              <a:rPr lang="hu-HU" sz="2800" b="1" dirty="0" err="1"/>
              <a:t>gyengénlátó</a:t>
            </a:r>
            <a:r>
              <a:rPr lang="hu-HU" sz="2800" b="1" dirty="0"/>
              <a:t> emberek</a:t>
            </a:r>
            <a:br>
              <a:rPr lang="hu-HU" sz="2800" b="1" dirty="0"/>
            </a:br>
            <a:r>
              <a:rPr lang="hu-HU" sz="2800" b="1" dirty="0"/>
              <a:t>informatikai eszközhasználata közösségi helyszíneken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hu-HU" dirty="0"/>
              <a:t>Általános eszközök és kiegészítő szoftverek:</a:t>
            </a:r>
          </a:p>
          <a:p>
            <a:pPr marL="68580" indent="0">
              <a:buNone/>
            </a:pPr>
            <a:r>
              <a:rPr lang="hu-HU" dirty="0"/>
              <a:t>- Asztali számítógép nagyméretű monitorral</a:t>
            </a:r>
          </a:p>
          <a:p>
            <a:pPr marL="68580" indent="0">
              <a:buNone/>
            </a:pPr>
            <a:r>
              <a:rPr lang="hu-HU" dirty="0"/>
              <a:t>- hangszóró</a:t>
            </a:r>
          </a:p>
          <a:p>
            <a:pPr marL="68580" indent="0">
              <a:buNone/>
            </a:pPr>
            <a:r>
              <a:rPr lang="hu-HU" dirty="0"/>
              <a:t>- fejhallgató</a:t>
            </a:r>
          </a:p>
          <a:p>
            <a:pPr marL="68580" indent="0">
              <a:buNone/>
            </a:pPr>
            <a:r>
              <a:rPr lang="hu-HU" dirty="0"/>
              <a:t>- könyvszkenner</a:t>
            </a:r>
          </a:p>
          <a:p>
            <a:pPr marL="68580" indent="0">
              <a:buNone/>
            </a:pPr>
            <a:r>
              <a:rPr lang="hu-HU" dirty="0"/>
              <a:t>- Választható JAWS vagy NVDA képernyőolvasó</a:t>
            </a:r>
          </a:p>
          <a:p>
            <a:pPr marL="68580" indent="0">
              <a:buNone/>
            </a:pPr>
            <a:r>
              <a:rPr lang="hu-HU" dirty="0"/>
              <a:t>- Választható </a:t>
            </a:r>
            <a:r>
              <a:rPr lang="hu-HU" dirty="0" err="1"/>
              <a:t>FineReader</a:t>
            </a:r>
            <a:r>
              <a:rPr lang="hu-HU" dirty="0"/>
              <a:t> vagy </a:t>
            </a:r>
            <a:r>
              <a:rPr lang="hu-HU" dirty="0" err="1"/>
              <a:t>Infoalap</a:t>
            </a:r>
            <a:r>
              <a:rPr lang="hu-HU" dirty="0"/>
              <a:t> </a:t>
            </a:r>
            <a:r>
              <a:rPr lang="hu-HU" dirty="0" err="1"/>
              <a:t>Reader</a:t>
            </a:r>
            <a:endParaRPr lang="hu-HU" dirty="0"/>
          </a:p>
          <a:p>
            <a:pPr marL="68580" indent="0">
              <a:buNone/>
            </a:pPr>
            <a:r>
              <a:rPr lang="hu-HU" dirty="0"/>
              <a:t>- </a:t>
            </a:r>
            <a:r>
              <a:rPr lang="hu-HU" dirty="0" err="1"/>
              <a:t>Hangoskönyv</a:t>
            </a:r>
            <a:r>
              <a:rPr lang="hu-HU" dirty="0"/>
              <a:t> készítő: DEX szoftver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Kompakt eszközök:</a:t>
            </a:r>
          </a:p>
          <a:p>
            <a:pPr marL="68580" indent="0">
              <a:buNone/>
            </a:pPr>
            <a:r>
              <a:rPr lang="hu-HU" dirty="0"/>
              <a:t>Felolvasógép készülék: </a:t>
            </a:r>
          </a:p>
          <a:p>
            <a:pPr marL="68580" indent="0">
              <a:buNone/>
            </a:pPr>
            <a:r>
              <a:rPr lang="hu-HU" dirty="0"/>
              <a:t>- Lefotózza a kamerája alá helyezett dokumentumot</a:t>
            </a:r>
          </a:p>
          <a:p>
            <a:pPr marL="68580" indent="0">
              <a:buNone/>
            </a:pPr>
            <a:r>
              <a:rPr lang="hu-HU" dirty="0"/>
              <a:t>- Gyors optikai karakterfelismerés</a:t>
            </a:r>
          </a:p>
          <a:p>
            <a:pPr marL="68580" indent="0">
              <a:buNone/>
            </a:pPr>
            <a:r>
              <a:rPr lang="hu-HU" dirty="0"/>
              <a:t>- Csatlakoztatható monitor hozzá</a:t>
            </a:r>
          </a:p>
          <a:p>
            <a:pPr marL="68580" indent="0">
              <a:buNone/>
            </a:pPr>
            <a:r>
              <a:rPr lang="hu-HU" dirty="0"/>
              <a:t>- Többnyelvű felolvasási lehetőség</a:t>
            </a:r>
          </a:p>
          <a:p>
            <a:pPr marL="68580" indent="0">
              <a:buNone/>
            </a:pPr>
            <a:r>
              <a:rPr lang="hu-HU" dirty="0"/>
              <a:t>- Egyszerű kezelhetőség</a:t>
            </a:r>
          </a:p>
          <a:p>
            <a:endParaRPr lang="hu-HU" dirty="0"/>
          </a:p>
        </p:txBody>
      </p:sp>
      <p:pic>
        <p:nvPicPr>
          <p:cNvPr id="7170" name="Picture 2" descr="Fusion szoftver" title="Fusion szoft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281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ClearReader+" title="ClearReader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721" y="414908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985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Informatikai segítő eszközök adományozása és értékesítése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Autofit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- használt laptopok és PC-k adományozása és ország licenc program szoftverei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Informatika a Látássérültekért Alapítvány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Honlap: </a:t>
            </a:r>
            <a:r>
              <a:rPr lang="hu-HU" sz="1200" dirty="0">
                <a:hlinkClick r:id="rId2"/>
              </a:rPr>
              <a:t>https://</a:t>
            </a:r>
            <a:r>
              <a:rPr lang="hu-HU" sz="1200" dirty="0" smtClean="0">
                <a:hlinkClick r:id="rId2"/>
              </a:rPr>
              <a:t>www.infoalap.hu/palyazatok</a:t>
            </a:r>
            <a:endParaRPr lang="hu-HU" sz="1200" dirty="0" smtClean="0"/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 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Segédeszköz értékesítők: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 smtClean="0"/>
              <a:t>- </a:t>
            </a:r>
            <a:r>
              <a:rPr lang="hu-HU" sz="1200" dirty="0"/>
              <a:t>MVGYOSZ segédeszköz üzlete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Honlap: </a:t>
            </a:r>
            <a:r>
              <a:rPr lang="hu-HU" sz="1200" dirty="0">
                <a:hlinkClick r:id="rId3"/>
              </a:rPr>
              <a:t>https://</a:t>
            </a:r>
            <a:r>
              <a:rPr lang="hu-HU" sz="1200" dirty="0" smtClean="0">
                <a:hlinkClick r:id="rId3"/>
              </a:rPr>
              <a:t>bolt.mvgyosz.hu</a:t>
            </a:r>
            <a:endParaRPr lang="hu-HU" sz="1200" dirty="0" smtClean="0"/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 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- VGYKE Láthatár segédeszköz bolt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Honlap: </a:t>
            </a:r>
            <a:r>
              <a:rPr lang="hu-HU" sz="1200" dirty="0">
                <a:hlinkClick r:id="rId4"/>
              </a:rPr>
              <a:t>https://lathatarbolt.hu</a:t>
            </a:r>
            <a:r>
              <a:rPr lang="hu-HU" sz="1200" dirty="0" smtClean="0">
                <a:hlinkClick r:id="rId4"/>
              </a:rPr>
              <a:t>/</a:t>
            </a:r>
            <a:endParaRPr lang="hu-HU" sz="1200" dirty="0" smtClean="0"/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 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- </a:t>
            </a:r>
            <a:r>
              <a:rPr lang="hu-HU" sz="1200" dirty="0" err="1"/>
              <a:t>Alko-Soft</a:t>
            </a:r>
            <a:r>
              <a:rPr lang="hu-HU" sz="1200" dirty="0"/>
              <a:t> Nonprofit Bt. </a:t>
            </a:r>
            <a:r>
              <a:rPr lang="hu-HU" sz="1200" dirty="0" err="1"/>
              <a:t>webáruház</a:t>
            </a:r>
            <a:endParaRPr lang="hu-HU" sz="1200" dirty="0"/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Honlap: </a:t>
            </a:r>
            <a:r>
              <a:rPr lang="hu-HU" sz="1200" dirty="0">
                <a:hlinkClick r:id="rId5"/>
              </a:rPr>
              <a:t>https://</a:t>
            </a:r>
            <a:r>
              <a:rPr lang="hu-HU" sz="1200" dirty="0" smtClean="0">
                <a:hlinkClick r:id="rId5"/>
              </a:rPr>
              <a:t>www.alkosoft.hu/webaruhaz</a:t>
            </a:r>
            <a:endParaRPr lang="hu-HU" sz="1200" dirty="0" smtClean="0"/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 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- Labrador Kft.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Honlap: </a:t>
            </a:r>
            <a:r>
              <a:rPr lang="hu-HU" sz="1200" dirty="0">
                <a:hlinkClick r:id="rId6"/>
              </a:rPr>
              <a:t>http://www.labrador-bt.hu</a:t>
            </a:r>
            <a:r>
              <a:rPr lang="hu-HU" sz="1200" dirty="0" smtClean="0">
                <a:hlinkClick r:id="rId6"/>
              </a:rPr>
              <a:t>/</a:t>
            </a:r>
            <a:endParaRPr lang="hu-HU" sz="1200" dirty="0" smtClean="0"/>
          </a:p>
          <a:p>
            <a:pPr>
              <a:spcBef>
                <a:spcPts val="0"/>
              </a:spcBef>
            </a:pPr>
            <a:endParaRPr lang="hu-HU" sz="1200" dirty="0"/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- </a:t>
            </a:r>
            <a:r>
              <a:rPr lang="hu-HU" sz="1200" dirty="0" err="1"/>
              <a:t>Infoalap</a:t>
            </a:r>
            <a:r>
              <a:rPr lang="hu-HU" sz="1200" dirty="0"/>
              <a:t> segédeszköz értékesítés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hu-HU" sz="1200" dirty="0"/>
              <a:t>Honlap: </a:t>
            </a:r>
            <a:r>
              <a:rPr lang="hu-HU" sz="1200" dirty="0">
                <a:hlinkClick r:id="rId7"/>
              </a:rPr>
              <a:t>https://infoalap.hu/megoldasok</a:t>
            </a:r>
            <a:r>
              <a:rPr lang="hu-HU" sz="1200" dirty="0" smtClean="0">
                <a:hlinkClick r:id="rId7"/>
              </a:rPr>
              <a:t>/</a:t>
            </a:r>
            <a:endParaRPr lang="hu-HU" sz="1200" dirty="0" smtClean="0"/>
          </a:p>
          <a:p>
            <a:pPr marL="68580" indent="0">
              <a:spcBef>
                <a:spcPts val="0"/>
              </a:spcBef>
              <a:buNone/>
            </a:pPr>
            <a:endParaRPr lang="hu-HU" sz="1200" dirty="0"/>
          </a:p>
          <a:p>
            <a:pPr>
              <a:spcBef>
                <a:spcPts val="0"/>
              </a:spcBef>
            </a:pPr>
            <a:endParaRPr lang="hu-HU" sz="1200" dirty="0"/>
          </a:p>
          <a:p>
            <a:pPr marL="68580" indent="0">
              <a:spcBef>
                <a:spcPts val="0"/>
              </a:spcBef>
              <a:buNone/>
            </a:pP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02493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Látássérült embereket segítő szoftverek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dirty="0"/>
              <a:t>otthonra, iskolába, munkahelyre és közösségi helyszínekre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látássérültség az idősek körében gyakoribb</a:t>
            </a:r>
          </a:p>
          <a:p>
            <a:r>
              <a:rPr lang="hu-HU" dirty="0"/>
              <a:t>Az aktív korúak könnyebben tanulnak </a:t>
            </a:r>
          </a:p>
          <a:p>
            <a:r>
              <a:rPr lang="hu-HU" dirty="0"/>
              <a:t>Ország licenc program, ingyenesség</a:t>
            </a:r>
          </a:p>
          <a:p>
            <a:r>
              <a:rPr lang="hu-HU" dirty="0"/>
              <a:t>Igénylés: </a:t>
            </a: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akadalymentes.magyarorszag.hu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Segítő </a:t>
            </a:r>
            <a:r>
              <a:rPr lang="hu-HU" dirty="0"/>
              <a:t>szoftverek letöltése: </a:t>
            </a:r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www.infoalap.hu/orszag_licenc</a:t>
            </a: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13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Látássérült embereket segítő kompakt eszközök</a:t>
            </a:r>
            <a:r>
              <a:rPr lang="hu-HU" sz="2400" b="1" dirty="0"/>
              <a:t> </a:t>
            </a:r>
            <a:r>
              <a:rPr lang="hu-HU" sz="2400" dirty="0"/>
              <a:t>otthonra, iskolába, munkahelyre és közösségi helyszínekre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Az idősek kompakt megoldásokat igényelnek</a:t>
            </a:r>
          </a:p>
          <a:p>
            <a:r>
              <a:rPr lang="hu-HU" dirty="0"/>
              <a:t>Elérhetőek leegyszerűsített kezelésű segédeszközök </a:t>
            </a:r>
          </a:p>
          <a:p>
            <a:r>
              <a:rPr lang="hu-HU" dirty="0"/>
              <a:t>A segédeszközök lehetnek kézi, hordozható és asztali megoldások</a:t>
            </a:r>
          </a:p>
          <a:p>
            <a:r>
              <a:rPr lang="hu-HU" dirty="0"/>
              <a:t>Az informatikai segédeszközök vásárlásához nincs alanyi jogú támogatás</a:t>
            </a:r>
          </a:p>
          <a:p>
            <a:r>
              <a:rPr lang="hu-HU" dirty="0"/>
              <a:t>Benyújtható egyedi méltányossági kérelem a </a:t>
            </a:r>
            <a:r>
              <a:rPr lang="hu-HU" dirty="0" err="1"/>
              <a:t>NEAK-hoz</a:t>
            </a:r>
            <a:endParaRPr lang="hu-HU" dirty="0"/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53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err="1"/>
              <a:t>Gyengénlátó</a:t>
            </a:r>
            <a:r>
              <a:rPr lang="hu-HU" sz="2800" dirty="0"/>
              <a:t> emberek</a:t>
            </a: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dirty="0"/>
              <a:t>otthoni informatikai eszközhasználata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hu-HU" dirty="0"/>
              <a:t>Általános eszközök és kiegészítő szoftverek	</a:t>
            </a:r>
          </a:p>
          <a:p>
            <a:pPr marL="68580" indent="0">
              <a:buNone/>
            </a:pPr>
            <a:r>
              <a:rPr lang="hu-HU" dirty="0"/>
              <a:t>- Asztali számítógép nagyméretű monitorral</a:t>
            </a:r>
          </a:p>
          <a:p>
            <a:pPr marL="68580" indent="0">
              <a:buNone/>
            </a:pPr>
            <a:r>
              <a:rPr lang="hu-HU" dirty="0"/>
              <a:t>- hangszóró</a:t>
            </a:r>
          </a:p>
          <a:p>
            <a:pPr marL="68580" indent="0">
              <a:buNone/>
            </a:pPr>
            <a:r>
              <a:rPr lang="hu-HU" dirty="0"/>
              <a:t>- Op. rendszer, képernyőnagyító szolgáltatás</a:t>
            </a:r>
          </a:p>
          <a:p>
            <a:pPr marL="68580" indent="0">
              <a:buNone/>
            </a:pPr>
            <a:r>
              <a:rPr lang="hu-HU" dirty="0"/>
              <a:t>- Választható </a:t>
            </a:r>
            <a:r>
              <a:rPr lang="hu-HU" dirty="0" err="1"/>
              <a:t>ZoomText</a:t>
            </a:r>
            <a:r>
              <a:rPr lang="hu-HU" dirty="0"/>
              <a:t> képernyőnagyító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Kompakt eszközök:</a:t>
            </a:r>
          </a:p>
          <a:p>
            <a:pPr marL="68580" indent="0">
              <a:buNone/>
            </a:pPr>
            <a:r>
              <a:rPr lang="hu-HU" dirty="0"/>
              <a:t>Digitális kézi nagyító: </a:t>
            </a:r>
          </a:p>
          <a:p>
            <a:pPr marL="68580" indent="0">
              <a:buNone/>
            </a:pPr>
            <a:r>
              <a:rPr lang="hu-HU" dirty="0"/>
              <a:t>- feliratok, fotók megtekintéséhez	</a:t>
            </a:r>
          </a:p>
          <a:p>
            <a:pPr marL="68580" indent="0">
              <a:buNone/>
            </a:pPr>
            <a:r>
              <a:rPr lang="hu-HU" dirty="0"/>
              <a:t>- Kijelző átló: 11-25 cm</a:t>
            </a:r>
          </a:p>
          <a:p>
            <a:pPr marL="68580" indent="0">
              <a:buNone/>
            </a:pPr>
            <a:r>
              <a:rPr lang="hu-HU" dirty="0"/>
              <a:t>- Max nagyítás: 10-21-szeres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Digitális asztali nagyítók: </a:t>
            </a:r>
          </a:p>
          <a:p>
            <a:pPr marL="68580" indent="0">
              <a:buNone/>
            </a:pPr>
            <a:r>
              <a:rPr lang="hu-HU" dirty="0"/>
              <a:t>- könyvolvasáshoz, kétkezes tevékenységhez</a:t>
            </a:r>
          </a:p>
          <a:p>
            <a:pPr marL="68580" indent="0">
              <a:buNone/>
            </a:pPr>
            <a:r>
              <a:rPr lang="hu-HU" dirty="0"/>
              <a:t>- Kijelző átló: 40-60 cm</a:t>
            </a:r>
          </a:p>
          <a:p>
            <a:pPr marL="68580" indent="0">
              <a:buNone/>
            </a:pPr>
            <a:r>
              <a:rPr lang="hu-HU" dirty="0"/>
              <a:t>- Max nagyítás: 32-90-szeres</a:t>
            </a:r>
          </a:p>
          <a:p>
            <a:endParaRPr lang="hu-HU" dirty="0"/>
          </a:p>
        </p:txBody>
      </p:sp>
      <p:pic>
        <p:nvPicPr>
          <p:cNvPr id="1026" name="Picture 2" descr="ZoomText logo" title="ZoomTex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69" y="2213421"/>
            <a:ext cx="1423045" cy="142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Ruby XL HD" title="Ruby XL H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160" y="2996952"/>
            <a:ext cx="1783085" cy="178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OPAZ XL HD" title="TOPAZ XL H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95894"/>
            <a:ext cx="1615827" cy="175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0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err="1"/>
              <a:t>Gyengénlátó</a:t>
            </a:r>
            <a:r>
              <a:rPr lang="hu-HU" sz="2800" dirty="0"/>
              <a:t> emberek</a:t>
            </a: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dirty="0"/>
              <a:t>iskolai informatikai eszközhasználata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hu-HU" dirty="0"/>
              <a:t>Általános eszközök és kiegészítő szoftverek:	</a:t>
            </a:r>
          </a:p>
          <a:p>
            <a:pPr marL="68580" indent="0">
              <a:buNone/>
            </a:pPr>
            <a:r>
              <a:rPr lang="hu-HU" dirty="0"/>
              <a:t>- Hordozható számítógép nagyobb kijelzővel </a:t>
            </a:r>
          </a:p>
          <a:p>
            <a:pPr marL="68580" indent="0">
              <a:buNone/>
            </a:pPr>
            <a:r>
              <a:rPr lang="hu-HU" dirty="0"/>
              <a:t>- Op. rendszer, képernyőnagyító szolgáltatás</a:t>
            </a:r>
          </a:p>
          <a:p>
            <a:pPr marL="68580" indent="0">
              <a:buNone/>
            </a:pPr>
            <a:r>
              <a:rPr lang="hu-HU" dirty="0"/>
              <a:t>- Választható </a:t>
            </a:r>
            <a:r>
              <a:rPr lang="hu-HU" dirty="0" err="1"/>
              <a:t>ZoomText</a:t>
            </a:r>
            <a:r>
              <a:rPr lang="hu-HU" dirty="0"/>
              <a:t> képernyőnagyító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Kompakt eszközök:</a:t>
            </a:r>
          </a:p>
          <a:p>
            <a:pPr marL="68580" indent="0">
              <a:buNone/>
            </a:pPr>
            <a:r>
              <a:rPr lang="hu-HU" dirty="0"/>
              <a:t>Digitális hordozható nagyító készülékek:</a:t>
            </a:r>
          </a:p>
          <a:p>
            <a:pPr marL="68580" indent="0">
              <a:buNone/>
            </a:pPr>
            <a:r>
              <a:rPr lang="hu-HU" dirty="0"/>
              <a:t>- Egyszerűen szállítható</a:t>
            </a:r>
          </a:p>
          <a:p>
            <a:pPr marL="68580" indent="0">
              <a:buNone/>
            </a:pPr>
            <a:r>
              <a:rPr lang="hu-HU" dirty="0"/>
              <a:t>- Forgatható kamera: a tábla is olvasható</a:t>
            </a:r>
          </a:p>
          <a:p>
            <a:pPr marL="68580" indent="0">
              <a:buNone/>
            </a:pPr>
            <a:r>
              <a:rPr lang="hu-HU" dirty="0"/>
              <a:t>- Kijelző átló: 25-40 cm</a:t>
            </a:r>
          </a:p>
          <a:p>
            <a:pPr marL="68580" indent="0">
              <a:buNone/>
            </a:pPr>
            <a:r>
              <a:rPr lang="hu-HU" dirty="0"/>
              <a:t>- Max nagyítás: 24-32-szeres</a:t>
            </a:r>
          </a:p>
          <a:p>
            <a:endParaRPr lang="hu-HU" dirty="0"/>
          </a:p>
        </p:txBody>
      </p:sp>
      <p:pic>
        <p:nvPicPr>
          <p:cNvPr id="2050" name="Picture 2" descr="Fusion szoftver" title="Fusion szoft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156" y="2060848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Ruby 7 HD" title="Ruby 7 H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156" y="3672692"/>
            <a:ext cx="1523660" cy="141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learView Go" title="ClearView 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03" y="5085184"/>
            <a:ext cx="2084660" cy="138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62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err="1"/>
              <a:t>Gyengénlátó</a:t>
            </a:r>
            <a:r>
              <a:rPr lang="hu-HU" sz="2400" dirty="0"/>
              <a:t> emberek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dirty="0"/>
              <a:t>munkahelyi informatikai eszközhasználata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dirty="0"/>
              <a:t>Általános eszközök és kiegészítő szoftverek:</a:t>
            </a:r>
          </a:p>
          <a:p>
            <a:pPr marL="68580" indent="0">
              <a:buNone/>
            </a:pPr>
            <a:r>
              <a:rPr lang="hu-HU" dirty="0"/>
              <a:t>- Asztali számítógép nagyobb monitorral</a:t>
            </a:r>
          </a:p>
          <a:p>
            <a:pPr marL="68580" indent="0">
              <a:buNone/>
            </a:pPr>
            <a:r>
              <a:rPr lang="hu-HU" dirty="0"/>
              <a:t>- Választható </a:t>
            </a:r>
            <a:r>
              <a:rPr lang="hu-HU" dirty="0" err="1"/>
              <a:t>Fusion</a:t>
            </a:r>
            <a:r>
              <a:rPr lang="hu-HU" dirty="0"/>
              <a:t> képernyőnagyító és olvasó</a:t>
            </a:r>
          </a:p>
          <a:p>
            <a:pPr marL="68580" indent="0">
              <a:buNone/>
            </a:pPr>
            <a:r>
              <a:rPr lang="hu-HU" dirty="0"/>
              <a:t>- Mac gépen kisegítő lehetőségek szolgáltatás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Kompakt eszközök: </a:t>
            </a:r>
          </a:p>
          <a:p>
            <a:pPr marL="68580" indent="0">
              <a:buNone/>
            </a:pPr>
            <a:r>
              <a:rPr lang="hu-HU" dirty="0"/>
              <a:t>Digitális asztali nagyító készülék beszédszolgáltatással:</a:t>
            </a:r>
          </a:p>
          <a:p>
            <a:pPr marL="68580" indent="0">
              <a:buNone/>
            </a:pPr>
            <a:r>
              <a:rPr lang="hu-HU" dirty="0"/>
              <a:t>- Érintőképernyős</a:t>
            </a:r>
          </a:p>
          <a:p>
            <a:pPr marL="68580" indent="0">
              <a:buNone/>
            </a:pPr>
            <a:r>
              <a:rPr lang="hu-HU" dirty="0"/>
              <a:t>kényelmes kezelhetőség </a:t>
            </a:r>
          </a:p>
          <a:p>
            <a:pPr marL="68580" indent="0">
              <a:buNone/>
            </a:pPr>
            <a:r>
              <a:rPr lang="hu-HU" dirty="0"/>
              <a:t>- Lefotózza a dokumentumot és felolvassa</a:t>
            </a:r>
          </a:p>
          <a:p>
            <a:pPr marL="68580" indent="0">
              <a:buNone/>
            </a:pPr>
            <a:r>
              <a:rPr lang="hu-HU" dirty="0"/>
              <a:t>- Kijelző átló: 60 cm</a:t>
            </a:r>
          </a:p>
          <a:p>
            <a:pPr marL="68580" indent="0">
              <a:buNone/>
            </a:pPr>
            <a:r>
              <a:rPr lang="hu-HU" dirty="0"/>
              <a:t>- Max nagyítás: 170-szeres</a:t>
            </a:r>
          </a:p>
          <a:p>
            <a:endParaRPr lang="hu-HU" dirty="0"/>
          </a:p>
        </p:txBody>
      </p:sp>
      <p:pic>
        <p:nvPicPr>
          <p:cNvPr id="3074" name="Picture 2" descr="Fusion szoftver" title="Fusion szoft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255979"/>
            <a:ext cx="1322612" cy="138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learView Speech" title="ClearView Spee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4772297"/>
            <a:ext cx="2243733" cy="14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347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Vak emberek</a:t>
            </a:r>
            <a:r>
              <a:rPr lang="hu-HU" sz="2800" b="1" dirty="0"/>
              <a:t/>
            </a:r>
            <a:br>
              <a:rPr lang="hu-HU" sz="2800" b="1" dirty="0"/>
            </a:br>
            <a:r>
              <a:rPr lang="hu-HU" sz="2800" dirty="0"/>
              <a:t>Otthoni informatikai eszközhasználata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dirty="0"/>
              <a:t>Általános eszközök és kiegészítő szoftverek:</a:t>
            </a:r>
          </a:p>
          <a:p>
            <a:pPr marL="68580" indent="0">
              <a:buNone/>
            </a:pPr>
            <a:r>
              <a:rPr lang="hu-HU" dirty="0"/>
              <a:t>- Asztali számítógép monitorral</a:t>
            </a:r>
          </a:p>
          <a:p>
            <a:pPr marL="68580" indent="0">
              <a:buNone/>
            </a:pPr>
            <a:r>
              <a:rPr lang="hu-HU" dirty="0"/>
              <a:t>- hangszóró és könyvszkenner</a:t>
            </a:r>
          </a:p>
          <a:p>
            <a:pPr marL="68580" indent="0">
              <a:buNone/>
            </a:pPr>
            <a:r>
              <a:rPr lang="hu-HU" dirty="0"/>
              <a:t>- Op. rendszer, képernyőolvasó és OCR</a:t>
            </a:r>
          </a:p>
          <a:p>
            <a:pPr marL="68580" indent="0">
              <a:buNone/>
            </a:pPr>
            <a:r>
              <a:rPr lang="hu-HU" dirty="0"/>
              <a:t>- Választható JAWS vagy NVDA képernyőolvasó</a:t>
            </a:r>
          </a:p>
          <a:p>
            <a:pPr marL="68580" indent="0">
              <a:buNone/>
            </a:pPr>
            <a:r>
              <a:rPr lang="hu-HU" dirty="0"/>
              <a:t>- Választható </a:t>
            </a:r>
            <a:r>
              <a:rPr lang="hu-HU" dirty="0" err="1"/>
              <a:t>FineReader</a:t>
            </a:r>
            <a:r>
              <a:rPr lang="hu-HU" dirty="0"/>
              <a:t> vagy </a:t>
            </a:r>
            <a:r>
              <a:rPr lang="hu-HU" dirty="0" err="1"/>
              <a:t>Infoalap</a:t>
            </a:r>
            <a:r>
              <a:rPr lang="hu-HU" dirty="0"/>
              <a:t> </a:t>
            </a:r>
            <a:r>
              <a:rPr lang="hu-HU" dirty="0" err="1"/>
              <a:t>Reader</a:t>
            </a:r>
            <a:endParaRPr lang="hu-HU" dirty="0"/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Kompakt eszköz:</a:t>
            </a:r>
          </a:p>
          <a:p>
            <a:pPr marL="68580" indent="0">
              <a:buNone/>
            </a:pPr>
            <a:r>
              <a:rPr lang="hu-HU" dirty="0"/>
              <a:t>- Felolvasógép készülék: </a:t>
            </a:r>
          </a:p>
          <a:p>
            <a:pPr marL="68580" indent="0">
              <a:buNone/>
            </a:pPr>
            <a:r>
              <a:rPr lang="hu-HU" dirty="0"/>
              <a:t>- Lefotózza a dokumentumot</a:t>
            </a:r>
          </a:p>
          <a:p>
            <a:pPr marL="68580" indent="0">
              <a:buNone/>
            </a:pPr>
            <a:r>
              <a:rPr lang="hu-HU" dirty="0"/>
              <a:t>- Gyors optikai karakterfelismerés</a:t>
            </a:r>
          </a:p>
          <a:p>
            <a:pPr marL="68580" indent="0">
              <a:buNone/>
            </a:pPr>
            <a:r>
              <a:rPr lang="hu-HU" dirty="0"/>
              <a:t>- Többnyelvű felolvasási képesség</a:t>
            </a:r>
          </a:p>
          <a:p>
            <a:pPr marL="68580" indent="0">
              <a:buNone/>
            </a:pPr>
            <a:r>
              <a:rPr lang="hu-HU" dirty="0"/>
              <a:t>- Egyszerű kezelhetőség</a:t>
            </a:r>
          </a:p>
          <a:p>
            <a:endParaRPr lang="hu-HU" dirty="0"/>
          </a:p>
        </p:txBody>
      </p:sp>
      <p:pic>
        <p:nvPicPr>
          <p:cNvPr id="4098" name="Picture 2" descr="JAWS for Windows" title="JAWS for Windo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093" y="2060849"/>
            <a:ext cx="201622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learReader+" title="ClearReader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35224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8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Vak emberek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dirty="0"/>
              <a:t>Iskolai és munkahelyi informatikai eszközhasználata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hu-HU" dirty="0"/>
              <a:t>Általános eszközök és kiegészítő szoftverek: </a:t>
            </a:r>
          </a:p>
          <a:p>
            <a:pPr marL="68580" indent="0">
              <a:buNone/>
            </a:pPr>
            <a:r>
              <a:rPr lang="hu-HU" dirty="0"/>
              <a:t>- Hordozható számítógép </a:t>
            </a:r>
          </a:p>
          <a:p>
            <a:pPr marL="68580" indent="0">
              <a:buNone/>
            </a:pPr>
            <a:r>
              <a:rPr lang="hu-HU" dirty="0"/>
              <a:t>- Braille-kijelző</a:t>
            </a:r>
          </a:p>
          <a:p>
            <a:pPr marL="68580" indent="0">
              <a:buNone/>
            </a:pPr>
            <a:r>
              <a:rPr lang="hu-HU" dirty="0"/>
              <a:t>- olvasó kamera</a:t>
            </a:r>
          </a:p>
          <a:p>
            <a:pPr marL="68580" indent="0">
              <a:buNone/>
            </a:pPr>
            <a:r>
              <a:rPr lang="hu-HU" dirty="0"/>
              <a:t>- digitális diktafon</a:t>
            </a:r>
          </a:p>
          <a:p>
            <a:pPr marL="68580" indent="0">
              <a:buNone/>
            </a:pPr>
            <a:r>
              <a:rPr lang="hu-HU" dirty="0"/>
              <a:t>- Op. rendszer, képernyőolvasó és OCR</a:t>
            </a:r>
          </a:p>
          <a:p>
            <a:pPr marL="68580" indent="0">
              <a:buNone/>
            </a:pPr>
            <a:r>
              <a:rPr lang="hu-HU" dirty="0"/>
              <a:t>- Választható JAWS vagy NVDA képernyőolvasó</a:t>
            </a:r>
          </a:p>
          <a:p>
            <a:pPr marL="68580" indent="0">
              <a:buNone/>
            </a:pPr>
            <a:r>
              <a:rPr lang="hu-HU" dirty="0"/>
              <a:t>- Választható </a:t>
            </a:r>
            <a:r>
              <a:rPr lang="hu-HU" dirty="0" err="1"/>
              <a:t>FineReader</a:t>
            </a:r>
            <a:r>
              <a:rPr lang="hu-HU" dirty="0"/>
              <a:t> vagy </a:t>
            </a:r>
            <a:r>
              <a:rPr lang="hu-HU" dirty="0" err="1"/>
              <a:t>Infoalap</a:t>
            </a:r>
            <a:r>
              <a:rPr lang="hu-HU" dirty="0"/>
              <a:t> </a:t>
            </a:r>
            <a:r>
              <a:rPr lang="hu-HU" dirty="0" err="1"/>
              <a:t>Reader</a:t>
            </a:r>
            <a:endParaRPr lang="hu-HU" dirty="0"/>
          </a:p>
          <a:p>
            <a:pPr marL="68580" indent="0">
              <a:buNone/>
            </a:pPr>
            <a:r>
              <a:rPr lang="hu-HU" dirty="0"/>
              <a:t>- </a:t>
            </a:r>
            <a:r>
              <a:rPr lang="hu-HU" dirty="0" err="1"/>
              <a:t>Hangoskönyv</a:t>
            </a:r>
            <a:r>
              <a:rPr lang="hu-HU" dirty="0"/>
              <a:t> készítő: DEX szoftver</a:t>
            </a:r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Kompakt eszköz:</a:t>
            </a:r>
          </a:p>
          <a:p>
            <a:pPr marL="68580" indent="0">
              <a:buNone/>
            </a:pPr>
            <a:r>
              <a:rPr lang="hu-HU" dirty="0" err="1"/>
              <a:t>Jegyzetelőgép</a:t>
            </a:r>
            <a:r>
              <a:rPr lang="hu-HU" dirty="0"/>
              <a:t> készülék: </a:t>
            </a:r>
          </a:p>
          <a:p>
            <a:pPr marL="68580" indent="0">
              <a:buNone/>
            </a:pPr>
            <a:r>
              <a:rPr lang="hu-HU" dirty="0"/>
              <a:t>- Braille-kijelző billentyűzettel</a:t>
            </a:r>
          </a:p>
          <a:p>
            <a:pPr marL="68580" indent="0">
              <a:buNone/>
            </a:pPr>
            <a:r>
              <a:rPr lang="hu-HU" dirty="0"/>
              <a:t>- Géptől függetlenül is használható</a:t>
            </a:r>
          </a:p>
          <a:p>
            <a:pPr marL="68580" indent="0">
              <a:buNone/>
            </a:pPr>
            <a:r>
              <a:rPr lang="hu-HU" dirty="0"/>
              <a:t>- Rámásolt fájlok is olvashatók vele</a:t>
            </a:r>
          </a:p>
          <a:p>
            <a:pPr marL="68580" indent="0">
              <a:buNone/>
            </a:pPr>
            <a:r>
              <a:rPr lang="hu-HU" dirty="0"/>
              <a:t>- Jegyzetkészítési lehetőség is van</a:t>
            </a:r>
          </a:p>
          <a:p>
            <a:endParaRPr lang="hu-HU" dirty="0"/>
          </a:p>
        </p:txBody>
      </p:sp>
      <p:pic>
        <p:nvPicPr>
          <p:cNvPr id="5122" name="Picture 2" descr="Pearl Camera" title="Pearl Cam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41038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Focus 14 Blue" title="Focus 14 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21088"/>
            <a:ext cx="31337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93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Siket-vak emberek</a:t>
            </a:r>
            <a:br>
              <a:rPr lang="hu-HU" sz="2800" b="1" dirty="0"/>
            </a:br>
            <a:r>
              <a:rPr lang="hu-HU" sz="2800" b="1" dirty="0"/>
              <a:t>otthoni informatikai eszközhasználata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dirty="0"/>
              <a:t>Általános eszközök és kiegészítő szoftverek:</a:t>
            </a:r>
          </a:p>
          <a:p>
            <a:pPr marL="68580" indent="0">
              <a:buNone/>
            </a:pPr>
            <a:r>
              <a:rPr lang="hu-HU" dirty="0"/>
              <a:t>- Asztali számítógép monitorral</a:t>
            </a:r>
          </a:p>
          <a:p>
            <a:pPr marL="68580" indent="0">
              <a:buNone/>
            </a:pPr>
            <a:r>
              <a:rPr lang="hu-HU" dirty="0"/>
              <a:t>- Braille-kijelző</a:t>
            </a:r>
          </a:p>
          <a:p>
            <a:pPr marL="68580" indent="0">
              <a:buNone/>
            </a:pPr>
            <a:r>
              <a:rPr lang="hu-HU" dirty="0"/>
              <a:t>- könyvszkenner</a:t>
            </a:r>
          </a:p>
          <a:p>
            <a:pPr marL="68580" indent="0">
              <a:buNone/>
            </a:pPr>
            <a:r>
              <a:rPr lang="hu-HU" dirty="0"/>
              <a:t>- Választható JAWS vagy NVDA képernyőolvasó</a:t>
            </a:r>
          </a:p>
          <a:p>
            <a:pPr marL="68580" indent="0">
              <a:buNone/>
            </a:pPr>
            <a:r>
              <a:rPr lang="hu-HU" dirty="0"/>
              <a:t>- Választható </a:t>
            </a:r>
            <a:r>
              <a:rPr lang="hu-HU" dirty="0" err="1"/>
              <a:t>FineReader</a:t>
            </a:r>
            <a:r>
              <a:rPr lang="hu-HU" dirty="0"/>
              <a:t> vagy </a:t>
            </a:r>
            <a:r>
              <a:rPr lang="hu-HU" dirty="0" err="1"/>
              <a:t>Infoalap</a:t>
            </a:r>
            <a:r>
              <a:rPr lang="hu-HU" dirty="0"/>
              <a:t> </a:t>
            </a:r>
            <a:r>
              <a:rPr lang="hu-HU" dirty="0" err="1"/>
              <a:t>Reader</a:t>
            </a:r>
            <a:endParaRPr lang="hu-HU" dirty="0"/>
          </a:p>
          <a:p>
            <a:pPr marL="68580" indent="0">
              <a:buNone/>
            </a:pPr>
            <a:r>
              <a:rPr lang="hu-HU" dirty="0"/>
              <a:t> </a:t>
            </a:r>
          </a:p>
          <a:p>
            <a:pPr marL="68580" indent="0">
              <a:buNone/>
            </a:pPr>
            <a:r>
              <a:rPr lang="hu-HU" dirty="0"/>
              <a:t>Kompakt eszköz:</a:t>
            </a:r>
          </a:p>
          <a:p>
            <a:pPr marL="68580" indent="0">
              <a:buNone/>
            </a:pPr>
            <a:r>
              <a:rPr lang="hu-HU" dirty="0" err="1"/>
              <a:t>Jegyzetelőgép</a:t>
            </a:r>
            <a:r>
              <a:rPr lang="hu-HU" dirty="0"/>
              <a:t> készülék: </a:t>
            </a:r>
          </a:p>
          <a:p>
            <a:pPr marL="68580" indent="0">
              <a:buNone/>
            </a:pPr>
            <a:r>
              <a:rPr lang="hu-HU" dirty="0"/>
              <a:t>- Braille-kijelző készülék billentyűzettel</a:t>
            </a:r>
          </a:p>
          <a:p>
            <a:pPr marL="68580" indent="0">
              <a:buNone/>
            </a:pPr>
            <a:r>
              <a:rPr lang="hu-HU" dirty="0"/>
              <a:t>- Géptől függetlenül is használható</a:t>
            </a:r>
          </a:p>
          <a:p>
            <a:pPr marL="68580" indent="0">
              <a:buNone/>
            </a:pPr>
            <a:r>
              <a:rPr lang="hu-HU" dirty="0"/>
              <a:t>- Rámásolt könyvek is olvashatók vele</a:t>
            </a:r>
          </a:p>
          <a:p>
            <a:pPr marL="68580" indent="0">
              <a:buNone/>
            </a:pPr>
            <a:r>
              <a:rPr lang="hu-HU" dirty="0"/>
              <a:t>- Feljegyzések készítésére is alkalmas</a:t>
            </a:r>
          </a:p>
          <a:p>
            <a:endParaRPr lang="hu-HU" dirty="0"/>
          </a:p>
        </p:txBody>
      </p:sp>
      <p:pic>
        <p:nvPicPr>
          <p:cNvPr id="6146" name="Picture 2" descr="Plustek Opticbook könyvszkenner" title="Plustek Opticbook könyvszke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02" y="2155706"/>
            <a:ext cx="2363146" cy="174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Focus 40 Blue" title="Focus 40 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493121"/>
            <a:ext cx="3240360" cy="101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474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523</TotalTime>
  <Words>300</Words>
  <Application>Microsoft Office PowerPoint</Application>
  <PresentationFormat>Diavetítés a képernyőre (4:3 oldalarány)</PresentationFormat>
  <Paragraphs>153</Paragraphs>
  <Slides>11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Austin</vt:lpstr>
      <vt:lpstr> </vt:lpstr>
      <vt:lpstr>Látássérült embereket segítő szoftverek otthonra, iskolába, munkahelyre és közösségi helyszínekre</vt:lpstr>
      <vt:lpstr>Látássérült embereket segítő kompakt eszközök otthonra, iskolába, munkahelyre és közösségi helyszínekre</vt:lpstr>
      <vt:lpstr>Gyengénlátó emberek otthoni informatikai eszközhasználata</vt:lpstr>
      <vt:lpstr>Gyengénlátó emberek iskolai informatikai eszközhasználata</vt:lpstr>
      <vt:lpstr>Gyengénlátó emberek munkahelyi informatikai eszközhasználata</vt:lpstr>
      <vt:lpstr>Vak emberek Otthoni informatikai eszközhasználata</vt:lpstr>
      <vt:lpstr>Vak emberek Iskolai és munkahelyi informatikai eszközhasználata</vt:lpstr>
      <vt:lpstr>Siket-vak emberek otthoni informatikai eszközhasználata</vt:lpstr>
      <vt:lpstr>Vak és gyengénlátó emberek informatikai eszközhasználata közösségi helyszíneken</vt:lpstr>
      <vt:lpstr>Informatikai segítő eszközök adományozása és értékesítése</vt:lpstr>
    </vt:vector>
  </TitlesOfParts>
  <Company>Informatika a Látássérültekért Alapítvány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Interdiszciplináris megközelítések a fogyatékosságok megértéséhez</dc:title>
  <dc:subject>A látássérült személyek informatikai támogatása (2. tanóra)</dc:subject>
  <dc:creator>Szuhaj Mihály</dc:creator>
  <cp:lastModifiedBy>Szuhaj Mihály</cp:lastModifiedBy>
  <cp:revision>45</cp:revision>
  <cp:lastPrinted>2019-12-02T11:11:52Z</cp:lastPrinted>
  <dcterms:created xsi:type="dcterms:W3CDTF">2017-11-29T14:50:15Z</dcterms:created>
  <dcterms:modified xsi:type="dcterms:W3CDTF">2021-03-17T14:02:29Z</dcterms:modified>
</cp:coreProperties>
</file>