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D13D-491E-4253-AEE6-7C15E15D1FFB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34D99-96B3-486F-9858-44CEEEF68D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0092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16659-D980-4D3D-BD91-DD64C70120E8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969A1-15BA-44A2-BE58-171194759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662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969A1-15BA-44A2-BE58-17119475910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43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lap.hu/tananyago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2658178"/>
            <a:ext cx="3524803" cy="266474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33365" y="5301208"/>
            <a:ext cx="3309803" cy="72008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>
            <a:off x="5061168" y="260648"/>
            <a:ext cx="36358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/>
              <a:t>Interdiszciplináris megközelítések a fogyatékosságok </a:t>
            </a:r>
            <a:r>
              <a:rPr lang="hu-HU" sz="2400" b="1" dirty="0" smtClean="0"/>
              <a:t>megértéséhez</a:t>
            </a:r>
          </a:p>
          <a:p>
            <a:r>
              <a:rPr lang="hu-HU" sz="2000" i="1" dirty="0" smtClean="0"/>
              <a:t>Szeminárium</a:t>
            </a:r>
            <a:endParaRPr lang="hu-HU" sz="2000" i="1" dirty="0"/>
          </a:p>
        </p:txBody>
      </p:sp>
      <p:sp>
        <p:nvSpPr>
          <p:cNvPr id="7" name="Téglalap 6"/>
          <p:cNvSpPr/>
          <p:nvPr/>
        </p:nvSpPr>
        <p:spPr>
          <a:xfrm>
            <a:off x="4788024" y="2420888"/>
            <a:ext cx="3707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 látássérült személyek informatikai támogatása</a:t>
            </a:r>
          </a:p>
          <a:p>
            <a:r>
              <a:rPr lang="hu-HU" i="1" dirty="0"/>
              <a:t>tananyagegység</a:t>
            </a:r>
          </a:p>
          <a:p>
            <a:r>
              <a:rPr lang="hu-HU" dirty="0"/>
              <a:t> </a:t>
            </a:r>
          </a:p>
          <a:p>
            <a:r>
              <a:rPr lang="hu-HU" sz="1600" dirty="0" smtClean="0"/>
              <a:t>Témák:</a:t>
            </a:r>
            <a:endParaRPr lang="hu-HU" sz="1600" dirty="0"/>
          </a:p>
          <a:p>
            <a:r>
              <a:rPr lang="hu-HU" sz="1600" b="1" dirty="0"/>
              <a:t>- A speciális informatikai alapfogalmak ismerete és szakszerű használata</a:t>
            </a:r>
          </a:p>
          <a:p>
            <a:r>
              <a:rPr lang="hu-HU" sz="1600" b="1" dirty="0"/>
              <a:t>- A segítő informatikai </a:t>
            </a:r>
            <a:r>
              <a:rPr lang="hu-HU" sz="1600" b="1" dirty="0" smtClean="0"/>
              <a:t>   eszközök kategóriái</a:t>
            </a:r>
            <a:endParaRPr lang="hu-HU" sz="1600" b="1" dirty="0"/>
          </a:p>
          <a:p>
            <a:r>
              <a:rPr lang="hu-HU" dirty="0"/>
              <a:t> </a:t>
            </a:r>
          </a:p>
        </p:txBody>
      </p:sp>
      <p:sp>
        <p:nvSpPr>
          <p:cNvPr id="8" name="Téglalap 7"/>
          <p:cNvSpPr/>
          <p:nvPr/>
        </p:nvSpPr>
        <p:spPr>
          <a:xfrm>
            <a:off x="4788024" y="515719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b="1" dirty="0" err="1" smtClean="0"/>
              <a:t>Szuhaj</a:t>
            </a:r>
            <a:r>
              <a:rPr lang="hu-HU" sz="1400" b="1" dirty="0" smtClean="0"/>
              <a:t> </a:t>
            </a:r>
            <a:r>
              <a:rPr lang="hu-HU" sz="1400" b="1" dirty="0"/>
              <a:t>Mihály</a:t>
            </a:r>
          </a:p>
          <a:p>
            <a:r>
              <a:rPr lang="hu-HU" sz="1200" dirty="0"/>
              <a:t>vendégelőadó</a:t>
            </a:r>
          </a:p>
          <a:p>
            <a:r>
              <a:rPr lang="hu-HU" sz="1200" dirty="0"/>
              <a:t> </a:t>
            </a:r>
            <a:r>
              <a:rPr lang="hu-HU" sz="1200" dirty="0" smtClean="0"/>
              <a:t>Informatika </a:t>
            </a:r>
            <a:r>
              <a:rPr lang="hu-HU" sz="1200" dirty="0"/>
              <a:t>a Látássérültekért </a:t>
            </a:r>
            <a:r>
              <a:rPr lang="hu-HU" sz="1200" dirty="0" smtClean="0"/>
              <a:t>Alapítvány</a:t>
            </a:r>
            <a:endParaRPr lang="hu-HU" sz="1200" dirty="0"/>
          </a:p>
          <a:p>
            <a:r>
              <a:rPr lang="hu-HU" sz="1200" dirty="0"/>
              <a:t> </a:t>
            </a:r>
            <a:r>
              <a:rPr lang="hu-HU" sz="1200" dirty="0" smtClean="0"/>
              <a:t>2021</a:t>
            </a:r>
            <a:r>
              <a:rPr lang="hu-HU" sz="1200" dirty="0"/>
              <a:t>. március 17.</a:t>
            </a:r>
          </a:p>
        </p:txBody>
      </p:sp>
    </p:spTree>
    <p:extLst>
      <p:ext uri="{BB962C8B-B14F-4D97-AF65-F5344CB8AC3E}">
        <p14:creationId xmlns:p14="http://schemas.microsoft.com/office/powerpoint/2010/main" val="366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Matematikatanulás </a:t>
            </a:r>
            <a:r>
              <a:rPr lang="hu-HU" b="1" dirty="0" smtClean="0"/>
              <a:t>számítógépen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Matematikai leíró nyelvek: </a:t>
            </a:r>
            <a:r>
              <a:rPr lang="hu-HU" dirty="0" err="1"/>
              <a:t>LaTeX</a:t>
            </a:r>
            <a:r>
              <a:rPr lang="hu-HU" dirty="0"/>
              <a:t> és </a:t>
            </a:r>
            <a:r>
              <a:rPr lang="hu-HU" dirty="0" err="1" smtClean="0"/>
              <a:t>MathML</a:t>
            </a:r>
            <a:endParaRPr lang="hu-HU" dirty="0"/>
          </a:p>
          <a:p>
            <a:pPr lvl="0"/>
            <a:r>
              <a:rPr lang="hu-HU" dirty="0"/>
              <a:t>Előny: elsajátítható az írásuk</a:t>
            </a:r>
          </a:p>
          <a:p>
            <a:pPr lvl="0"/>
            <a:r>
              <a:rPr lang="hu-HU" dirty="0"/>
              <a:t>Hátrány: nem volt akadálymentes az olvasásuk</a:t>
            </a:r>
          </a:p>
          <a:p>
            <a:pPr lvl="0"/>
            <a:r>
              <a:rPr lang="hu-HU" dirty="0"/>
              <a:t>Elterjedtség: egyetemeken és tudományos </a:t>
            </a:r>
            <a:r>
              <a:rPr lang="hu-HU" dirty="0" smtClean="0"/>
              <a:t>területen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106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Akadálymentes matematikai tartalom </a:t>
            </a:r>
            <a:r>
              <a:rPr lang="hu-HU" b="1" dirty="0" smtClean="0"/>
              <a:t>készítése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01692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hu-HU" sz="3800" b="1" dirty="0" err="1"/>
              <a:t>Infoalap</a:t>
            </a:r>
            <a:r>
              <a:rPr lang="hu-HU" sz="3800" b="1" dirty="0"/>
              <a:t> Tudásközpont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b="1" dirty="0"/>
              <a:t>Célcsoport</a:t>
            </a:r>
            <a:r>
              <a:rPr lang="hu-HU" b="1" dirty="0" smtClean="0"/>
              <a:t>:</a:t>
            </a:r>
          </a:p>
          <a:p>
            <a:pPr marL="68580" indent="0">
              <a:buNone/>
            </a:pPr>
            <a:endParaRPr lang="hu-HU" b="1" dirty="0"/>
          </a:p>
          <a:p>
            <a:r>
              <a:rPr lang="hu-HU" dirty="0" smtClean="0"/>
              <a:t>Vak </a:t>
            </a:r>
            <a:r>
              <a:rPr lang="hu-HU" dirty="0"/>
              <a:t>tanulók és tanáraik</a:t>
            </a:r>
          </a:p>
          <a:p>
            <a:r>
              <a:rPr lang="hu-HU" dirty="0" smtClean="0"/>
              <a:t>segítők </a:t>
            </a:r>
            <a:r>
              <a:rPr lang="hu-HU" dirty="0"/>
              <a:t>és szakemberek 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r>
              <a:rPr lang="hu-HU" dirty="0" smtClean="0"/>
              <a:t>Kommunikációs </a:t>
            </a:r>
            <a:r>
              <a:rPr lang="hu-HU" dirty="0"/>
              <a:t>híd a közoktatás látó és látássérült résztvevői </a:t>
            </a:r>
            <a:r>
              <a:rPr lang="hu-HU" dirty="0" smtClean="0"/>
              <a:t>között</a:t>
            </a:r>
            <a:endParaRPr lang="hu-HU" dirty="0"/>
          </a:p>
          <a:p>
            <a:pPr marL="68580" indent="0">
              <a:buNone/>
            </a:pP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5-12. osztályos matematikai fogalmak, jelölések </a:t>
            </a:r>
            <a:r>
              <a:rPr lang="hu-HU" dirty="0" err="1"/>
              <a:t>LaTeX</a:t>
            </a:r>
            <a:r>
              <a:rPr lang="hu-HU" dirty="0"/>
              <a:t> és </a:t>
            </a:r>
            <a:r>
              <a:rPr lang="hu-HU" dirty="0" err="1"/>
              <a:t>MathML</a:t>
            </a:r>
            <a:r>
              <a:rPr lang="hu-HU" dirty="0"/>
              <a:t> leírásának ismertetése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 smtClean="0"/>
              <a:t>Algebra</a:t>
            </a:r>
            <a:r>
              <a:rPr lang="hu-HU" dirty="0"/>
              <a:t>, logaritmus, trigonometria, egyenletek, integrálok, ...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131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Speciális, informatikai tananyagok vak és </a:t>
            </a:r>
            <a:r>
              <a:rPr lang="hu-HU" sz="2800" b="1" dirty="0" err="1"/>
              <a:t>gyengénlátó</a:t>
            </a:r>
            <a:r>
              <a:rPr lang="hu-HU" sz="2800" b="1" dirty="0"/>
              <a:t> </a:t>
            </a:r>
            <a:r>
              <a:rPr lang="hu-HU" sz="2800" b="1" dirty="0" smtClean="0"/>
              <a:t>embereknek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hu-HU" b="1" dirty="0"/>
              <a:t>Miért van szükség speciális tananyagokra?</a:t>
            </a:r>
          </a:p>
          <a:p>
            <a:pPr lvl="0"/>
            <a:r>
              <a:rPr lang="hu-HU" dirty="0"/>
              <a:t>A vak emberek nem használják az egeret</a:t>
            </a:r>
          </a:p>
          <a:p>
            <a:pPr lvl="0"/>
            <a:r>
              <a:rPr lang="hu-HU" dirty="0"/>
              <a:t>A </a:t>
            </a:r>
            <a:r>
              <a:rPr lang="hu-HU" dirty="0" err="1"/>
              <a:t>gyengénlátó</a:t>
            </a:r>
            <a:r>
              <a:rPr lang="hu-HU" dirty="0"/>
              <a:t> emberek szeme fáradékony</a:t>
            </a:r>
          </a:p>
          <a:p>
            <a:pPr lvl="0"/>
            <a:r>
              <a:rPr lang="hu-HU" dirty="0"/>
              <a:t>Billentyűparancsok használata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Kik és mihez igénylik ezeket a tananyagokat?</a:t>
            </a:r>
          </a:p>
          <a:p>
            <a:pPr lvl="0"/>
            <a:r>
              <a:rPr lang="hu-HU" dirty="0"/>
              <a:t>A tanulók iskolai tanulmányaikhoz</a:t>
            </a:r>
          </a:p>
          <a:p>
            <a:pPr lvl="0"/>
            <a:r>
              <a:rPr lang="hu-HU" dirty="0"/>
              <a:t>Az aktív korúak munkahelyi feladataikhoz</a:t>
            </a:r>
          </a:p>
          <a:p>
            <a:pPr lvl="0"/>
            <a:r>
              <a:rPr lang="hu-HU" dirty="0"/>
              <a:t>Az idősek olvasáshoz és kapcsolattartáshoz 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Milyen témájú tananyagok szükségesek?</a:t>
            </a:r>
          </a:p>
          <a:p>
            <a:r>
              <a:rPr lang="hu-HU" dirty="0" smtClean="0"/>
              <a:t>Számítógép-használat</a:t>
            </a:r>
            <a:endParaRPr lang="hu-HU" dirty="0"/>
          </a:p>
          <a:p>
            <a:r>
              <a:rPr lang="hu-HU" dirty="0" smtClean="0"/>
              <a:t>Internet- </a:t>
            </a:r>
            <a:r>
              <a:rPr lang="hu-HU" dirty="0"/>
              <a:t>és e-mailhasználat </a:t>
            </a:r>
          </a:p>
          <a:p>
            <a:r>
              <a:rPr lang="hu-HU" dirty="0" smtClean="0"/>
              <a:t>Szövegszerkesztés</a:t>
            </a:r>
            <a:endParaRPr lang="hu-HU" dirty="0"/>
          </a:p>
          <a:p>
            <a:r>
              <a:rPr lang="hu-HU" dirty="0" smtClean="0"/>
              <a:t>Táblázatkezelés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55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Billentyűzet-központú </a:t>
            </a:r>
            <a:r>
              <a:rPr lang="hu-HU" b="1" dirty="0" smtClean="0"/>
              <a:t>tananyagfejlesztés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b="1" dirty="0"/>
              <a:t>Az </a:t>
            </a:r>
            <a:r>
              <a:rPr lang="hu-HU" b="1" dirty="0" err="1"/>
              <a:t>Infoalap</a:t>
            </a:r>
            <a:r>
              <a:rPr lang="hu-HU" b="1" dirty="0"/>
              <a:t> speciális tananyagai</a:t>
            </a:r>
            <a:r>
              <a:rPr lang="hu-HU" b="1" dirty="0" smtClean="0"/>
              <a:t>:</a:t>
            </a:r>
          </a:p>
          <a:p>
            <a:pPr marL="68580" indent="0">
              <a:buNone/>
            </a:pPr>
            <a:endParaRPr lang="hu-HU" b="1" dirty="0"/>
          </a:p>
          <a:p>
            <a:pPr lvl="0"/>
            <a:r>
              <a:rPr lang="hu-HU" dirty="0"/>
              <a:t>Billentyűparancsok használatára épülnek</a:t>
            </a:r>
          </a:p>
          <a:p>
            <a:pPr lvl="0"/>
            <a:r>
              <a:rPr lang="hu-HU" dirty="0" smtClean="0"/>
              <a:t>Elektronikus </a:t>
            </a:r>
            <a:r>
              <a:rPr lang="hu-HU" dirty="0"/>
              <a:t>(PDF és MP3) formátumúak</a:t>
            </a:r>
          </a:p>
          <a:p>
            <a:pPr lvl="0"/>
            <a:r>
              <a:rPr lang="hu-HU" dirty="0"/>
              <a:t>Akadálymentes kialakításúak</a:t>
            </a:r>
          </a:p>
          <a:p>
            <a:pPr marL="68580" indent="0">
              <a:buNone/>
            </a:pPr>
            <a:endParaRPr lang="hu-HU" dirty="0"/>
          </a:p>
          <a:p>
            <a:pPr lvl="0"/>
            <a:r>
              <a:rPr lang="hu-HU" dirty="0"/>
              <a:t>Alkalmasak önálló tanuláshoz</a:t>
            </a:r>
          </a:p>
          <a:p>
            <a:pPr lvl="0"/>
            <a:r>
              <a:rPr lang="hu-HU" dirty="0"/>
              <a:t>Felhasználhatóak tanfolyamokhoz</a:t>
            </a:r>
          </a:p>
          <a:p>
            <a:pPr lvl="0"/>
            <a:r>
              <a:rPr lang="hu-HU" dirty="0"/>
              <a:t>Alkalmasak kezdő felhasználóknak</a:t>
            </a:r>
          </a:p>
          <a:p>
            <a:pPr lvl="0"/>
            <a:r>
              <a:rPr lang="hu-HU" dirty="0"/>
              <a:t>ECDL-vizsgához is megfelelőek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/>
              <a:t>Ingyenesen tölthetőek le az </a:t>
            </a:r>
            <a:r>
              <a:rPr lang="hu-HU" dirty="0" err="1"/>
              <a:t>Infoalap</a:t>
            </a:r>
            <a:r>
              <a:rPr lang="hu-HU" dirty="0"/>
              <a:t> honlapjáról:</a:t>
            </a:r>
          </a:p>
          <a:p>
            <a:pPr marL="68580" indent="0">
              <a:buNone/>
            </a:pPr>
            <a:r>
              <a:rPr lang="hu-HU" u="sng" dirty="0">
                <a:hlinkClick r:id="rId2"/>
              </a:rPr>
              <a:t>https://www.infoalap.hu/tananyagok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b="1" dirty="0"/>
          </a:p>
          <a:p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38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Számítógép-használat </a:t>
            </a:r>
            <a:r>
              <a:rPr lang="hu-HU" b="1" dirty="0" smtClean="0"/>
              <a:t>tananyag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b="1" dirty="0"/>
              <a:t>Elérhető az alábbi rendszerekhez</a:t>
            </a:r>
          </a:p>
          <a:p>
            <a:pPr lvl="0"/>
            <a:r>
              <a:rPr lang="hu-HU" dirty="0"/>
              <a:t>Windows XP, 7 és 10</a:t>
            </a:r>
          </a:p>
          <a:p>
            <a:pPr lvl="0"/>
            <a:r>
              <a:rPr lang="hu-HU" dirty="0"/>
              <a:t>Mac OS X (Apple)</a:t>
            </a:r>
          </a:p>
          <a:p>
            <a:pPr lvl="0"/>
            <a:r>
              <a:rPr lang="hu-HU" dirty="0"/>
              <a:t>Linux (Beszélő Linux)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Tartalmuk:</a:t>
            </a:r>
          </a:p>
          <a:p>
            <a:pPr lvl="0"/>
            <a:r>
              <a:rPr lang="hu-HU" dirty="0"/>
              <a:t>Informatikai alapfogalmak</a:t>
            </a:r>
          </a:p>
          <a:p>
            <a:pPr lvl="0"/>
            <a:r>
              <a:rPr lang="hu-HU" dirty="0"/>
              <a:t>Fontosabb hardverek fajtái</a:t>
            </a:r>
          </a:p>
          <a:p>
            <a:pPr lvl="0"/>
            <a:r>
              <a:rPr lang="hu-HU" dirty="0"/>
              <a:t>Szoftverek fogalmai és fajtái</a:t>
            </a:r>
          </a:p>
          <a:p>
            <a:pPr lvl="0"/>
            <a:r>
              <a:rPr lang="hu-HU" dirty="0"/>
              <a:t> Fájlok és mappák kezelése</a:t>
            </a:r>
          </a:p>
          <a:p>
            <a:pPr lvl="0"/>
            <a:r>
              <a:rPr lang="hu-HU" dirty="0"/>
              <a:t>Dokumentumszerkesztés kezdő lépései</a:t>
            </a:r>
          </a:p>
          <a:p>
            <a:pPr lvl="0"/>
            <a:r>
              <a:rPr lang="hu-HU" dirty="0"/>
              <a:t>Informatikai biztonság követelményei</a:t>
            </a:r>
          </a:p>
          <a:p>
            <a:pPr lvl="0"/>
            <a:r>
              <a:rPr lang="hu-HU" dirty="0"/>
              <a:t>Számítógépes vírusok elleni védelem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789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Internet - és elektronikus levelezés használat </a:t>
            </a:r>
            <a:r>
              <a:rPr lang="hu-HU" b="1" dirty="0" smtClean="0"/>
              <a:t>tananyag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b="1" dirty="0"/>
              <a:t>Elérhető az alábbi rendszerekhez</a:t>
            </a:r>
          </a:p>
          <a:p>
            <a:pPr lvl="0"/>
            <a:r>
              <a:rPr lang="hu-HU" dirty="0"/>
              <a:t>Windows XP, 7 és 10</a:t>
            </a:r>
          </a:p>
          <a:p>
            <a:pPr lvl="0"/>
            <a:r>
              <a:rPr lang="hu-HU" dirty="0"/>
              <a:t>Linux (Beszélő Linux)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Tartalmuk:</a:t>
            </a:r>
          </a:p>
          <a:p>
            <a:pPr lvl="0"/>
            <a:r>
              <a:rPr lang="hu-HU" dirty="0"/>
              <a:t>Weboldalak kezelése</a:t>
            </a:r>
          </a:p>
          <a:p>
            <a:pPr lvl="0"/>
            <a:r>
              <a:rPr lang="hu-HU" dirty="0"/>
              <a:t>Tájékozódás a tartalmukban</a:t>
            </a:r>
          </a:p>
          <a:p>
            <a:pPr lvl="0"/>
            <a:r>
              <a:rPr lang="hu-HU" dirty="0"/>
              <a:t>Információk keresése</a:t>
            </a:r>
          </a:p>
          <a:p>
            <a:pPr lvl="0"/>
            <a:r>
              <a:rPr lang="hu-HU" dirty="0"/>
              <a:t>Dokumentumok letöltése</a:t>
            </a:r>
          </a:p>
          <a:p>
            <a:pPr lvl="0"/>
            <a:r>
              <a:rPr lang="hu-HU" dirty="0"/>
              <a:t>Internetes biztonság</a:t>
            </a:r>
          </a:p>
          <a:p>
            <a:pPr lvl="0"/>
            <a:r>
              <a:rPr lang="hu-HU" dirty="0"/>
              <a:t>E-mailek készítése, küldése és olvasása</a:t>
            </a:r>
          </a:p>
          <a:p>
            <a:pPr lvl="0"/>
            <a:r>
              <a:rPr lang="hu-HU" dirty="0"/>
              <a:t>Emlékeztető eseményekhez, találkozókhoz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0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Szövegszerkesztés tananyag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hu-HU" b="1" dirty="0"/>
              <a:t>Támogatott irodai szoftvercsomag</a:t>
            </a:r>
          </a:p>
          <a:p>
            <a:pPr lvl="0"/>
            <a:r>
              <a:rPr lang="hu-HU" dirty="0"/>
              <a:t>MS Office 2003, 2010, 2016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 smtClean="0"/>
              <a:t>Elsajátítható </a:t>
            </a:r>
            <a:r>
              <a:rPr lang="hu-HU" b="1" dirty="0"/>
              <a:t>belőle</a:t>
            </a:r>
          </a:p>
          <a:p>
            <a:pPr lvl="0"/>
            <a:r>
              <a:rPr lang="hu-HU" dirty="0"/>
              <a:t>Word szövegszerkesztő program használata</a:t>
            </a:r>
          </a:p>
          <a:p>
            <a:pPr lvl="0"/>
            <a:r>
              <a:rPr lang="hu-HU" dirty="0"/>
              <a:t>Dokumentumkészítés kezdő és haladó szintje</a:t>
            </a:r>
          </a:p>
          <a:p>
            <a:pPr lvl="0"/>
            <a:r>
              <a:rPr lang="hu-HU" dirty="0"/>
              <a:t>Szépen formázott körlevélkészítés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/>
              <a:t>A tananyag tartalmazza az ECDL </a:t>
            </a:r>
            <a:r>
              <a:rPr lang="hu-HU" dirty="0" smtClean="0"/>
              <a:t>vizsgarendszer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szövegszerkesztés moduljának teljesítéséhez</a:t>
            </a:r>
            <a:br>
              <a:rPr lang="hu-HU" dirty="0"/>
            </a:br>
            <a:r>
              <a:rPr lang="hu-HU" dirty="0"/>
              <a:t>szükséges ismereteket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866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/>
              <a:t>Táblázatkezelés tananyag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b="1" dirty="0"/>
              <a:t>Támogatott irodai szoftvercsomag</a:t>
            </a:r>
          </a:p>
          <a:p>
            <a:pPr lvl="0"/>
            <a:r>
              <a:rPr lang="hu-HU" dirty="0"/>
              <a:t>MS Office 2003, 2010, 2016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A felhasználó képes lesz:</a:t>
            </a:r>
          </a:p>
          <a:p>
            <a:r>
              <a:rPr lang="hu-HU" dirty="0"/>
              <a:t>- táblázatokat létrehozni és menteni</a:t>
            </a:r>
          </a:p>
          <a:p>
            <a:r>
              <a:rPr lang="hu-HU" dirty="0"/>
              <a:t>- adatot kijelölni, másolni, mozgatni</a:t>
            </a:r>
          </a:p>
          <a:p>
            <a:r>
              <a:rPr lang="hu-HU" dirty="0"/>
              <a:t>- Cellákat formázni, igazítani</a:t>
            </a:r>
          </a:p>
          <a:p>
            <a:r>
              <a:rPr lang="hu-HU" dirty="0"/>
              <a:t>- függvényeket használni, képleteket megadni</a:t>
            </a:r>
          </a:p>
          <a:p>
            <a:r>
              <a:rPr lang="hu-HU" dirty="0"/>
              <a:t>- Diagramokat és grafikonokat készíteni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/>
              <a:t>A tananyag tartalmazza az ECDL vizsgarendszer</a:t>
            </a:r>
            <a:br>
              <a:rPr lang="hu-HU" dirty="0"/>
            </a:br>
            <a:r>
              <a:rPr lang="hu-HU" dirty="0"/>
              <a:t>táblázatkezelés moduljának teljesítéséhez</a:t>
            </a:r>
            <a:br>
              <a:rPr lang="hu-HU" dirty="0"/>
            </a:br>
            <a:r>
              <a:rPr lang="hu-HU" dirty="0"/>
              <a:t>szükséges ismereteket</a:t>
            </a:r>
          </a:p>
        </p:txBody>
      </p:sp>
    </p:spTree>
    <p:extLst>
      <p:ext uri="{BB962C8B-B14F-4D97-AF65-F5344CB8AC3E}">
        <p14:creationId xmlns:p14="http://schemas.microsoft.com/office/powerpoint/2010/main" val="35717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Adatbázis-kezelés tananyag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hu-HU" b="1" dirty="0"/>
              <a:t>Támogatott irodai szoftvercsomag</a:t>
            </a:r>
          </a:p>
          <a:p>
            <a:pPr lvl="0"/>
            <a:r>
              <a:rPr lang="hu-HU" dirty="0"/>
              <a:t>MS Office 2016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A felhasználó megismerheti:</a:t>
            </a:r>
          </a:p>
          <a:p>
            <a:pPr lvl="0"/>
            <a:r>
              <a:rPr lang="hu-HU" dirty="0"/>
              <a:t>Az adatbázis-kezelés alapjait</a:t>
            </a:r>
          </a:p>
          <a:p>
            <a:pPr lvl="0"/>
            <a:r>
              <a:rPr lang="hu-HU" dirty="0"/>
              <a:t>Hogyan hozhatóak létre adatbázisok, </a:t>
            </a:r>
            <a:br>
              <a:rPr lang="hu-HU" dirty="0"/>
            </a:br>
            <a:r>
              <a:rPr lang="hu-HU" dirty="0"/>
              <a:t>táblák, kapcsolatok, lekérdezések </a:t>
            </a:r>
          </a:p>
          <a:p>
            <a:pPr lvl="0"/>
            <a:r>
              <a:rPr lang="hu-HU" dirty="0"/>
              <a:t> Hogyan lehet űrlapokat, jelentéseket készíteni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/>
              <a:t>A tananyag tartalmazza az ECDL vizsgarendszer </a:t>
            </a:r>
            <a:br>
              <a:rPr lang="hu-HU" dirty="0"/>
            </a:br>
            <a:r>
              <a:rPr lang="hu-HU" dirty="0"/>
              <a:t>adatbázis-kezelés moduljának teljesítéséhez </a:t>
            </a:r>
            <a:br>
              <a:rPr lang="hu-HU" dirty="0"/>
            </a:br>
            <a:r>
              <a:rPr lang="hu-HU" dirty="0"/>
              <a:t>szükséges ismereteket.</a:t>
            </a:r>
          </a:p>
          <a:p>
            <a:pPr marL="6858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154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Látássérült diákok matematika oktatása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708920"/>
            <a:ext cx="6777317" cy="3123709"/>
          </a:xfrm>
        </p:spPr>
        <p:txBody>
          <a:bodyPr/>
          <a:lstStyle/>
          <a:p>
            <a:r>
              <a:rPr lang="hu-HU" dirty="0" smtClean="0"/>
              <a:t>nehézségek </a:t>
            </a:r>
            <a:r>
              <a:rPr lang="hu-HU" dirty="0"/>
              <a:t>a hagyományos írásbeli kommunikációban</a:t>
            </a:r>
          </a:p>
          <a:p>
            <a:r>
              <a:rPr lang="hu-HU" dirty="0" smtClean="0"/>
              <a:t>korábban </a:t>
            </a:r>
            <a:r>
              <a:rPr lang="hu-HU" dirty="0"/>
              <a:t>alkalmazott technikák</a:t>
            </a:r>
          </a:p>
          <a:p>
            <a:r>
              <a:rPr lang="hu-HU" dirty="0" smtClean="0"/>
              <a:t>Gyakori </a:t>
            </a:r>
            <a:r>
              <a:rPr lang="hu-HU" dirty="0"/>
              <a:t>kudarc </a:t>
            </a:r>
          </a:p>
          <a:p>
            <a:pPr marL="6858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4904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540</TotalTime>
  <Words>361</Words>
  <Application>Microsoft Office PowerPoint</Application>
  <PresentationFormat>Diavetítés a képernyőre (4:3 oldalarány)</PresentationFormat>
  <Paragraphs>129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Austin</vt:lpstr>
      <vt:lpstr> </vt:lpstr>
      <vt:lpstr>Speciális, informatikai tananyagok vak és gyengénlátó embereknek</vt:lpstr>
      <vt:lpstr>Billentyűzet-központú tananyagfejlesztés</vt:lpstr>
      <vt:lpstr>Számítógép-használat tananyag</vt:lpstr>
      <vt:lpstr>Internet - és elektronikus levelezés használat tananyag</vt:lpstr>
      <vt:lpstr>Szövegszerkesztés tananyag </vt:lpstr>
      <vt:lpstr>Táblázatkezelés tananyag </vt:lpstr>
      <vt:lpstr>Adatbázis-kezelés tananyag </vt:lpstr>
      <vt:lpstr>Látássérült diákok matematika oktatása</vt:lpstr>
      <vt:lpstr>Matematikatanulás számítógépen</vt:lpstr>
      <vt:lpstr>Akadálymentes matematikai tartalom készítése</vt:lpstr>
    </vt:vector>
  </TitlesOfParts>
  <Company>Informatika a Látássérültekért Alapítvány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Interdiszciplináris megközelítések a fogyatékosságok megértéséhez</dc:title>
  <dc:subject>A látássérült személyek informatikai támogatása (3. tanóra)</dc:subject>
  <dc:creator>Szuhaj Mihály</dc:creator>
  <cp:lastModifiedBy>Szuhaj Mihály</cp:lastModifiedBy>
  <cp:revision>45</cp:revision>
  <cp:lastPrinted>2019-12-02T11:11:52Z</cp:lastPrinted>
  <dcterms:created xsi:type="dcterms:W3CDTF">2017-11-29T14:50:15Z</dcterms:created>
  <dcterms:modified xsi:type="dcterms:W3CDTF">2021-03-17T14:04:25Z</dcterms:modified>
</cp:coreProperties>
</file>