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D13D-491E-4253-AEE6-7C15E15D1FFB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34D99-96B3-486F-9858-44CEEEF68D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0092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376A0-478F-4D69-AD72-84C6D5921561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8A401-9E1F-4642-9F6C-0817726BC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13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A401-9E1F-4642-9F6C-0817726BC33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87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c.hu/" TargetMode="External"/><Relationship Id="rId2" Type="http://schemas.openxmlformats.org/officeDocument/2006/relationships/hyperlink" Target="https://www.w3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jt.hu/cgi_bin/njt_doc.cgi?docid=211209.36064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c.hu/forditasok/WCAG2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U6ljj3m1fglIPjSjs2DpRA" TargetMode="External"/><Relationship Id="rId2" Type="http://schemas.openxmlformats.org/officeDocument/2006/relationships/hyperlink" Target="https://kifu.gov.hu/webakadalymentesites/kisoko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lap.hu/akadalymentesit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lap.hu/" TargetMode="External"/><Relationship Id="rId2" Type="http://schemas.openxmlformats.org/officeDocument/2006/relationships/hyperlink" Target="mailto:Szuhaj.mihaly@infoalap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2658178"/>
            <a:ext cx="3524803" cy="266474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33365" y="5301208"/>
            <a:ext cx="3309803" cy="72008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>
            <a:off x="5061168" y="260648"/>
            <a:ext cx="36358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/>
              <a:t>Interdiszciplináris megközelítések a fogyatékosságok </a:t>
            </a:r>
            <a:r>
              <a:rPr lang="hu-HU" sz="2400" b="1" dirty="0" smtClean="0"/>
              <a:t>megértéséhez</a:t>
            </a:r>
          </a:p>
          <a:p>
            <a:r>
              <a:rPr lang="hu-HU" sz="2000" i="1" dirty="0" smtClean="0"/>
              <a:t>Szeminárium</a:t>
            </a:r>
            <a:endParaRPr lang="hu-HU" sz="2000" i="1" dirty="0"/>
          </a:p>
        </p:txBody>
      </p:sp>
      <p:sp>
        <p:nvSpPr>
          <p:cNvPr id="7" name="Téglalap 6"/>
          <p:cNvSpPr/>
          <p:nvPr/>
        </p:nvSpPr>
        <p:spPr>
          <a:xfrm>
            <a:off x="4788024" y="2420888"/>
            <a:ext cx="3707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 látássérült személyek informatikai támogatása</a:t>
            </a:r>
          </a:p>
          <a:p>
            <a:r>
              <a:rPr lang="hu-HU" i="1" dirty="0"/>
              <a:t>tananyagegység</a:t>
            </a:r>
          </a:p>
          <a:p>
            <a:r>
              <a:rPr lang="hu-HU" dirty="0"/>
              <a:t> </a:t>
            </a:r>
          </a:p>
          <a:p>
            <a:r>
              <a:rPr lang="hu-HU" sz="1600" dirty="0" smtClean="0"/>
              <a:t>Témák:</a:t>
            </a:r>
            <a:endParaRPr lang="hu-HU" sz="1600" dirty="0"/>
          </a:p>
          <a:p>
            <a:r>
              <a:rPr lang="hu-HU" sz="1600" b="1" dirty="0"/>
              <a:t>- A speciális informatikai alapfogalmak ismerete és szakszerű használata</a:t>
            </a:r>
          </a:p>
          <a:p>
            <a:r>
              <a:rPr lang="hu-HU" sz="1600" b="1" dirty="0"/>
              <a:t>- A segítő informatikai </a:t>
            </a:r>
            <a:r>
              <a:rPr lang="hu-HU" sz="1600" b="1" dirty="0" smtClean="0"/>
              <a:t>   eszközök kategóriái</a:t>
            </a:r>
            <a:endParaRPr lang="hu-HU" sz="1600" b="1" dirty="0"/>
          </a:p>
          <a:p>
            <a:r>
              <a:rPr lang="hu-HU" dirty="0"/>
              <a:t> </a:t>
            </a:r>
          </a:p>
        </p:txBody>
      </p:sp>
      <p:sp>
        <p:nvSpPr>
          <p:cNvPr id="8" name="Téglalap 7"/>
          <p:cNvSpPr/>
          <p:nvPr/>
        </p:nvSpPr>
        <p:spPr>
          <a:xfrm>
            <a:off x="4788024" y="515719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b="1" dirty="0" err="1" smtClean="0"/>
              <a:t>Szuhaj</a:t>
            </a:r>
            <a:r>
              <a:rPr lang="hu-HU" sz="1400" b="1" dirty="0" smtClean="0"/>
              <a:t> </a:t>
            </a:r>
            <a:r>
              <a:rPr lang="hu-HU" sz="1400" b="1" dirty="0"/>
              <a:t>Mihály</a:t>
            </a:r>
          </a:p>
          <a:p>
            <a:r>
              <a:rPr lang="hu-HU" sz="1200" dirty="0"/>
              <a:t>vendégelőadó</a:t>
            </a:r>
          </a:p>
          <a:p>
            <a:r>
              <a:rPr lang="hu-HU" sz="1200" dirty="0"/>
              <a:t> </a:t>
            </a:r>
            <a:r>
              <a:rPr lang="hu-HU" sz="1200" dirty="0" smtClean="0"/>
              <a:t>Informatika </a:t>
            </a:r>
            <a:r>
              <a:rPr lang="hu-HU" sz="1200" dirty="0"/>
              <a:t>a Látássérültekért </a:t>
            </a:r>
            <a:r>
              <a:rPr lang="hu-HU" sz="1200" dirty="0" smtClean="0"/>
              <a:t>Alapítvány</a:t>
            </a:r>
            <a:endParaRPr lang="hu-HU" sz="1200" dirty="0"/>
          </a:p>
          <a:p>
            <a:r>
              <a:rPr lang="hu-HU" sz="1200" dirty="0"/>
              <a:t> </a:t>
            </a:r>
            <a:r>
              <a:rPr lang="hu-HU" sz="1200" dirty="0" smtClean="0"/>
              <a:t>2021</a:t>
            </a:r>
            <a:r>
              <a:rPr lang="hu-HU" sz="1200" dirty="0"/>
              <a:t>. március 17.</a:t>
            </a:r>
          </a:p>
        </p:txBody>
      </p:sp>
    </p:spTree>
    <p:extLst>
      <p:ext uri="{BB962C8B-B14F-4D97-AF65-F5344CB8AC3E}">
        <p14:creationId xmlns:p14="http://schemas.microsoft.com/office/powerpoint/2010/main" val="366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Webes akadálymentesség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b="1" dirty="0"/>
              <a:t>Miért fontos a webes akadálymentesség?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Magyarországon minden 10. ember akadályba</a:t>
            </a:r>
            <a:endParaRPr lang="hu-HU" dirty="0"/>
          </a:p>
          <a:p>
            <a:pPr marL="68580" indent="0">
              <a:buNone/>
            </a:pPr>
            <a:r>
              <a:rPr lang="hu-HU" b="1" dirty="0"/>
              <a:t>ütközik egy weboldal olvasása </a:t>
            </a:r>
            <a:r>
              <a:rPr lang="hu-HU" b="1" dirty="0" smtClean="0"/>
              <a:t>közben</a:t>
            </a:r>
          </a:p>
          <a:p>
            <a:pPr marL="68580" indent="0">
              <a:buNone/>
            </a:pPr>
            <a:endParaRPr lang="hu-HU" dirty="0"/>
          </a:p>
          <a:p>
            <a:r>
              <a:rPr lang="hu-HU" dirty="0"/>
              <a:t>világszinten százmilliókat érint a probléma.</a:t>
            </a:r>
          </a:p>
          <a:p>
            <a:r>
              <a:rPr lang="hu-HU" dirty="0"/>
              <a:t>Nemcsak fogyatékos emberekről van szó,</a:t>
            </a:r>
          </a:p>
          <a:p>
            <a:r>
              <a:rPr lang="hu-HU" dirty="0"/>
              <a:t>egy kéztörés is akadályozottá tehet.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/>
              <a:t>Gyakori, hogy egy vak ember nem tud a neten </a:t>
            </a:r>
            <a:r>
              <a:rPr lang="hu-HU" dirty="0" err="1"/>
              <a:t>bankolni</a:t>
            </a:r>
            <a:r>
              <a:rPr lang="hu-HU" dirty="0"/>
              <a:t>,</a:t>
            </a:r>
          </a:p>
          <a:p>
            <a:pPr marL="68580" indent="0">
              <a:buNone/>
            </a:pPr>
            <a:r>
              <a:rPr lang="hu-HU" dirty="0"/>
              <a:t>vagy időpontot foglalni, hogy ügyeit elintézhesse.</a:t>
            </a:r>
          </a:p>
          <a:p>
            <a:pPr marL="68580" indent="0">
              <a:buNone/>
            </a:pPr>
            <a:r>
              <a:rPr lang="hu-HU" dirty="0"/>
              <a:t>Egy mozgáskorlátozott embernek megkönnyítené</a:t>
            </a:r>
          </a:p>
          <a:p>
            <a:pPr marL="68580" indent="0">
              <a:buNone/>
            </a:pPr>
            <a:r>
              <a:rPr lang="hu-HU" dirty="0"/>
              <a:t>az életét, ha </a:t>
            </a:r>
            <a:r>
              <a:rPr lang="hu-HU" dirty="0" err="1"/>
              <a:t>webshopból</a:t>
            </a:r>
            <a:r>
              <a:rPr lang="hu-HU" dirty="0"/>
              <a:t> rendelhetne árut.</a:t>
            </a:r>
          </a:p>
        </p:txBody>
      </p:sp>
    </p:spTree>
    <p:extLst>
      <p:ext uri="{BB962C8B-B14F-4D97-AF65-F5344CB8AC3E}">
        <p14:creationId xmlns:p14="http://schemas.microsoft.com/office/powerpoint/2010/main" val="26226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81256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Az akadálymentesség szempontjából hátrányos helyzetű </a:t>
            </a:r>
            <a:r>
              <a:rPr lang="hu-HU" b="1" dirty="0" smtClean="0"/>
              <a:t>csoportok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996952"/>
            <a:ext cx="6777317" cy="2835677"/>
          </a:xfrm>
        </p:spPr>
        <p:txBody>
          <a:bodyPr>
            <a:normAutofit lnSpcReduction="10000"/>
          </a:bodyPr>
          <a:lstStyle/>
          <a:p>
            <a:pPr lvl="0"/>
            <a:r>
              <a:rPr lang="hu-HU" b="1" dirty="0"/>
              <a:t>Fogyatékos személyek</a:t>
            </a:r>
            <a:endParaRPr lang="hu-HU" dirty="0"/>
          </a:p>
          <a:p>
            <a:pPr lvl="0"/>
            <a:r>
              <a:rPr lang="hu-HU" dirty="0"/>
              <a:t>Gyerekek</a:t>
            </a:r>
          </a:p>
          <a:p>
            <a:pPr lvl="0"/>
            <a:r>
              <a:rPr lang="hu-HU" dirty="0"/>
              <a:t>Idős emberek</a:t>
            </a:r>
          </a:p>
          <a:p>
            <a:pPr lvl="0"/>
            <a:r>
              <a:rPr lang="hu-HU" dirty="0"/>
              <a:t>Alacsony informatikai képzettségűek</a:t>
            </a:r>
          </a:p>
          <a:p>
            <a:pPr lvl="0"/>
            <a:r>
              <a:rPr lang="hu-HU" dirty="0"/>
              <a:t>Idegen nyelveket beszélők</a:t>
            </a:r>
          </a:p>
          <a:p>
            <a:pPr lvl="0"/>
            <a:r>
              <a:rPr lang="hu-HU" b="1" dirty="0"/>
              <a:t>Technológiailag megkülönböztetett személyek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18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Akadálymentességi útmutató és </a:t>
            </a:r>
            <a:r>
              <a:rPr lang="hu-HU" b="1" dirty="0" smtClean="0"/>
              <a:t>szabvány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769644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b="1" dirty="0"/>
              <a:t>Nemzetközi akadálymentességi útmutató</a:t>
            </a:r>
          </a:p>
          <a:p>
            <a:r>
              <a:rPr lang="hu-HU" dirty="0"/>
              <a:t>Készítője: World Wide Web </a:t>
            </a:r>
            <a:r>
              <a:rPr lang="hu-HU" dirty="0" err="1"/>
              <a:t>Consortium</a:t>
            </a:r>
            <a:r>
              <a:rPr lang="hu-HU" dirty="0"/>
              <a:t> (W3C)</a:t>
            </a:r>
          </a:p>
          <a:p>
            <a:r>
              <a:rPr lang="hu-HU" dirty="0"/>
              <a:t>Kiadvány: Web </a:t>
            </a:r>
            <a:r>
              <a:rPr lang="hu-HU" dirty="0" err="1"/>
              <a:t>Content</a:t>
            </a:r>
            <a:r>
              <a:rPr lang="hu-HU" dirty="0"/>
              <a:t> </a:t>
            </a:r>
            <a:r>
              <a:rPr lang="hu-HU" dirty="0" err="1"/>
              <a:t>Accessibility</a:t>
            </a:r>
            <a:r>
              <a:rPr lang="hu-HU" dirty="0"/>
              <a:t> </a:t>
            </a:r>
            <a:r>
              <a:rPr lang="hu-HU" dirty="0" err="1"/>
              <a:t>Guidelines</a:t>
            </a:r>
            <a:r>
              <a:rPr lang="hu-HU" dirty="0"/>
              <a:t> (WCAG)</a:t>
            </a:r>
          </a:p>
          <a:p>
            <a:r>
              <a:rPr lang="hu-HU" dirty="0"/>
              <a:t>Honlap: </a:t>
            </a:r>
            <a:r>
              <a:rPr lang="hu-HU" u="sng" dirty="0">
                <a:hlinkClick r:id="rId2"/>
              </a:rPr>
              <a:t>https://www.w3c.org</a:t>
            </a:r>
            <a:r>
              <a:rPr lang="hu-HU" dirty="0"/>
              <a:t>, </a:t>
            </a:r>
            <a:r>
              <a:rPr lang="hu-HU" u="sng" dirty="0">
                <a:hlinkClick r:id="rId3"/>
              </a:rPr>
              <a:t>https://www.w3c.hu</a:t>
            </a:r>
            <a:endParaRPr lang="hu-HU" dirty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b="1" dirty="0"/>
              <a:t>Az Európai Uniós és magyarországi szabvány</a:t>
            </a:r>
          </a:p>
          <a:p>
            <a:r>
              <a:rPr lang="hu-HU" dirty="0"/>
              <a:t>Kódszáma: EN 301 549 (9. fejezet)</a:t>
            </a:r>
          </a:p>
          <a:p>
            <a:r>
              <a:rPr lang="hu-HU" dirty="0"/>
              <a:t>Jogszabály: 2018. évi LXXV. számú törvény</a:t>
            </a:r>
          </a:p>
          <a:p>
            <a:r>
              <a:rPr lang="hu-HU" dirty="0"/>
              <a:t>Hatókör: </a:t>
            </a:r>
            <a:r>
              <a:rPr lang="hu-HU" dirty="0" smtClean="0"/>
              <a:t>közszférabeli </a:t>
            </a:r>
            <a:r>
              <a:rPr lang="hu-HU" dirty="0"/>
              <a:t>szervezetek, cégek </a:t>
            </a:r>
          </a:p>
          <a:p>
            <a:r>
              <a:rPr lang="hu-HU" dirty="0"/>
              <a:t>Honlap: </a:t>
            </a:r>
            <a:r>
              <a:rPr lang="hu-HU" u="sng" dirty="0">
                <a:hlinkClick r:id="rId4"/>
              </a:rPr>
              <a:t>http://</a:t>
            </a:r>
            <a:r>
              <a:rPr lang="hu-HU" u="sng" dirty="0" smtClean="0">
                <a:hlinkClick r:id="rId4"/>
              </a:rPr>
              <a:t>njt.hu/cgi_bin/njt_doc.cgi?docid=211209.360646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744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Egyetemes tervezés vagy </a:t>
            </a:r>
            <a:r>
              <a:rPr lang="hu-HU" b="1" dirty="0" smtClean="0"/>
              <a:t>akadálymentesítés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u-HU" b="1" dirty="0"/>
              <a:t>Egyetemes tervezés</a:t>
            </a:r>
          </a:p>
          <a:p>
            <a:r>
              <a:rPr lang="hu-HU" dirty="0"/>
              <a:t>Ha a komplexen akadálymentes honlap megtervezéséhez </a:t>
            </a:r>
            <a:r>
              <a:rPr lang="hu-HU" dirty="0" smtClean="0"/>
              <a:t>és elkészítéséhez </a:t>
            </a:r>
            <a:r>
              <a:rPr lang="hu-HU" dirty="0"/>
              <a:t>figyelembe veszik az útmutatót/szabványt.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b="1" dirty="0"/>
              <a:t>Akadálymentesítés</a:t>
            </a:r>
          </a:p>
          <a:p>
            <a:r>
              <a:rPr lang="hu-HU" dirty="0"/>
              <a:t>Ha a kész honlap akadálymentességi </a:t>
            </a:r>
            <a:r>
              <a:rPr lang="hu-HU" dirty="0" smtClean="0"/>
              <a:t>vizsgálata alapján </a:t>
            </a:r>
            <a:r>
              <a:rPr lang="hu-HU" dirty="0"/>
              <a:t>végeznek utólagos hibajavításokat.</a:t>
            </a:r>
          </a:p>
          <a:p>
            <a:pPr marL="6858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789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Az akadálymentesség alap- és </a:t>
            </a:r>
            <a:r>
              <a:rPr lang="hu-HU" b="1" dirty="0" smtClean="0"/>
              <a:t>irányelvei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b="1" dirty="0"/>
              <a:t>A WCAG négy alapelve</a:t>
            </a:r>
            <a:r>
              <a:rPr lang="hu-HU" b="1" dirty="0" smtClean="0"/>
              <a:t>:</a:t>
            </a:r>
          </a:p>
          <a:p>
            <a:pPr marL="68580" indent="0">
              <a:buNone/>
            </a:pPr>
            <a:endParaRPr lang="hu-HU" b="1" dirty="0"/>
          </a:p>
          <a:p>
            <a:pPr lvl="0"/>
            <a:r>
              <a:rPr lang="hu-HU" dirty="0"/>
              <a:t>Észlelhetőség</a:t>
            </a:r>
          </a:p>
          <a:p>
            <a:pPr lvl="0"/>
            <a:r>
              <a:rPr lang="hu-HU" dirty="0" smtClean="0"/>
              <a:t>Működtethetőség</a:t>
            </a:r>
            <a:endParaRPr lang="hu-HU" dirty="0"/>
          </a:p>
          <a:p>
            <a:pPr lvl="0"/>
            <a:r>
              <a:rPr lang="hu-HU" dirty="0"/>
              <a:t>Érthetőség</a:t>
            </a:r>
          </a:p>
          <a:p>
            <a:pPr lvl="0"/>
            <a:r>
              <a:rPr lang="hu-HU" dirty="0"/>
              <a:t>Robusztusság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/>
              <a:t>A fentiek alá tartozó tizenkét irányelv:</a:t>
            </a:r>
          </a:p>
          <a:p>
            <a:r>
              <a:rPr lang="hu-HU" dirty="0"/>
              <a:t>Honlap: </a:t>
            </a:r>
            <a:r>
              <a:rPr lang="hu-HU" u="sng" dirty="0">
                <a:hlinkClick r:id="rId2"/>
              </a:rPr>
              <a:t>http://www.w3c.hu/</a:t>
            </a:r>
            <a:r>
              <a:rPr lang="hu-HU" u="sng" dirty="0" err="1">
                <a:hlinkClick r:id="rId2"/>
              </a:rPr>
              <a:t>forditasok</a:t>
            </a:r>
            <a:r>
              <a:rPr lang="hu-HU" u="sng" dirty="0">
                <a:hlinkClick r:id="rId2"/>
              </a:rPr>
              <a:t>/WCAG20/</a:t>
            </a:r>
            <a:endParaRPr lang="hu-HU" dirty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/>
              <a:t>Három megfelelőségi szintet határoztak meg:</a:t>
            </a:r>
          </a:p>
          <a:p>
            <a:pPr lvl="0"/>
            <a:r>
              <a:rPr lang="hu-HU" dirty="0"/>
              <a:t>A (legalacsonyabb)</a:t>
            </a:r>
          </a:p>
          <a:p>
            <a:pPr lvl="0"/>
            <a:r>
              <a:rPr lang="hu-HU" dirty="0"/>
              <a:t>AA (két A)</a:t>
            </a:r>
          </a:p>
          <a:p>
            <a:pPr lvl="0"/>
            <a:r>
              <a:rPr lang="hu-HU" dirty="0"/>
              <a:t>AAA (három A, legmagasabb). 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266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 </a:t>
            </a:r>
            <a:br>
              <a:rPr lang="hu-HU" dirty="0"/>
            </a:br>
            <a:r>
              <a:rPr lang="hu-HU" b="1" dirty="0"/>
              <a:t>Kijelölt ellenőrző szerv és </a:t>
            </a:r>
            <a:r>
              <a:rPr lang="hu-HU" b="1" dirty="0" smtClean="0"/>
              <a:t>tájékoztatás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0956" cy="3508977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/>
              <a:t>A webes akadálymentességi törvény betartását a </a:t>
            </a:r>
          </a:p>
          <a:p>
            <a:pPr marL="68580" indent="0">
              <a:buNone/>
            </a:pPr>
            <a:r>
              <a:rPr lang="hu-HU" b="1" dirty="0"/>
              <a:t>Kormányzati Informatikai Fejlesztési Ügynökség</a:t>
            </a:r>
          </a:p>
          <a:p>
            <a:pPr marL="68580" indent="0">
              <a:buNone/>
            </a:pPr>
            <a:r>
              <a:rPr lang="hu-HU" b="1" dirty="0"/>
              <a:t>(KIFÜ) </a:t>
            </a:r>
            <a:r>
              <a:rPr lang="hu-HU" dirty="0"/>
              <a:t>felügyeli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A KIFÜ tájékoztató tevékenysége keretében</a:t>
            </a:r>
          </a:p>
          <a:p>
            <a:pPr marL="68580" indent="0">
              <a:buNone/>
            </a:pPr>
            <a:r>
              <a:rPr lang="hu-HU" dirty="0"/>
              <a:t>elkészített egy videó sorozatot.</a:t>
            </a:r>
          </a:p>
          <a:p>
            <a:pPr marL="68580" indent="0">
              <a:buNone/>
            </a:pPr>
            <a:r>
              <a:rPr lang="hu-HU" dirty="0"/>
              <a:t>A 20 db kisfilm megtekinthető:</a:t>
            </a:r>
          </a:p>
          <a:p>
            <a:pPr marL="68580" indent="0">
              <a:buNone/>
            </a:pPr>
            <a:r>
              <a:rPr lang="hu-HU" u="sng" dirty="0">
                <a:hlinkClick r:id="rId2"/>
              </a:rPr>
              <a:t>https://kifu.gov.hu/webakadalymentesites/kisokos</a:t>
            </a:r>
            <a:endParaRPr lang="hu-HU" dirty="0"/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A W3C angol nyelvű tájékoztató kisfilmjei:</a:t>
            </a:r>
          </a:p>
          <a:p>
            <a:pPr marL="68580" indent="0">
              <a:buNone/>
            </a:pPr>
            <a:r>
              <a:rPr lang="hu-HU" u="sng" dirty="0">
                <a:hlinkClick r:id="rId3"/>
              </a:rPr>
              <a:t>https://www.youtube.com/channel/UCU6ljj3m1fglIPjSjs2DpRA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472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Akadálymentességi szakértői </a:t>
            </a:r>
            <a:r>
              <a:rPr lang="hu-HU" b="1" dirty="0" smtClean="0"/>
              <a:t>tevékenység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/>
          <a:lstStyle/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Az </a:t>
            </a:r>
            <a:r>
              <a:rPr lang="hu-HU" dirty="0" err="1"/>
              <a:t>Infoalap</a:t>
            </a:r>
            <a:r>
              <a:rPr lang="hu-HU" dirty="0"/>
              <a:t> saját szakértői szolgáltatást is </a:t>
            </a:r>
            <a:r>
              <a:rPr lang="hu-HU" dirty="0" smtClean="0"/>
              <a:t>végez az </a:t>
            </a:r>
            <a:r>
              <a:rPr lang="hu-HU" dirty="0"/>
              <a:t>MVGYOSZ és a KIFÜ felkérésére, valamint </a:t>
            </a:r>
            <a:r>
              <a:rPr lang="hu-HU" dirty="0" smtClean="0"/>
              <a:t>egyéb megbízás </a:t>
            </a:r>
            <a:r>
              <a:rPr lang="hu-HU" dirty="0"/>
              <a:t>alapján </a:t>
            </a:r>
            <a:r>
              <a:rPr lang="hu-HU" dirty="0" err="1"/>
              <a:t>auditálja</a:t>
            </a:r>
            <a:r>
              <a:rPr lang="hu-HU" dirty="0"/>
              <a:t> honlapok akadálymentességét</a:t>
            </a:r>
          </a:p>
          <a:p>
            <a:pPr marL="68580" indent="0">
              <a:buNone/>
            </a:pPr>
            <a:r>
              <a:rPr lang="hu-HU" u="sng" dirty="0">
                <a:hlinkClick r:id="rId2"/>
              </a:rPr>
              <a:t>https://www.infoalap.hu/akadalymentesites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921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Zárszó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772816"/>
            <a:ext cx="7056900" cy="4968552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hu-HU" dirty="0"/>
              <a:t>Bízom benne, hogy ez a négy </a:t>
            </a:r>
            <a:r>
              <a:rPr lang="hu-HU" dirty="0" smtClean="0"/>
              <a:t>előadás áttekintést </a:t>
            </a:r>
            <a:r>
              <a:rPr lang="hu-HU" dirty="0"/>
              <a:t>tud adni a látássérült </a:t>
            </a:r>
            <a:r>
              <a:rPr lang="hu-HU" dirty="0" smtClean="0"/>
              <a:t>emberek tanulmányait</a:t>
            </a:r>
            <a:r>
              <a:rPr lang="hu-HU" dirty="0"/>
              <a:t>, munkáját és </a:t>
            </a:r>
            <a:r>
              <a:rPr lang="hu-HU" dirty="0" smtClean="0"/>
              <a:t>mindennapi életét </a:t>
            </a:r>
            <a:r>
              <a:rPr lang="hu-HU" dirty="0"/>
              <a:t>megkönnyítő segítő </a:t>
            </a:r>
            <a:r>
              <a:rPr lang="hu-HU" dirty="0" smtClean="0"/>
              <a:t>informatikai megoldásokról</a:t>
            </a:r>
            <a:r>
              <a:rPr lang="hu-HU" dirty="0"/>
              <a:t>! </a:t>
            </a:r>
            <a:endParaRPr lang="hu-HU" dirty="0" smtClean="0"/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Mivel </a:t>
            </a:r>
            <a:r>
              <a:rPr lang="hu-HU" dirty="0"/>
              <a:t>ezek köre </a:t>
            </a:r>
            <a:r>
              <a:rPr lang="hu-HU" dirty="0" smtClean="0"/>
              <a:t>folyamatosan bővül</a:t>
            </a:r>
            <a:r>
              <a:rPr lang="hu-HU" dirty="0"/>
              <a:t>, </a:t>
            </a:r>
            <a:r>
              <a:rPr lang="hu-HU" dirty="0" smtClean="0"/>
              <a:t>ezért ismeretükhöz </a:t>
            </a:r>
            <a:r>
              <a:rPr lang="hu-HU" dirty="0"/>
              <a:t>hozzá </a:t>
            </a:r>
            <a:r>
              <a:rPr lang="hu-HU" dirty="0" smtClean="0"/>
              <a:t>kell segíteni </a:t>
            </a:r>
            <a:r>
              <a:rPr lang="hu-HU" dirty="0"/>
              <a:t>az érintett embereket.</a:t>
            </a:r>
          </a:p>
          <a:p>
            <a:endParaRPr lang="hu-HU" dirty="0"/>
          </a:p>
          <a:p>
            <a:pPr marL="68580" indent="0">
              <a:buNone/>
            </a:pPr>
            <a:r>
              <a:rPr lang="hu-HU" dirty="0"/>
              <a:t>Köszönöm, ha ebben munkatársak lehetünk!</a:t>
            </a:r>
          </a:p>
          <a:p>
            <a:endParaRPr lang="hu-HU" dirty="0"/>
          </a:p>
          <a:p>
            <a:pPr marL="68580" indent="0">
              <a:buNone/>
            </a:pPr>
            <a:r>
              <a:rPr lang="hu-HU" dirty="0" err="1"/>
              <a:t>Szuhaj</a:t>
            </a:r>
            <a:r>
              <a:rPr lang="hu-HU" dirty="0"/>
              <a:t> Mihály</a:t>
            </a:r>
          </a:p>
          <a:p>
            <a:pPr marL="68580" indent="0">
              <a:buNone/>
            </a:pPr>
            <a:r>
              <a:rPr lang="hu-HU" dirty="0"/>
              <a:t> </a:t>
            </a:r>
            <a:r>
              <a:rPr lang="hu-HU" dirty="0" smtClean="0"/>
              <a:t>Informatika </a:t>
            </a:r>
            <a:r>
              <a:rPr lang="hu-HU" dirty="0"/>
              <a:t>a Látássérültekért </a:t>
            </a:r>
            <a:r>
              <a:rPr lang="hu-HU" dirty="0" smtClean="0"/>
              <a:t>Alapítvány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err="1" smtClean="0">
                <a:hlinkClick r:id="rId2"/>
              </a:rPr>
              <a:t>Szuhaj.mihaly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infoalap.hu</a:t>
            </a:r>
            <a:endParaRPr lang="hu-HU" dirty="0" smtClean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/>
              <a:t>Honlap: </a:t>
            </a:r>
            <a:r>
              <a:rPr lang="hu-HU" u="sng" dirty="0">
                <a:hlinkClick r:id="rId3"/>
              </a:rPr>
              <a:t>https://www.infoalap.hu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743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555</TotalTime>
  <Words>308</Words>
  <Application>Microsoft Office PowerPoint</Application>
  <PresentationFormat>Diavetítés a képernyőre (4:3 oldalarány)</PresentationFormat>
  <Paragraphs>99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Austin</vt:lpstr>
      <vt:lpstr> </vt:lpstr>
      <vt:lpstr>Webes akadálymentesség </vt:lpstr>
      <vt:lpstr>Az akadálymentesség szempontjából hátrányos helyzetű csoportok</vt:lpstr>
      <vt:lpstr>Akadálymentességi útmutató és szabvány</vt:lpstr>
      <vt:lpstr>Egyetemes tervezés vagy akadálymentesítés</vt:lpstr>
      <vt:lpstr>Az akadálymentesség alap- és irányelvei</vt:lpstr>
      <vt:lpstr>  Kijelölt ellenőrző szerv és tájékoztatás</vt:lpstr>
      <vt:lpstr>Akadálymentességi szakértői tevékenység</vt:lpstr>
      <vt:lpstr>Zárszó </vt:lpstr>
    </vt:vector>
  </TitlesOfParts>
  <Company>Informatika a Látássérültekért Alapítvány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Interdiszciplináris megközelítések a fogyatékosságok megértéséhez</dc:title>
  <dc:subject>A látássérült személyek informatikai támogatása (4. tanóra)</dc:subject>
  <dc:creator>Szuhaj Mihály</dc:creator>
  <cp:lastModifiedBy>Szuhaj Mihály</cp:lastModifiedBy>
  <cp:revision>49</cp:revision>
  <cp:lastPrinted>2019-12-02T11:11:52Z</cp:lastPrinted>
  <dcterms:created xsi:type="dcterms:W3CDTF">2017-11-29T14:50:15Z</dcterms:created>
  <dcterms:modified xsi:type="dcterms:W3CDTF">2021-03-17T14:06:26Z</dcterms:modified>
</cp:coreProperties>
</file>