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handoutMasterIdLst>
    <p:handoutMasterId r:id="rId50"/>
  </p:handoutMasterIdLst>
  <p:sldIdLst>
    <p:sldId id="256" r:id="rId5"/>
    <p:sldId id="257" r:id="rId6"/>
    <p:sldId id="258" r:id="rId7"/>
    <p:sldId id="265" r:id="rId8"/>
    <p:sldId id="266" r:id="rId9"/>
    <p:sldId id="259" r:id="rId10"/>
    <p:sldId id="260" r:id="rId11"/>
    <p:sldId id="261" r:id="rId12"/>
    <p:sldId id="262" r:id="rId13"/>
    <p:sldId id="263" r:id="rId14"/>
    <p:sldId id="264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19" r:id="rId29"/>
    <p:sldId id="282" r:id="rId30"/>
    <p:sldId id="283" r:id="rId31"/>
    <p:sldId id="284" r:id="rId32"/>
    <p:sldId id="285" r:id="rId33"/>
    <p:sldId id="286" r:id="rId34"/>
    <p:sldId id="318" r:id="rId35"/>
    <p:sldId id="287" r:id="rId36"/>
    <p:sldId id="288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12" r:id="rId45"/>
    <p:sldId id="316" r:id="rId46"/>
    <p:sldId id="314" r:id="rId47"/>
    <p:sldId id="317" r:id="rId48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CD13D-491E-4253-AEE6-7C15E15D1FFB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34D99-96B3-486F-9858-44CEEEF68D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0092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FED6-52C1-4865-B81D-1F1794E0E4DD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E70CF-8C8E-4E6D-A793-BF21B24B85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225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0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810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901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652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591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283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0801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531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814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4646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985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7533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632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86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6333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6194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66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9028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128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8359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401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834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7496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1549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639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3081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8387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0064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89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0377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96671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94168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62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54699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33966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A1ED70-46AA-4F6C-B367-B65E46E0187A}" type="slidenum">
              <a:rPr lang="hu-HU" altLang="hu-HU" smtClean="0"/>
              <a:pPr>
                <a:defRPr/>
              </a:pPr>
              <a:t>41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39679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0189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A1ED70-46AA-4F6C-B367-B65E46E0187A}" type="slidenum">
              <a:rPr lang="hu-HU" altLang="hu-HU" smtClean="0"/>
              <a:pPr>
                <a:defRPr/>
              </a:pPr>
              <a:t>43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751907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9422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4923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932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99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406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E70CF-8C8E-4E6D-A793-BF21B24B856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5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8D396F4-805E-40CA-92F3-B7D6FA2FC8A7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88DB0F3-9885-4E68-A8A3-93F95F78633E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alap.hu/focu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lkosoft.hu/webaruhaz/termek/active-braill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apple.com/us/app/seeing-ai/id999062298" TargetMode="External"/><Relationship Id="rId3" Type="http://schemas.openxmlformats.org/officeDocument/2006/relationships/hyperlink" Target="https://ocrszoftver.hu/" TargetMode="External"/><Relationship Id="rId7" Type="http://schemas.openxmlformats.org/officeDocument/2006/relationships/hyperlink" Target="http://www.belin.hu/belin_6.0_gnome/ocrfeeder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ceed.com/iprizmo" TargetMode="External"/><Relationship Id="rId5" Type="http://schemas.openxmlformats.org/officeDocument/2006/relationships/hyperlink" Target="https://support.microsoft.com/hu-hu/office/k%C3%A9pek-%C3%A9s-f%C3%A1jlnyomatok-sz%C3%B6veg%C3%A9nek-m%C3%A1sol%C3%A1sa-optikai-karakterfelismer%C3%A9s-haszn%C3%A1lat%C3%A1val-a-onenote-ban-93a70a2f-ebcd-42dc-9f0b-19b09fd775b4" TargetMode="External"/><Relationship Id="rId4" Type="http://schemas.openxmlformats.org/officeDocument/2006/relationships/hyperlink" Target="https://www.infoalap.hu/dex" TargetMode="External"/><Relationship Id="rId9" Type="http://schemas.openxmlformats.org/officeDocument/2006/relationships/hyperlink" Target="https://play.google.com/store/apps/details?id=com.google.android.apps.accessibility.reveal&amp;hl=hu&amp;gl=US&amp;pli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kadalymentes.magyarorszag.h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foalap.hu/orszag_licenc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alap.hu/megoldasok/" TargetMode="External"/><Relationship Id="rId3" Type="http://schemas.openxmlformats.org/officeDocument/2006/relationships/hyperlink" Target="https://www.infoalap.hu/palyazatok" TargetMode="External"/><Relationship Id="rId7" Type="http://schemas.openxmlformats.org/officeDocument/2006/relationships/hyperlink" Target="http://www.labrador-bt.h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lkosoft.hu/webaruhaz" TargetMode="External"/><Relationship Id="rId5" Type="http://schemas.openxmlformats.org/officeDocument/2006/relationships/hyperlink" Target="https://lathatarbolt.hu/" TargetMode="External"/><Relationship Id="rId4" Type="http://schemas.openxmlformats.org/officeDocument/2006/relationships/hyperlink" Target="https://bolt.mvgyosz.hu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zbeszerzes.hu/adatbazis/keres/ajanlatkerok/?telje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kifu.gov.hu/webakadalymentesite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szuhaj.mihaly@infoalap.hu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foalap.h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google.com/accessibility/android/answer/6006949" TargetMode="External"/><Relationship Id="rId3" Type="http://schemas.openxmlformats.org/officeDocument/2006/relationships/hyperlink" Target="https://www.infoalap.hu/zoomtext" TargetMode="External"/><Relationship Id="rId7" Type="http://schemas.openxmlformats.org/officeDocument/2006/relationships/hyperlink" Target="https://support.apple.com/hu-hu/guide/iphone/iph3e2e4367/io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.gnome.org/users/gnome-help/3.28/a11y-mag.html.hu" TargetMode="External"/><Relationship Id="rId5" Type="http://schemas.openxmlformats.org/officeDocument/2006/relationships/hyperlink" Target="https://support.apple.com/hu-hu/guide/mac-help/mh40579/13.0/mac/13.0" TargetMode="External"/><Relationship Id="rId4" Type="http://schemas.openxmlformats.org/officeDocument/2006/relationships/hyperlink" Target="https://support.microsoft.com/hu-hu/windows/a-windows-l%C3%A1that%C3%B3bb%C3%A1-t%C3%A9tele-c97c2b0d-cadb-93f0-5fd1-59ccfe19345d#ID0EBF=Windows_1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apple.com/hu-hu/guide/iphone/iph3e2e415f/14.0/ios/14.0" TargetMode="External"/><Relationship Id="rId3" Type="http://schemas.openxmlformats.org/officeDocument/2006/relationships/hyperlink" Target="https://www.infoalap.hu/jaws" TargetMode="External"/><Relationship Id="rId7" Type="http://schemas.openxmlformats.org/officeDocument/2006/relationships/hyperlink" Target="http://belin.hu/belin_6.0_mate/orc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pport.google.com/accessibility/android/answer/6283677?hl=hu" TargetMode="External"/><Relationship Id="rId5" Type="http://schemas.openxmlformats.org/officeDocument/2006/relationships/hyperlink" Target="https://support.microsoft.com/hu-hu/windows/teljes-k%C3%B6r%C5%B1-%C3%BAtmutat%C3%B3-a-narr%C3%A1torhoz-e4397a0d-ef4f-b386-d8ae-c172f109bdb1" TargetMode="External"/><Relationship Id="rId4" Type="http://schemas.openxmlformats.org/officeDocument/2006/relationships/hyperlink" Target="https://nvda.hu/" TargetMode="External"/><Relationship Id="rId9" Type="http://schemas.openxmlformats.org/officeDocument/2006/relationships/hyperlink" Target="https://support.google.com/accessibility/android/answer/6283677?hl=e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499992" y="2658178"/>
            <a:ext cx="3524803" cy="2664740"/>
          </a:xfrm>
        </p:spPr>
        <p:txBody>
          <a:bodyPr>
            <a:normAutofit/>
          </a:bodyPr>
          <a:lstStyle/>
          <a:p>
            <a:r>
              <a:rPr lang="hu-HU" sz="2800" b="1" dirty="0"/>
              <a:t/>
            </a:r>
            <a:br>
              <a:rPr lang="hu-HU" sz="2800" b="1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33365" y="5301208"/>
            <a:ext cx="3309803" cy="720080"/>
          </a:xfrm>
        </p:spPr>
        <p:txBody>
          <a:bodyPr>
            <a:normAutofit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061168" y="260648"/>
            <a:ext cx="36358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Interdiszciplináris megközelítések a fogyatékosságok megértéséhez</a:t>
            </a:r>
          </a:p>
          <a:p>
            <a:r>
              <a:rPr lang="hu-HU" sz="2000" i="1" dirty="0"/>
              <a:t>Szeminárium</a:t>
            </a:r>
          </a:p>
        </p:txBody>
      </p:sp>
      <p:sp>
        <p:nvSpPr>
          <p:cNvPr id="7" name="Téglalap 6"/>
          <p:cNvSpPr/>
          <p:nvPr/>
        </p:nvSpPr>
        <p:spPr>
          <a:xfrm>
            <a:off x="4788024" y="2420888"/>
            <a:ext cx="370790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A látássérült személyek informatikai támogatása</a:t>
            </a:r>
          </a:p>
          <a:p>
            <a:r>
              <a:rPr lang="hu-HU" i="1" dirty="0"/>
              <a:t>tananyagegység</a:t>
            </a:r>
          </a:p>
          <a:p>
            <a:r>
              <a:rPr lang="hu-HU" dirty="0"/>
              <a:t> </a:t>
            </a:r>
          </a:p>
          <a:p>
            <a:r>
              <a:rPr lang="hu-HU" sz="1600" dirty="0"/>
              <a:t>Témák:</a:t>
            </a:r>
          </a:p>
          <a:p>
            <a:r>
              <a:rPr lang="hu-HU" sz="1600" b="1" dirty="0"/>
              <a:t>- A speciális informatikai alapfogalmak ismerete és szakszerű használata</a:t>
            </a:r>
          </a:p>
          <a:p>
            <a:r>
              <a:rPr lang="hu-HU" sz="1600" b="1" dirty="0"/>
              <a:t>- A segítő informatikai eszközök kategóriái</a:t>
            </a:r>
          </a:p>
          <a:p>
            <a:r>
              <a:rPr lang="hu-HU" dirty="0"/>
              <a:t> </a:t>
            </a:r>
          </a:p>
        </p:txBody>
      </p:sp>
      <p:sp>
        <p:nvSpPr>
          <p:cNvPr id="8" name="Téglalap 7"/>
          <p:cNvSpPr/>
          <p:nvPr/>
        </p:nvSpPr>
        <p:spPr>
          <a:xfrm>
            <a:off x="4788024" y="515719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b="1" dirty="0" err="1"/>
              <a:t>Szuhaj</a:t>
            </a:r>
            <a:r>
              <a:rPr lang="hu-HU" sz="1400" b="1" dirty="0"/>
              <a:t> Mihály</a:t>
            </a:r>
          </a:p>
          <a:p>
            <a:r>
              <a:rPr lang="hu-HU" sz="1200" dirty="0"/>
              <a:t>vendégelőadó</a:t>
            </a:r>
          </a:p>
          <a:p>
            <a:r>
              <a:rPr lang="hu-HU" sz="1200" dirty="0"/>
              <a:t> Informatika a Látássérültekért Alapítvány</a:t>
            </a:r>
          </a:p>
          <a:p>
            <a:r>
              <a:rPr lang="hu-HU" sz="1200" dirty="0"/>
              <a:t> 2023. március 28.</a:t>
            </a:r>
          </a:p>
        </p:txBody>
      </p:sp>
    </p:spTree>
    <p:extLst>
      <p:ext uri="{BB962C8B-B14F-4D97-AF65-F5344CB8AC3E}">
        <p14:creationId xmlns:p14="http://schemas.microsoft.com/office/powerpoint/2010/main" val="36619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/>
          </a:bodyPr>
          <a:lstStyle/>
          <a:p>
            <a:r>
              <a:rPr lang="hu-HU" sz="2400" dirty="0"/>
              <a:t>Braille-kijelző készülék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1900" dirty="0"/>
              <a:t>A képernyőolvasó program </a:t>
            </a:r>
          </a:p>
          <a:p>
            <a:pPr marL="68580" indent="0">
              <a:buNone/>
            </a:pPr>
            <a:r>
              <a:rPr lang="hu-HU" sz="1900" dirty="0"/>
              <a:t>	taktilis visszajelzési eszköze a Braille-kijelző 	készülék.</a:t>
            </a:r>
          </a:p>
          <a:p>
            <a:r>
              <a:rPr lang="hu-HU" sz="1900" dirty="0"/>
              <a:t>A pontírás francia megalkotója: </a:t>
            </a:r>
          </a:p>
          <a:p>
            <a:pPr marL="68580" indent="0">
              <a:buNone/>
            </a:pPr>
            <a:r>
              <a:rPr lang="hu-HU" sz="1900" dirty="0"/>
              <a:t>	Louis Braille, (ejtsd: </a:t>
            </a:r>
            <a:r>
              <a:rPr lang="hu-HU" sz="1900" dirty="0" err="1"/>
              <a:t>Bráj</a:t>
            </a:r>
            <a:r>
              <a:rPr lang="hu-HU" sz="1900" dirty="0"/>
              <a:t>)</a:t>
            </a:r>
          </a:p>
          <a:p>
            <a:pPr marL="68580" indent="0">
              <a:buNone/>
            </a:pPr>
            <a:r>
              <a:rPr lang="hu-HU" sz="1900" dirty="0"/>
              <a:t> 		</a:t>
            </a:r>
          </a:p>
          <a:p>
            <a:pPr marL="68580" indent="0">
              <a:buNone/>
            </a:pPr>
            <a:r>
              <a:rPr lang="hu-HU" sz="1900" dirty="0"/>
              <a:t>Jellemzői:</a:t>
            </a:r>
          </a:p>
          <a:p>
            <a:r>
              <a:rPr lang="hu-HU" sz="1900" dirty="0"/>
              <a:t>Vezetékkel vagy vezeték nélkül kapcsolódik</a:t>
            </a:r>
          </a:p>
          <a:p>
            <a:r>
              <a:rPr lang="hu-HU" sz="1900" dirty="0"/>
              <a:t>Tapintható módon jeleníti meg az információkat</a:t>
            </a:r>
          </a:p>
          <a:p>
            <a:r>
              <a:rPr lang="hu-HU" sz="1900" dirty="0"/>
              <a:t>14-80 Braille-jel megjelenítésére képes</a:t>
            </a:r>
          </a:p>
          <a:p>
            <a:r>
              <a:rPr lang="hu-HU" sz="1900" dirty="0"/>
              <a:t>Bevitelre és vezérlésre is használható</a:t>
            </a:r>
          </a:p>
          <a:p>
            <a:r>
              <a:rPr lang="hu-HU" sz="1900" dirty="0"/>
              <a:t>Korszerűbbeknél jegyzetelő funkció</a:t>
            </a:r>
          </a:p>
          <a:p>
            <a:endParaRPr lang="hu-HU" dirty="0"/>
          </a:p>
        </p:txBody>
      </p:sp>
      <p:pic>
        <p:nvPicPr>
          <p:cNvPr id="3074" name="Picture 2" descr="Louis Braille fotója" title="Louis Braille fotó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08720"/>
            <a:ext cx="1605880" cy="16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78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Magyarországon ismert Braille-kijelzők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812321"/>
              </p:ext>
            </p:extLst>
          </p:nvPr>
        </p:nvGraphicFramePr>
        <p:xfrm>
          <a:off x="1043490" y="2564904"/>
          <a:ext cx="7024743" cy="1933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1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2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Braille-kijelző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Link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Focus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Blue</a:t>
                      </a:r>
                      <a:r>
                        <a:rPr lang="hu-HU" sz="1800" dirty="0">
                          <a:effectLst/>
                        </a:rPr>
                        <a:t> 14, 40 és 80 cellás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hlinkClick r:id="rId3"/>
                        </a:rPr>
                        <a:t>https://www.infoalap.hu/focus</a:t>
                      </a:r>
                      <a:endParaRPr lang="hu-H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5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9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</a:t>
                      </a:r>
                      <a:r>
                        <a:rPr lang="hu-H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Braille 16 és 40 cellás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https://www.alkosoft.hu/webaruhaz/termek/active-braille</a:t>
                      </a:r>
                      <a:endParaRPr lang="hu-H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hu-H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950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hu-HU" sz="2400" dirty="0"/>
              <a:t>Digitalizálás és szövegfelismertetés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1772817"/>
            <a:ext cx="6777317" cy="2808312"/>
          </a:xfrm>
        </p:spPr>
        <p:txBody>
          <a:bodyPr>
            <a:normAutofit/>
          </a:bodyPr>
          <a:lstStyle/>
          <a:p>
            <a:r>
              <a:rPr lang="hu-HU" sz="1800" dirty="0"/>
              <a:t>A képek nem olvastathatóak fel</a:t>
            </a:r>
          </a:p>
          <a:p>
            <a:r>
              <a:rPr lang="hu-HU" sz="1800" dirty="0"/>
              <a:t>Előbb szöveges formára kell alakítani</a:t>
            </a:r>
          </a:p>
          <a:p>
            <a:r>
              <a:rPr lang="hu-HU" sz="1800" dirty="0"/>
              <a:t>Képfájl vagy digitalizáló eszköz</a:t>
            </a:r>
          </a:p>
          <a:p>
            <a:endParaRPr lang="hu-HU" sz="1800" dirty="0"/>
          </a:p>
          <a:p>
            <a:pPr marL="68580" indent="0">
              <a:buNone/>
            </a:pPr>
            <a:r>
              <a:rPr lang="hu-HU" sz="1800" dirty="0"/>
              <a:t>Általános digitalizáló eszközök:</a:t>
            </a:r>
          </a:p>
          <a:p>
            <a:pPr lvl="0"/>
            <a:r>
              <a:rPr lang="hu-HU" sz="1800" dirty="0"/>
              <a:t>szkenner (lapolvasó)</a:t>
            </a:r>
          </a:p>
          <a:p>
            <a:pPr lvl="0"/>
            <a:r>
              <a:rPr lang="hu-HU" sz="1800" dirty="0" err="1"/>
              <a:t>webkamera</a:t>
            </a:r>
            <a:endParaRPr lang="hu-HU" sz="1800" dirty="0"/>
          </a:p>
          <a:p>
            <a:pPr lvl="0"/>
            <a:r>
              <a:rPr lang="hu-HU" sz="1800" dirty="0"/>
              <a:t>mobiltelefon kamera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714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hu-HU" sz="2400" dirty="0"/>
              <a:t>Szövegfelismertetés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1700809"/>
            <a:ext cx="6777317" cy="324036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hu-HU" sz="1900" dirty="0"/>
              <a:t>Optikai karakterfelismerő szoftver:</a:t>
            </a:r>
          </a:p>
          <a:p>
            <a:r>
              <a:rPr lang="hu-HU" sz="1900" dirty="0"/>
              <a:t>a képből szöveges dokumentumot készít</a:t>
            </a:r>
          </a:p>
          <a:p>
            <a:r>
              <a:rPr lang="hu-HU" sz="1900" dirty="0"/>
              <a:t>A szöveges tartalom már felolvastatható</a:t>
            </a:r>
          </a:p>
          <a:p>
            <a:pPr marL="68580" indent="0">
              <a:buNone/>
            </a:pPr>
            <a:endParaRPr lang="hu-HU" sz="1900" dirty="0"/>
          </a:p>
          <a:p>
            <a:pPr marL="68580" indent="0">
              <a:buNone/>
            </a:pPr>
            <a:r>
              <a:rPr lang="hu-HU" sz="1900" dirty="0"/>
              <a:t>Felolvasógépek:</a:t>
            </a:r>
          </a:p>
          <a:p>
            <a:pPr lvl="0"/>
            <a:r>
              <a:rPr lang="hu-HU" sz="1900" dirty="0"/>
              <a:t>Digitalizálást,</a:t>
            </a:r>
          </a:p>
          <a:p>
            <a:pPr lvl="0"/>
            <a:r>
              <a:rPr lang="hu-HU" sz="1900" dirty="0"/>
              <a:t>szövegfelismertetést,</a:t>
            </a:r>
          </a:p>
          <a:p>
            <a:pPr lvl="0"/>
            <a:r>
              <a:rPr lang="hu-HU" sz="1900" dirty="0"/>
              <a:t>felolvasást</a:t>
            </a:r>
          </a:p>
          <a:p>
            <a:pPr marL="68580" lvl="0" indent="0">
              <a:buNone/>
            </a:pPr>
            <a:r>
              <a:rPr lang="hu-HU" sz="1900" dirty="0"/>
              <a:t>komplexen biztosítják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334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9628" y="634383"/>
            <a:ext cx="7024744" cy="889168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A látássérült emberek körében legelterjedtebb OCR szoftverek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13991" y="1628800"/>
            <a:ext cx="6777317" cy="36004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hu-HU" sz="1800" dirty="0"/>
              <a:t>Az optikai karakterfelismerés angol rövidítése: OCR</a:t>
            </a:r>
          </a:p>
          <a:p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531265"/>
              </p:ext>
            </p:extLst>
          </p:nvPr>
        </p:nvGraphicFramePr>
        <p:xfrm>
          <a:off x="755576" y="2094090"/>
          <a:ext cx="7776864" cy="4135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2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6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Operációs rendszer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OCR szoftver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link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FineReader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900" dirty="0">
                          <a:solidFill>
                            <a:schemeClr val="accent6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https://ocrszoftver.hu/</a:t>
                      </a:r>
                      <a:endParaRPr lang="hu-HU" sz="9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700" dirty="0">
                        <a:solidFill>
                          <a:schemeClr val="accent6"/>
                        </a:solidFill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onsolas"/>
                          <a:ea typeface="Calibri"/>
                          <a:cs typeface="Times New Roman"/>
                        </a:rPr>
                        <a:t>DEX 3.1</a:t>
                      </a: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9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https://www.infoalap.hu/dex</a:t>
                      </a:r>
                      <a:endParaRPr lang="hu-HU" sz="9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hu-HU" sz="9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MS Office &gt; </a:t>
                      </a:r>
                      <a:r>
                        <a:rPr lang="hu-HU" sz="1800" dirty="0" err="1">
                          <a:effectLst/>
                        </a:rPr>
                        <a:t>Onenote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900" dirty="0">
                          <a:solidFill>
                            <a:schemeClr val="accent6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https://support.microsoft.com/hu-hu/office/k%C3%A9pek-%C3%A9s-f%C3%A1jlnyomatok-sz%C3%B6veg%C3%A9nek-m%C3%A1sol%C3%A1sa-optikai-karakterfelismer%C3%A9s-haszn%C3%A1lat%C3%A1val-a-onenote-ban-93a70a2f-ebcd-42dc-9f0b-19b09fd775b4</a:t>
                      </a:r>
                      <a:endParaRPr lang="hu-HU" sz="9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700" dirty="0">
                        <a:solidFill>
                          <a:schemeClr val="accent6"/>
                        </a:solidFill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Mac OS 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Prizmo alkalmazás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900" dirty="0">
                          <a:solidFill>
                            <a:schemeClr val="accent6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https://creaceed.com/iprizmo</a:t>
                      </a:r>
                      <a:endParaRPr lang="hu-HU" sz="9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700" dirty="0">
                        <a:solidFill>
                          <a:schemeClr val="accent6"/>
                        </a:solidFill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Linux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Iroda &gt; </a:t>
                      </a:r>
                      <a:r>
                        <a:rPr lang="hu-HU" sz="1800" dirty="0" err="1">
                          <a:effectLst/>
                        </a:rPr>
                        <a:t>OCRFeeder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900" dirty="0">
                          <a:solidFill>
                            <a:schemeClr val="accent6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http://www.belin.hu/belin_6.0_gnome/ocrfeeder.html</a:t>
                      </a:r>
                      <a:endParaRPr lang="hu-HU" sz="900" dirty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700" dirty="0">
                        <a:solidFill>
                          <a:schemeClr val="accent6"/>
                        </a:solidFill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iOS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Microsoft </a:t>
                      </a:r>
                      <a:r>
                        <a:rPr lang="hu-H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Seeing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AI</a:t>
                      </a: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r>
                        <a:rPr lang="hu-HU" sz="9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https://apps.apple.com/us/app/seeing-ai/id999062298</a:t>
                      </a:r>
                      <a:endParaRPr lang="hu-HU" sz="9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Android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Google </a:t>
                      </a:r>
                      <a:r>
                        <a:rPr lang="hu-H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Lookout</a:t>
                      </a:r>
                      <a:endParaRPr lang="hu-H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727" marR="48727" marT="0" marB="0"/>
                </a:tc>
                <a:tc>
                  <a:txBody>
                    <a:bodyPr/>
                    <a:lstStyle/>
                    <a:p>
                      <a:r>
                        <a:rPr lang="hu-HU" sz="9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https://play.google.com/store/apps/details?id=com.google.android.apps.accessibility.reveal&amp;hl=hu&amp;gl=US&amp;pli=1</a:t>
                      </a:r>
                      <a:endParaRPr lang="hu-HU" sz="9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727" marR="4872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215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400" dirty="0"/>
              <a:t>Látássérült embereket segítő szoftverek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hu-HU" sz="2400" dirty="0"/>
              <a:t>otthonra, iskolába, munkahelyre és közösségi helyszínekre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2113460"/>
          </a:xfrm>
        </p:spPr>
        <p:txBody>
          <a:bodyPr>
            <a:normAutofit/>
          </a:bodyPr>
          <a:lstStyle/>
          <a:p>
            <a:r>
              <a:rPr lang="hu-HU" sz="1800" dirty="0"/>
              <a:t>A látássérültség az idősek körében gyakoribb</a:t>
            </a:r>
          </a:p>
          <a:p>
            <a:r>
              <a:rPr lang="hu-HU" sz="1800" dirty="0"/>
              <a:t>Az aktív korúak könnyebben tanulnak </a:t>
            </a:r>
          </a:p>
          <a:p>
            <a:r>
              <a:rPr lang="hu-HU" sz="1800" dirty="0"/>
              <a:t>Ország licenc program, ingyenesség</a:t>
            </a:r>
          </a:p>
          <a:p>
            <a:r>
              <a:rPr lang="hu-HU" sz="1800" dirty="0"/>
              <a:t>Igénylés: </a:t>
            </a:r>
            <a:r>
              <a:rPr lang="hu-HU" sz="1800" dirty="0">
                <a:hlinkClick r:id="rId3"/>
              </a:rPr>
              <a:t>https://akadalymentes.magyarorszag.hu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/>
              <a:t>Segítő szoftverek letöltése: </a:t>
            </a:r>
            <a:r>
              <a:rPr lang="hu-HU" sz="1800" dirty="0">
                <a:hlinkClick r:id="rId4"/>
              </a:rPr>
              <a:t>https://www.infoalap.hu/orszag_licenc</a:t>
            </a:r>
            <a:endParaRPr lang="hu-HU" sz="1800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1389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2400" dirty="0"/>
              <a:t>Látássérült embereket segítő kompakt eszközök</a:t>
            </a:r>
            <a:r>
              <a:rPr lang="hu-HU" sz="2400" b="1" dirty="0"/>
              <a:t> </a:t>
            </a:r>
            <a:r>
              <a:rPr lang="hu-HU" sz="2400" dirty="0"/>
              <a:t>otthonra, iskolába, munkahelyre és közösségi helyszínekre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323653"/>
            <a:ext cx="6777317" cy="2761532"/>
          </a:xfrm>
        </p:spPr>
        <p:txBody>
          <a:bodyPr>
            <a:normAutofit/>
          </a:bodyPr>
          <a:lstStyle/>
          <a:p>
            <a:r>
              <a:rPr lang="hu-HU" sz="1900" dirty="0"/>
              <a:t>Az idősek kompakt megoldásokat igényelnek</a:t>
            </a:r>
          </a:p>
          <a:p>
            <a:r>
              <a:rPr lang="hu-HU" sz="1900" dirty="0"/>
              <a:t>Elérhetőek leegyszerűsített kezelésű segédeszközök </a:t>
            </a:r>
          </a:p>
          <a:p>
            <a:r>
              <a:rPr lang="hu-HU" sz="1900" dirty="0"/>
              <a:t>A segédeszközök lehetnek kézi, hordozható és asztali megoldások</a:t>
            </a:r>
          </a:p>
          <a:p>
            <a:r>
              <a:rPr lang="hu-HU" sz="1900" dirty="0"/>
              <a:t>Az informatikai segédeszközök vásárlásához nincs alanyi jogú támogatás</a:t>
            </a:r>
          </a:p>
          <a:p>
            <a:r>
              <a:rPr lang="hu-HU" sz="1900" dirty="0"/>
              <a:t>Benyújtható egyedi méltányossági kérelem a NEAK-hoz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5304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722361"/>
            <a:ext cx="7024744" cy="800113"/>
          </a:xfrm>
        </p:spPr>
        <p:txBody>
          <a:bodyPr>
            <a:normAutofit fontScale="90000"/>
          </a:bodyPr>
          <a:lstStyle/>
          <a:p>
            <a:r>
              <a:rPr lang="hu-HU" sz="2400" dirty="0" err="1"/>
              <a:t>Gyengénlátó</a:t>
            </a:r>
            <a:r>
              <a:rPr lang="hu-HU" sz="2400" dirty="0"/>
              <a:t> emberek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hu-HU" sz="2400" dirty="0"/>
              <a:t>otthoni informatikai eszközhasználata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0562" y="1717584"/>
            <a:ext cx="6777317" cy="4663743"/>
          </a:xfrm>
        </p:spPr>
        <p:txBody>
          <a:bodyPr>
            <a:normAutofit fontScale="55000" lnSpcReduction="20000"/>
          </a:bodyPr>
          <a:lstStyle/>
          <a:p>
            <a:pPr marL="68580" indent="0">
              <a:buNone/>
            </a:pPr>
            <a:r>
              <a:rPr lang="hu-HU" sz="3300" dirty="0"/>
              <a:t>Általános eszközök és kiegészítő szoftverek	</a:t>
            </a:r>
          </a:p>
          <a:p>
            <a:pPr marL="68580" indent="0">
              <a:buNone/>
            </a:pPr>
            <a:r>
              <a:rPr lang="hu-HU" sz="3300" dirty="0"/>
              <a:t>- Asztali számítógép nagyméretű monitorral</a:t>
            </a:r>
          </a:p>
          <a:p>
            <a:pPr marL="68580" indent="0">
              <a:buNone/>
            </a:pPr>
            <a:r>
              <a:rPr lang="hu-HU" sz="3300" dirty="0"/>
              <a:t>- hangszóró</a:t>
            </a:r>
          </a:p>
          <a:p>
            <a:pPr marL="68580" indent="0">
              <a:buNone/>
            </a:pPr>
            <a:r>
              <a:rPr lang="hu-HU" sz="3300" dirty="0"/>
              <a:t>- Op. rendszer, képernyőnagyító szolgáltatás</a:t>
            </a:r>
          </a:p>
          <a:p>
            <a:pPr marL="68580" indent="0">
              <a:buNone/>
            </a:pPr>
            <a:r>
              <a:rPr lang="hu-HU" sz="3300" dirty="0"/>
              <a:t>- Választható </a:t>
            </a:r>
            <a:r>
              <a:rPr lang="hu-HU" sz="3300" dirty="0" err="1"/>
              <a:t>ZoomText</a:t>
            </a:r>
            <a:r>
              <a:rPr lang="hu-HU" sz="3300" dirty="0"/>
              <a:t> képernyőnagyító</a:t>
            </a:r>
          </a:p>
          <a:p>
            <a:pPr marL="68580" indent="0">
              <a:buNone/>
            </a:pPr>
            <a:r>
              <a:rPr lang="hu-HU" sz="3300" dirty="0"/>
              <a:t> </a:t>
            </a:r>
          </a:p>
          <a:p>
            <a:pPr marL="68580" indent="0">
              <a:buNone/>
            </a:pPr>
            <a:r>
              <a:rPr lang="hu-HU" sz="3300" dirty="0"/>
              <a:t>Kompakt eszközök:</a:t>
            </a:r>
          </a:p>
          <a:p>
            <a:pPr marL="68580" indent="0">
              <a:buNone/>
            </a:pPr>
            <a:r>
              <a:rPr lang="hu-HU" sz="3300" dirty="0"/>
              <a:t>Digitális kézi nagyító: </a:t>
            </a:r>
          </a:p>
          <a:p>
            <a:pPr marL="68580" indent="0">
              <a:buNone/>
            </a:pPr>
            <a:r>
              <a:rPr lang="hu-HU" sz="3300" dirty="0"/>
              <a:t>- feliratok, fotók megtekintéséhez	</a:t>
            </a:r>
          </a:p>
          <a:p>
            <a:pPr marL="68580" indent="0">
              <a:buNone/>
            </a:pPr>
            <a:r>
              <a:rPr lang="hu-HU" sz="3300" dirty="0"/>
              <a:t>- Kijelző átló: 11-25 cm</a:t>
            </a:r>
          </a:p>
          <a:p>
            <a:pPr marL="68580" indent="0">
              <a:buNone/>
            </a:pPr>
            <a:r>
              <a:rPr lang="hu-HU" sz="3300" dirty="0"/>
              <a:t>- Max nagyítás: 10-21-szeres</a:t>
            </a:r>
          </a:p>
          <a:p>
            <a:pPr marL="68580" indent="0">
              <a:buNone/>
            </a:pPr>
            <a:r>
              <a:rPr lang="hu-HU" sz="3300" dirty="0"/>
              <a:t> </a:t>
            </a:r>
          </a:p>
          <a:p>
            <a:pPr marL="68580" indent="0">
              <a:buNone/>
            </a:pPr>
            <a:r>
              <a:rPr lang="hu-HU" sz="3300" dirty="0"/>
              <a:t>Digitális asztali nagyítók: </a:t>
            </a:r>
          </a:p>
          <a:p>
            <a:pPr marL="68580" indent="0">
              <a:buNone/>
            </a:pPr>
            <a:r>
              <a:rPr lang="hu-HU" sz="3300" dirty="0"/>
              <a:t>- könyvolvasáshoz, kétkezes tevékenységhez</a:t>
            </a:r>
          </a:p>
          <a:p>
            <a:pPr marL="68580" indent="0">
              <a:buNone/>
            </a:pPr>
            <a:r>
              <a:rPr lang="hu-HU" sz="3300" dirty="0"/>
              <a:t>- Kijelző átló: 40-60 cm</a:t>
            </a:r>
          </a:p>
          <a:p>
            <a:pPr marL="68580" indent="0">
              <a:buNone/>
            </a:pPr>
            <a:r>
              <a:rPr lang="hu-HU" sz="3300" dirty="0"/>
              <a:t>- Max nagyítás: 32-90-szeres</a:t>
            </a:r>
          </a:p>
          <a:p>
            <a:endParaRPr lang="hu-HU" dirty="0"/>
          </a:p>
        </p:txBody>
      </p:sp>
      <p:pic>
        <p:nvPicPr>
          <p:cNvPr id="1026" name="Picture 2" descr="ZoomText logo" title="ZoomTex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56" y="1683694"/>
            <a:ext cx="1423045" cy="142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uby XL HD" title="Ruby XL H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60" y="2996952"/>
            <a:ext cx="1783085" cy="178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OPAZ XL HD" title="TOPAZ XL 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95894"/>
            <a:ext cx="1615827" cy="175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05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673602"/>
            <a:ext cx="7024744" cy="902605"/>
          </a:xfrm>
        </p:spPr>
        <p:txBody>
          <a:bodyPr>
            <a:normAutofit/>
          </a:bodyPr>
          <a:lstStyle/>
          <a:p>
            <a:pPr algn="ctr"/>
            <a:r>
              <a:rPr lang="hu-HU" sz="2400" dirty="0" err="1"/>
              <a:t>Gyengénlátó</a:t>
            </a:r>
            <a:r>
              <a:rPr lang="hu-HU" sz="2400" dirty="0"/>
              <a:t> emberek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hu-HU" sz="2400" dirty="0"/>
              <a:t>iskolai informatikai eszközhasználata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060848"/>
            <a:ext cx="6777317" cy="412355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hu-HU" sz="1800" dirty="0"/>
              <a:t>Általános eszközök és kiegészítő szoftverek:	</a:t>
            </a:r>
          </a:p>
          <a:p>
            <a:pPr marL="68580" indent="0">
              <a:buNone/>
            </a:pPr>
            <a:r>
              <a:rPr lang="hu-HU" sz="1800" dirty="0"/>
              <a:t>- Hordozható számítógép nagyobb kijelzővel </a:t>
            </a:r>
          </a:p>
          <a:p>
            <a:pPr marL="68580" indent="0">
              <a:buNone/>
            </a:pPr>
            <a:r>
              <a:rPr lang="hu-HU" sz="1800" dirty="0"/>
              <a:t>- Op. rendszer, képernyőnagyító szolgáltatás</a:t>
            </a:r>
          </a:p>
          <a:p>
            <a:pPr marL="68580" indent="0">
              <a:buNone/>
            </a:pPr>
            <a:r>
              <a:rPr lang="hu-HU" sz="1800" dirty="0"/>
              <a:t>- Választható </a:t>
            </a:r>
            <a:r>
              <a:rPr lang="hu-HU" sz="1800" dirty="0" err="1"/>
              <a:t>ZoomText</a:t>
            </a:r>
            <a:r>
              <a:rPr lang="hu-HU" sz="1800" dirty="0"/>
              <a:t> képernyőnagyító</a:t>
            </a:r>
          </a:p>
          <a:p>
            <a:pPr marL="68580" indent="0">
              <a:buNone/>
            </a:pPr>
            <a:r>
              <a:rPr lang="hu-HU" sz="1800" dirty="0"/>
              <a:t> </a:t>
            </a:r>
          </a:p>
          <a:p>
            <a:pPr marL="68580" indent="0">
              <a:buNone/>
            </a:pPr>
            <a:r>
              <a:rPr lang="hu-HU" sz="1800" dirty="0"/>
              <a:t>Kompakt eszközök:</a:t>
            </a:r>
          </a:p>
          <a:p>
            <a:pPr marL="68580" indent="0">
              <a:buNone/>
            </a:pPr>
            <a:r>
              <a:rPr lang="hu-HU" sz="1800" dirty="0"/>
              <a:t>Digitális hordozható nagyító készülékek:</a:t>
            </a:r>
          </a:p>
          <a:p>
            <a:pPr marL="68580" indent="0">
              <a:buNone/>
            </a:pPr>
            <a:r>
              <a:rPr lang="hu-HU" sz="1800" dirty="0"/>
              <a:t>- Egyszerűen szállítható</a:t>
            </a:r>
          </a:p>
          <a:p>
            <a:pPr marL="68580" indent="0">
              <a:buNone/>
            </a:pPr>
            <a:r>
              <a:rPr lang="hu-HU" sz="1800" dirty="0"/>
              <a:t>- Forgatható kamera: a tábla is olvasható</a:t>
            </a:r>
          </a:p>
          <a:p>
            <a:pPr marL="68580" indent="0">
              <a:buNone/>
            </a:pPr>
            <a:r>
              <a:rPr lang="hu-HU" sz="1800" dirty="0"/>
              <a:t>- Kijelző átló: 25-40 cm</a:t>
            </a:r>
          </a:p>
          <a:p>
            <a:pPr marL="68580" indent="0">
              <a:buNone/>
            </a:pPr>
            <a:r>
              <a:rPr lang="hu-HU" sz="1800" dirty="0"/>
              <a:t>- Max nagyítás: 24-32-szeres</a:t>
            </a:r>
          </a:p>
          <a:p>
            <a:endParaRPr lang="hu-HU" dirty="0"/>
          </a:p>
        </p:txBody>
      </p:sp>
      <p:pic>
        <p:nvPicPr>
          <p:cNvPr id="2050" name="Picture 2" descr="Fusion szoftver" title="Fusion szoft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56" y="2060848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Ruby 7 HD" title="Ruby 7 H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56" y="3672692"/>
            <a:ext cx="1523660" cy="141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learView Go" title="ClearView 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03" y="5085184"/>
            <a:ext cx="2084660" cy="138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621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466418"/>
            <a:ext cx="7024744" cy="1389045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Gyengénlátó emberek munkahelyi informatikai eszközhasználata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085703"/>
            <a:ext cx="6777317" cy="414744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hu-HU" sz="1800" dirty="0"/>
              <a:t>Általános eszközök és kiegészítő szoftverek:</a:t>
            </a:r>
          </a:p>
          <a:p>
            <a:pPr marL="68580" indent="0">
              <a:buNone/>
            </a:pPr>
            <a:r>
              <a:rPr lang="hu-HU" sz="1800" dirty="0"/>
              <a:t>- Asztali számítógép nagyobb monitorral</a:t>
            </a:r>
          </a:p>
          <a:p>
            <a:pPr marL="68580" indent="0">
              <a:buNone/>
            </a:pPr>
            <a:r>
              <a:rPr lang="hu-HU" sz="1800" dirty="0"/>
              <a:t>- Választható </a:t>
            </a:r>
            <a:r>
              <a:rPr lang="hu-HU" sz="1800" dirty="0" err="1"/>
              <a:t>Fusion</a:t>
            </a:r>
            <a:r>
              <a:rPr lang="hu-HU" sz="1800" dirty="0"/>
              <a:t> képernyőnagyító és olvasó</a:t>
            </a:r>
          </a:p>
          <a:p>
            <a:pPr marL="68580" indent="0">
              <a:buNone/>
            </a:pPr>
            <a:r>
              <a:rPr lang="hu-HU" sz="1800" dirty="0"/>
              <a:t>- Mac gépen kisegítő lehetőségek szolgáltatás</a:t>
            </a:r>
          </a:p>
          <a:p>
            <a:pPr marL="68580" indent="0">
              <a:buNone/>
            </a:pPr>
            <a:r>
              <a:rPr lang="hu-HU" sz="1800" dirty="0"/>
              <a:t> </a:t>
            </a:r>
          </a:p>
          <a:p>
            <a:pPr marL="68580" indent="0">
              <a:buNone/>
            </a:pPr>
            <a:r>
              <a:rPr lang="hu-HU" sz="1800" dirty="0"/>
              <a:t>Kompakt eszközök: </a:t>
            </a:r>
          </a:p>
          <a:p>
            <a:pPr marL="68580" indent="0">
              <a:buNone/>
            </a:pPr>
            <a:r>
              <a:rPr lang="hu-HU" sz="1800" dirty="0"/>
              <a:t>Digitális asztali nagyító készülék beszédszolgáltatással:</a:t>
            </a:r>
          </a:p>
          <a:p>
            <a:pPr marL="68580" indent="0">
              <a:buNone/>
            </a:pPr>
            <a:r>
              <a:rPr lang="hu-HU" sz="1800" dirty="0"/>
              <a:t>- Érintőképernyős</a:t>
            </a:r>
          </a:p>
          <a:p>
            <a:pPr marL="68580" indent="0">
              <a:buNone/>
            </a:pPr>
            <a:r>
              <a:rPr lang="hu-HU" sz="1800" dirty="0"/>
              <a:t>kényelmes kezelhetőség </a:t>
            </a:r>
          </a:p>
          <a:p>
            <a:pPr marL="68580" indent="0">
              <a:buNone/>
            </a:pPr>
            <a:r>
              <a:rPr lang="hu-HU" sz="1800" dirty="0"/>
              <a:t>- Lefotózza a dokumentumot és felolvassa</a:t>
            </a:r>
          </a:p>
          <a:p>
            <a:pPr marL="68580" indent="0">
              <a:buNone/>
            </a:pPr>
            <a:r>
              <a:rPr lang="hu-HU" sz="1800" dirty="0"/>
              <a:t>- Kijelző átló: 60 cm</a:t>
            </a:r>
          </a:p>
          <a:p>
            <a:pPr marL="68580" indent="0">
              <a:buNone/>
            </a:pPr>
            <a:r>
              <a:rPr lang="hu-HU" sz="1800" dirty="0"/>
              <a:t>- Max nagyítás: 170-szeres</a:t>
            </a:r>
          </a:p>
        </p:txBody>
      </p:sp>
      <p:pic>
        <p:nvPicPr>
          <p:cNvPr id="3074" name="Picture 2" descr="Fusion szoftver" title="Fusion szoft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55979"/>
            <a:ext cx="1322612" cy="138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learView Speech" title="ClearView Spee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772297"/>
            <a:ext cx="2243733" cy="14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4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9628" y="1313414"/>
            <a:ext cx="7024744" cy="571500"/>
          </a:xfrm>
        </p:spPr>
        <p:txBody>
          <a:bodyPr>
            <a:normAutofit/>
          </a:bodyPr>
          <a:lstStyle/>
          <a:p>
            <a:pPr algn="ctr"/>
            <a:r>
              <a:rPr lang="hu-HU" sz="2700" dirty="0"/>
              <a:t>Bevezetés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9629" y="3212976"/>
            <a:ext cx="4536619" cy="1800201"/>
          </a:xfrm>
        </p:spPr>
        <p:txBody>
          <a:bodyPr>
            <a:normAutofit/>
          </a:bodyPr>
          <a:lstStyle/>
          <a:p>
            <a:pPr>
              <a:spcBef>
                <a:spcPts val="336"/>
              </a:spcBef>
            </a:pPr>
            <a:r>
              <a:rPr lang="hu-HU" sz="1800" dirty="0"/>
              <a:t>A segítő technológiák megalkotását az IT térnyerése indukálta</a:t>
            </a:r>
          </a:p>
          <a:p>
            <a:pPr>
              <a:spcBef>
                <a:spcPts val="336"/>
              </a:spcBef>
            </a:pPr>
            <a:r>
              <a:rPr lang="hu-HU" sz="1800" dirty="0"/>
              <a:t>Segítő eszközök + akadálymentes tér = visszaadott önállóság</a:t>
            </a:r>
          </a:p>
        </p:txBody>
      </p:sp>
      <p:pic>
        <p:nvPicPr>
          <p:cNvPr id="4" name="Kép 3" descr="Látássérült fiatal lány fejhallhatóval használja a laptopot.">
            <a:extLst>
              <a:ext uri="{FF2B5EF4-FFF2-40B4-BE49-F238E27FC236}">
                <a16:creationId xmlns:a16="http://schemas.microsoft.com/office/drawing/2014/main" id="{28BFBC51-08DD-8CC4-36F4-49ED9EA29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80112" y="1599164"/>
            <a:ext cx="3005797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93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Vak emberek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hu-HU" sz="2400" dirty="0"/>
              <a:t>otthoni informatikai eszközhasználata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002976"/>
            <a:ext cx="6777317" cy="416232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hu-HU" sz="2100" dirty="0"/>
              <a:t>Általános eszközök és kiegészítő szoftverek:</a:t>
            </a:r>
          </a:p>
          <a:p>
            <a:pPr marL="68580" indent="0">
              <a:buNone/>
            </a:pPr>
            <a:r>
              <a:rPr lang="hu-HU" sz="2100" dirty="0"/>
              <a:t>- Asztali számítógép monitorral</a:t>
            </a:r>
          </a:p>
          <a:p>
            <a:pPr marL="68580" indent="0">
              <a:buNone/>
            </a:pPr>
            <a:r>
              <a:rPr lang="hu-HU" sz="2100" dirty="0"/>
              <a:t>- hangszóró és könyvszkenner</a:t>
            </a:r>
          </a:p>
          <a:p>
            <a:pPr marL="68580" indent="0">
              <a:buNone/>
            </a:pPr>
            <a:r>
              <a:rPr lang="hu-HU" sz="2100" dirty="0"/>
              <a:t>- Op. rendszer, képernyőolvasó és OCR</a:t>
            </a:r>
          </a:p>
          <a:p>
            <a:pPr marL="68580" indent="0">
              <a:buNone/>
            </a:pPr>
            <a:r>
              <a:rPr lang="hu-HU" sz="2100" dirty="0"/>
              <a:t>- Választható JAWS vagy NVDA képernyőolvasó</a:t>
            </a:r>
          </a:p>
          <a:p>
            <a:pPr marL="68580" indent="0">
              <a:buNone/>
            </a:pPr>
            <a:r>
              <a:rPr lang="hu-HU" sz="2100" dirty="0"/>
              <a:t>- Választható </a:t>
            </a:r>
            <a:r>
              <a:rPr lang="hu-HU" sz="2100" dirty="0" err="1"/>
              <a:t>FineReader</a:t>
            </a:r>
            <a:r>
              <a:rPr lang="hu-HU" sz="2100" dirty="0"/>
              <a:t> vagy DEX</a:t>
            </a:r>
          </a:p>
          <a:p>
            <a:pPr marL="68580" indent="0">
              <a:buNone/>
            </a:pPr>
            <a:r>
              <a:rPr lang="hu-HU" sz="2100" dirty="0"/>
              <a:t> </a:t>
            </a:r>
          </a:p>
          <a:p>
            <a:pPr marL="68580" indent="0">
              <a:buNone/>
            </a:pPr>
            <a:r>
              <a:rPr lang="hu-HU" sz="2100" dirty="0"/>
              <a:t>Kompakt eszköz:</a:t>
            </a:r>
          </a:p>
          <a:p>
            <a:pPr marL="68580" indent="0">
              <a:buNone/>
            </a:pPr>
            <a:r>
              <a:rPr lang="hu-HU" sz="2100" dirty="0"/>
              <a:t>- Felolvasógép készülék: </a:t>
            </a:r>
          </a:p>
          <a:p>
            <a:pPr marL="68580" indent="0">
              <a:buNone/>
            </a:pPr>
            <a:r>
              <a:rPr lang="hu-HU" sz="2100" dirty="0"/>
              <a:t>- Lefotózza a dokumentumot</a:t>
            </a:r>
          </a:p>
          <a:p>
            <a:pPr marL="68580" indent="0">
              <a:buNone/>
            </a:pPr>
            <a:r>
              <a:rPr lang="hu-HU" sz="2100" dirty="0"/>
              <a:t>- Gyors optikai karakterfelismerés</a:t>
            </a:r>
          </a:p>
          <a:p>
            <a:pPr marL="68580" indent="0">
              <a:buNone/>
            </a:pPr>
            <a:r>
              <a:rPr lang="hu-HU" sz="2100" dirty="0"/>
              <a:t>- Többnyelvű felolvasási képesség</a:t>
            </a:r>
          </a:p>
          <a:p>
            <a:pPr marL="68580" indent="0">
              <a:buNone/>
            </a:pPr>
            <a:r>
              <a:rPr lang="hu-HU" sz="2100" dirty="0"/>
              <a:t>- Egyszerű kezelhetőség</a:t>
            </a:r>
          </a:p>
          <a:p>
            <a:endParaRPr lang="hu-HU" dirty="0"/>
          </a:p>
        </p:txBody>
      </p:sp>
      <p:pic>
        <p:nvPicPr>
          <p:cNvPr id="4098" name="Picture 2" descr="JAWS for Windows" title="JAWS for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72518"/>
            <a:ext cx="1680763" cy="151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learReader+" title="ClearReader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0053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792088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Vak emberek Iskolai és munkahelyi informatikai eszközhasználata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1741038"/>
            <a:ext cx="6777317" cy="4568282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hu-HU" sz="2300" dirty="0"/>
              <a:t>Általános eszközök és kiegészítő szoftverek: </a:t>
            </a:r>
          </a:p>
          <a:p>
            <a:pPr marL="68580" indent="0">
              <a:buNone/>
            </a:pPr>
            <a:r>
              <a:rPr lang="hu-HU" sz="2300" dirty="0"/>
              <a:t>- Hordozható számítógép </a:t>
            </a:r>
          </a:p>
          <a:p>
            <a:pPr marL="68580" indent="0">
              <a:buNone/>
            </a:pPr>
            <a:r>
              <a:rPr lang="hu-HU" sz="2300" dirty="0"/>
              <a:t>- Braille-kijelző</a:t>
            </a:r>
          </a:p>
          <a:p>
            <a:pPr marL="68580" indent="0">
              <a:buNone/>
            </a:pPr>
            <a:r>
              <a:rPr lang="hu-HU" sz="2300" dirty="0"/>
              <a:t>- olvasó kamera</a:t>
            </a:r>
          </a:p>
          <a:p>
            <a:pPr marL="68580" indent="0">
              <a:buNone/>
            </a:pPr>
            <a:r>
              <a:rPr lang="hu-HU" sz="2300" dirty="0"/>
              <a:t>- digitális diktafon</a:t>
            </a:r>
          </a:p>
          <a:p>
            <a:pPr marL="68580" indent="0">
              <a:buNone/>
            </a:pPr>
            <a:r>
              <a:rPr lang="hu-HU" sz="2300" dirty="0"/>
              <a:t>- Op. rendszer, képernyőolvasó és OCR</a:t>
            </a:r>
          </a:p>
          <a:p>
            <a:pPr marL="68580" indent="0">
              <a:buNone/>
            </a:pPr>
            <a:r>
              <a:rPr lang="hu-HU" sz="2300" dirty="0"/>
              <a:t>- Választható JAWS vagy NVDA képernyőolvasó</a:t>
            </a:r>
          </a:p>
          <a:p>
            <a:pPr marL="68580" indent="0">
              <a:buNone/>
            </a:pPr>
            <a:r>
              <a:rPr lang="hu-HU" sz="2300" dirty="0"/>
              <a:t>- Választható </a:t>
            </a:r>
            <a:r>
              <a:rPr lang="hu-HU" sz="2300" dirty="0" err="1"/>
              <a:t>FineReader</a:t>
            </a:r>
            <a:r>
              <a:rPr lang="hu-HU" sz="2300" dirty="0"/>
              <a:t> vagy DEX</a:t>
            </a:r>
          </a:p>
          <a:p>
            <a:pPr marL="68580" indent="0">
              <a:buNone/>
            </a:pPr>
            <a:r>
              <a:rPr lang="hu-HU" sz="2300" dirty="0"/>
              <a:t>- </a:t>
            </a:r>
            <a:r>
              <a:rPr lang="hu-HU" sz="2300" dirty="0" err="1"/>
              <a:t>Hangoskönyv</a:t>
            </a:r>
            <a:r>
              <a:rPr lang="hu-HU" sz="2300" dirty="0"/>
              <a:t> készítő: DEX szoftver</a:t>
            </a:r>
          </a:p>
          <a:p>
            <a:pPr marL="68580" indent="0">
              <a:buNone/>
            </a:pPr>
            <a:r>
              <a:rPr lang="hu-HU" sz="2300" dirty="0"/>
              <a:t> </a:t>
            </a:r>
          </a:p>
          <a:p>
            <a:pPr marL="68580" indent="0">
              <a:buNone/>
            </a:pPr>
            <a:r>
              <a:rPr lang="hu-HU" sz="2300" dirty="0"/>
              <a:t>Kompakt eszköz:</a:t>
            </a:r>
          </a:p>
          <a:p>
            <a:pPr marL="68580" indent="0">
              <a:buNone/>
            </a:pPr>
            <a:r>
              <a:rPr lang="hu-HU" sz="2300" dirty="0" err="1"/>
              <a:t>Jegyzetelőgép</a:t>
            </a:r>
            <a:r>
              <a:rPr lang="hu-HU" sz="2300" dirty="0"/>
              <a:t> készülék: </a:t>
            </a:r>
          </a:p>
          <a:p>
            <a:pPr marL="68580" indent="0">
              <a:buNone/>
            </a:pPr>
            <a:r>
              <a:rPr lang="hu-HU" sz="2300" dirty="0"/>
              <a:t>- Braille-kijelző billentyűzettel</a:t>
            </a:r>
          </a:p>
          <a:p>
            <a:pPr marL="68580" indent="0">
              <a:buNone/>
            </a:pPr>
            <a:r>
              <a:rPr lang="hu-HU" sz="2300" dirty="0"/>
              <a:t>- Géptől függetlenül is használható</a:t>
            </a:r>
          </a:p>
          <a:p>
            <a:pPr marL="68580" indent="0">
              <a:buNone/>
            </a:pPr>
            <a:r>
              <a:rPr lang="hu-HU" sz="2300" dirty="0"/>
              <a:t>- Rámásolt fájlok is olvashatók vele</a:t>
            </a:r>
          </a:p>
          <a:p>
            <a:pPr marL="68580" indent="0">
              <a:buNone/>
            </a:pPr>
            <a:r>
              <a:rPr lang="hu-HU" sz="2300" dirty="0"/>
              <a:t>- Jegyzetkészítési lehetőség is van</a:t>
            </a:r>
          </a:p>
          <a:p>
            <a:endParaRPr lang="hu-HU" dirty="0"/>
          </a:p>
        </p:txBody>
      </p:sp>
      <p:pic>
        <p:nvPicPr>
          <p:cNvPr id="5122" name="Picture 2" descr="Pearl Camera" title="Pearl 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784"/>
            <a:ext cx="2039140" cy="203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Focus 14 Blue" title="Focus 14 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60612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937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864096"/>
          </a:xfrm>
        </p:spPr>
        <p:txBody>
          <a:bodyPr>
            <a:normAutofit/>
          </a:bodyPr>
          <a:lstStyle/>
          <a:p>
            <a:r>
              <a:rPr lang="hu-HU" sz="2400" dirty="0"/>
              <a:t>Siket-vak emberek</a:t>
            </a:r>
            <a:br>
              <a:rPr lang="hu-HU" sz="2400" dirty="0"/>
            </a:br>
            <a:r>
              <a:rPr lang="hu-HU" sz="2400" dirty="0"/>
              <a:t>otthoni informatikai eszközhasználata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155706"/>
            <a:ext cx="6777317" cy="4081606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hu-HU" sz="1900" dirty="0"/>
              <a:t>Általános eszközök és kiegészítő szoftverek:</a:t>
            </a:r>
          </a:p>
          <a:p>
            <a:pPr marL="68580" indent="0">
              <a:buNone/>
            </a:pPr>
            <a:r>
              <a:rPr lang="hu-HU" sz="1900" dirty="0"/>
              <a:t>- Asztali számítógép monitorral</a:t>
            </a:r>
          </a:p>
          <a:p>
            <a:pPr marL="68580" indent="0">
              <a:buNone/>
            </a:pPr>
            <a:r>
              <a:rPr lang="hu-HU" sz="1900" dirty="0"/>
              <a:t>- Braille-kijelző</a:t>
            </a:r>
          </a:p>
          <a:p>
            <a:pPr marL="68580" indent="0">
              <a:buNone/>
            </a:pPr>
            <a:r>
              <a:rPr lang="hu-HU" sz="1900" dirty="0"/>
              <a:t>- könyvszkenner</a:t>
            </a:r>
          </a:p>
          <a:p>
            <a:pPr marL="68580" indent="0">
              <a:buNone/>
            </a:pPr>
            <a:r>
              <a:rPr lang="hu-HU" sz="1900" dirty="0"/>
              <a:t>- Választható JAWS vagy NVDA képernyőolvasó</a:t>
            </a:r>
          </a:p>
          <a:p>
            <a:pPr marL="68580" indent="0">
              <a:buNone/>
            </a:pPr>
            <a:r>
              <a:rPr lang="hu-HU" sz="1900" dirty="0"/>
              <a:t>- Választható </a:t>
            </a:r>
            <a:r>
              <a:rPr lang="hu-HU" sz="1900" dirty="0" err="1"/>
              <a:t>FineReader</a:t>
            </a:r>
            <a:r>
              <a:rPr lang="hu-HU" sz="1900" dirty="0"/>
              <a:t> vagy DEX</a:t>
            </a:r>
          </a:p>
          <a:p>
            <a:pPr marL="68580" indent="0">
              <a:buNone/>
            </a:pPr>
            <a:r>
              <a:rPr lang="hu-HU" sz="1900" dirty="0"/>
              <a:t> </a:t>
            </a:r>
          </a:p>
          <a:p>
            <a:pPr marL="68580" indent="0">
              <a:buNone/>
            </a:pPr>
            <a:r>
              <a:rPr lang="hu-HU" sz="1900" dirty="0"/>
              <a:t>Kompakt eszköz:</a:t>
            </a:r>
          </a:p>
          <a:p>
            <a:pPr marL="68580" indent="0">
              <a:buNone/>
            </a:pPr>
            <a:r>
              <a:rPr lang="hu-HU" sz="1900" dirty="0" err="1"/>
              <a:t>Jegyzetelőgép</a:t>
            </a:r>
            <a:r>
              <a:rPr lang="hu-HU" sz="1900" dirty="0"/>
              <a:t> készülék: </a:t>
            </a:r>
          </a:p>
          <a:p>
            <a:pPr marL="68580" indent="0">
              <a:buNone/>
            </a:pPr>
            <a:r>
              <a:rPr lang="hu-HU" sz="1900" dirty="0"/>
              <a:t>- Braille-kijelző készülék billentyűzettel</a:t>
            </a:r>
          </a:p>
          <a:p>
            <a:pPr marL="68580" indent="0">
              <a:buNone/>
            </a:pPr>
            <a:r>
              <a:rPr lang="hu-HU" sz="1900" dirty="0"/>
              <a:t>- Géptől függetlenül is használható</a:t>
            </a:r>
          </a:p>
          <a:p>
            <a:pPr marL="68580" indent="0">
              <a:buNone/>
            </a:pPr>
            <a:r>
              <a:rPr lang="hu-HU" sz="1900" dirty="0"/>
              <a:t>- Rámásolt könyvek is olvashatók vele</a:t>
            </a:r>
          </a:p>
          <a:p>
            <a:pPr marL="68580" indent="0">
              <a:buNone/>
            </a:pPr>
            <a:r>
              <a:rPr lang="hu-HU" sz="1900" dirty="0"/>
              <a:t>- Feljegyzések készítésére is alkalmas</a:t>
            </a:r>
          </a:p>
          <a:p>
            <a:endParaRPr lang="hu-HU" dirty="0"/>
          </a:p>
        </p:txBody>
      </p:sp>
      <p:pic>
        <p:nvPicPr>
          <p:cNvPr id="6146" name="Picture 2" descr="Plustek Opticbook könyvszkenner" title="Plustek Opticbook könyvszke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02" y="2155706"/>
            <a:ext cx="2363146" cy="174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ocus 40 Blue" title="Focus 40 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93121"/>
            <a:ext cx="3240360" cy="101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474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152128"/>
          </a:xfrm>
        </p:spPr>
        <p:txBody>
          <a:bodyPr>
            <a:noAutofit/>
          </a:bodyPr>
          <a:lstStyle/>
          <a:p>
            <a:r>
              <a:rPr lang="hu-HU" sz="2400" dirty="0"/>
              <a:t>Vak és </a:t>
            </a:r>
            <a:r>
              <a:rPr lang="hu-HU" sz="2400" dirty="0" err="1"/>
              <a:t>gyengénlátó</a:t>
            </a:r>
            <a:r>
              <a:rPr lang="hu-HU" sz="2400" dirty="0"/>
              <a:t> emberek</a:t>
            </a:r>
            <a:br>
              <a:rPr lang="hu-HU" sz="2400" dirty="0"/>
            </a:br>
            <a:r>
              <a:rPr lang="hu-HU" sz="2400" dirty="0"/>
              <a:t>informatikai eszközhasználata közösségi helyszíneken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1916832"/>
            <a:ext cx="6777317" cy="4536504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hu-HU" sz="2600" dirty="0"/>
              <a:t>Általános eszközök és kiegészítő szoftverek:</a:t>
            </a:r>
          </a:p>
          <a:p>
            <a:pPr marL="68580" indent="0">
              <a:buNone/>
            </a:pPr>
            <a:r>
              <a:rPr lang="hu-HU" sz="2600" dirty="0"/>
              <a:t>- Asztali számítógép nagyméretű monitorral</a:t>
            </a:r>
          </a:p>
          <a:p>
            <a:pPr marL="68580" indent="0">
              <a:buNone/>
            </a:pPr>
            <a:r>
              <a:rPr lang="hu-HU" sz="2600" dirty="0"/>
              <a:t>- hangszóró</a:t>
            </a:r>
          </a:p>
          <a:p>
            <a:pPr marL="68580" indent="0">
              <a:buNone/>
            </a:pPr>
            <a:r>
              <a:rPr lang="hu-HU" sz="2600" dirty="0"/>
              <a:t>- fejhallgató</a:t>
            </a:r>
          </a:p>
          <a:p>
            <a:pPr marL="68580" indent="0">
              <a:buNone/>
            </a:pPr>
            <a:r>
              <a:rPr lang="hu-HU" sz="2600" dirty="0"/>
              <a:t>- könyvszkenner</a:t>
            </a:r>
          </a:p>
          <a:p>
            <a:pPr marL="68580" indent="0">
              <a:buNone/>
            </a:pPr>
            <a:r>
              <a:rPr lang="hu-HU" sz="2600" dirty="0"/>
              <a:t>- Választható Fusion képernyőolvasó és nagyító szoftver</a:t>
            </a:r>
          </a:p>
          <a:p>
            <a:pPr marL="68580" indent="0">
              <a:buNone/>
            </a:pPr>
            <a:r>
              <a:rPr lang="hu-HU" sz="2600" dirty="0"/>
              <a:t>- Választható </a:t>
            </a:r>
            <a:r>
              <a:rPr lang="hu-HU" sz="2600" dirty="0" err="1"/>
              <a:t>FineReader</a:t>
            </a:r>
            <a:r>
              <a:rPr lang="hu-HU" sz="2600" dirty="0"/>
              <a:t> vagy DEX</a:t>
            </a:r>
          </a:p>
          <a:p>
            <a:pPr marL="68580" indent="0">
              <a:buNone/>
            </a:pPr>
            <a:r>
              <a:rPr lang="hu-HU" sz="2600" dirty="0"/>
              <a:t>- </a:t>
            </a:r>
            <a:r>
              <a:rPr lang="hu-HU" sz="2600" dirty="0" err="1"/>
              <a:t>Hangoskönyv</a:t>
            </a:r>
            <a:r>
              <a:rPr lang="hu-HU" sz="2600" dirty="0"/>
              <a:t> készítő: DEX szoftver</a:t>
            </a:r>
          </a:p>
          <a:p>
            <a:pPr marL="68580" indent="0">
              <a:buNone/>
            </a:pPr>
            <a:r>
              <a:rPr lang="hu-HU" sz="2600" dirty="0"/>
              <a:t> </a:t>
            </a:r>
          </a:p>
          <a:p>
            <a:pPr marL="68580" indent="0">
              <a:buNone/>
            </a:pPr>
            <a:r>
              <a:rPr lang="hu-HU" sz="2600" dirty="0"/>
              <a:t>Kompakt eszközök:</a:t>
            </a:r>
          </a:p>
          <a:p>
            <a:pPr marL="68580" indent="0">
              <a:buNone/>
            </a:pPr>
            <a:r>
              <a:rPr lang="hu-HU" sz="2600" dirty="0"/>
              <a:t>Felolvasógép készülék: </a:t>
            </a:r>
          </a:p>
          <a:p>
            <a:pPr marL="68580" indent="0">
              <a:buNone/>
            </a:pPr>
            <a:r>
              <a:rPr lang="hu-HU" sz="2600" dirty="0"/>
              <a:t>- Lefotózza a kamerája alá helyezett dokumentumot</a:t>
            </a:r>
          </a:p>
          <a:p>
            <a:pPr marL="68580" indent="0">
              <a:buNone/>
            </a:pPr>
            <a:r>
              <a:rPr lang="hu-HU" sz="2600" dirty="0"/>
              <a:t>- Gyors optikai karakterfelismerés</a:t>
            </a:r>
          </a:p>
          <a:p>
            <a:pPr marL="68580" indent="0">
              <a:buNone/>
            </a:pPr>
            <a:r>
              <a:rPr lang="hu-HU" sz="2600" dirty="0"/>
              <a:t>- Csatlakoztatható monitor hozzá</a:t>
            </a:r>
          </a:p>
          <a:p>
            <a:pPr marL="68580" indent="0">
              <a:buNone/>
            </a:pPr>
            <a:r>
              <a:rPr lang="hu-HU" sz="2600" dirty="0"/>
              <a:t>- Többnyelvű felolvasási lehetőség</a:t>
            </a:r>
          </a:p>
          <a:p>
            <a:pPr marL="68580" indent="0">
              <a:buNone/>
            </a:pPr>
            <a:r>
              <a:rPr lang="hu-HU" sz="2600" dirty="0"/>
              <a:t>- Egyszerű kezelhetőség</a:t>
            </a:r>
          </a:p>
          <a:p>
            <a:endParaRPr lang="hu-HU" dirty="0"/>
          </a:p>
        </p:txBody>
      </p:sp>
      <p:pic>
        <p:nvPicPr>
          <p:cNvPr id="7170" name="Picture 2" descr="Fusion szoftver" title="Fusion szoft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281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learReader+" title="ClearReader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21" y="414908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985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008112"/>
          </a:xfrm>
        </p:spPr>
        <p:txBody>
          <a:bodyPr>
            <a:noAutofit/>
          </a:bodyPr>
          <a:lstStyle/>
          <a:p>
            <a:r>
              <a:rPr lang="hu-HU" sz="2400" dirty="0"/>
              <a:t>Informatikai segítő eszközök adományozása és értékesítése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4844" y="1700808"/>
            <a:ext cx="6819524" cy="4752528"/>
          </a:xfrm>
        </p:spPr>
        <p:txBody>
          <a:bodyPr>
            <a:noAutofit/>
          </a:bodyPr>
          <a:lstStyle/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- használt laptopok és PC-k adományozása és ország licenc program szoftverei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Informatika a Látássérültekért Alapítvány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Honlap: </a:t>
            </a:r>
            <a:r>
              <a:rPr lang="hu-HU" sz="1200" dirty="0">
                <a:hlinkClick r:id="rId3"/>
              </a:rPr>
              <a:t>https://www.infoalap.hu/palyazatok</a:t>
            </a:r>
            <a:endParaRPr lang="hu-HU" sz="1200" dirty="0"/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 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Segédeszköz értékesítők: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- MVGYOSZ segédeszköz üzlete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Honlap: </a:t>
            </a:r>
            <a:r>
              <a:rPr lang="hu-HU" sz="1200" dirty="0">
                <a:hlinkClick r:id="rId4"/>
              </a:rPr>
              <a:t>https://bolt.mvgyosz.hu</a:t>
            </a:r>
            <a:endParaRPr lang="hu-HU" sz="1200" dirty="0"/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 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- VGYKE Láthatár segédeszköz bolt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Honlap: </a:t>
            </a:r>
            <a:r>
              <a:rPr lang="hu-HU" sz="1200" dirty="0">
                <a:hlinkClick r:id="rId5"/>
              </a:rPr>
              <a:t>https://lathatarbolt.hu/</a:t>
            </a:r>
            <a:endParaRPr lang="hu-HU" sz="1200" dirty="0"/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 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- </a:t>
            </a:r>
            <a:r>
              <a:rPr lang="hu-HU" sz="1800" dirty="0" err="1"/>
              <a:t>Alko-Soft</a:t>
            </a:r>
            <a:r>
              <a:rPr lang="hu-HU" sz="1800" dirty="0"/>
              <a:t> Nonprofit Bt. </a:t>
            </a:r>
            <a:r>
              <a:rPr lang="hu-HU" sz="1800" dirty="0" err="1"/>
              <a:t>webáruház</a:t>
            </a:r>
            <a:endParaRPr lang="hu-HU" sz="1800" dirty="0"/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Honlap: </a:t>
            </a:r>
            <a:r>
              <a:rPr lang="hu-HU" sz="1200" dirty="0">
                <a:hlinkClick r:id="rId6"/>
              </a:rPr>
              <a:t>https://www.alkosoft.hu/webaruhaz</a:t>
            </a:r>
            <a:endParaRPr lang="hu-HU" sz="1200" dirty="0"/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 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- Labrador Kft.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Honlap: </a:t>
            </a:r>
            <a:r>
              <a:rPr lang="hu-HU" sz="1200" dirty="0">
                <a:hlinkClick r:id="rId7"/>
              </a:rPr>
              <a:t>http://www.labrador-bt.hu/</a:t>
            </a:r>
            <a:endParaRPr lang="hu-HU" sz="1200" dirty="0"/>
          </a:p>
          <a:p>
            <a:pPr>
              <a:spcBef>
                <a:spcPts val="0"/>
              </a:spcBef>
            </a:pPr>
            <a:endParaRPr lang="hu-HU" sz="1200" dirty="0"/>
          </a:p>
          <a:p>
            <a:pPr marL="68580" indent="0">
              <a:spcBef>
                <a:spcPts val="0"/>
              </a:spcBef>
              <a:buNone/>
            </a:pPr>
            <a:r>
              <a:rPr lang="hu-HU" sz="1800" dirty="0"/>
              <a:t>- </a:t>
            </a:r>
            <a:r>
              <a:rPr lang="hu-HU" sz="1800" dirty="0" err="1"/>
              <a:t>Infoalap</a:t>
            </a:r>
            <a:r>
              <a:rPr lang="hu-HU" sz="1800" dirty="0"/>
              <a:t> segédeszköz értékesítés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hu-HU" sz="1200" dirty="0"/>
              <a:t>Honlap: </a:t>
            </a:r>
            <a:r>
              <a:rPr lang="hu-HU" sz="1200" dirty="0">
                <a:hlinkClick r:id="rId8"/>
              </a:rPr>
              <a:t>https://infoalap.hu/megoldasok/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02493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18CD68-8104-D544-CBCC-7D95E534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8" y="836712"/>
            <a:ext cx="7024744" cy="864096"/>
          </a:xfrm>
        </p:spPr>
        <p:txBody>
          <a:bodyPr>
            <a:normAutofit/>
          </a:bodyPr>
          <a:lstStyle/>
          <a:p>
            <a:r>
              <a:rPr lang="hu-HU" sz="2400" dirty="0"/>
              <a:t>A segédeszközök orvostechnikai eszközzé minősítése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51DA11-857B-8D24-CC65-4BD46DF1D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Az EU 2021-től egységes minősítőrendszert vezetett be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az orvostechnikai eszközök forgalmazása területén.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2930" lvl="1" indent="-285750">
              <a:spcBef>
                <a:spcPts val="360"/>
              </a:spcBef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A fogyatékosság kompenzálására szolgáló tárgy</a:t>
            </a:r>
            <a:br>
              <a:rPr lang="hu-HU" sz="18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</a:br>
            <a:r>
              <a:rPr lang="hu-HU" sz="18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(szoftver is) I. kategóriás orvostechnikai eszköz.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2930" lvl="1" indent="-285750">
              <a:spcBef>
                <a:spcPts val="360"/>
              </a:spcBef>
              <a:buFont typeface="Courier New" panose="02070309020205020404" pitchFamily="49" charset="0"/>
              <a:buChar char="o"/>
            </a:pPr>
            <a:r>
              <a:rPr lang="hu-H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Követelmény az ún. MDR megfelelőségi nyilatkozat.</a:t>
            </a:r>
            <a:endParaRPr lang="hu-H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82930" lvl="1" indent="-285750">
              <a:spcBef>
                <a:spcPts val="360"/>
              </a:spcBef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Garantálja a termékek megbízhatóságát és minőségét.</a:t>
            </a:r>
          </a:p>
          <a:p>
            <a:pPr marL="582930" lvl="1" indent="-285750">
              <a:spcBef>
                <a:spcPts val="360"/>
              </a:spcBef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Szükséges a Nemzeti Egészségbiztosítási Alapkezelőhöz</a:t>
            </a:r>
            <a:b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(NEAK) benyújtott egyedi méltányossági kérelmekhez.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5952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836712"/>
            <a:ext cx="7024744" cy="817160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Informatikai oktatási anyag fejlesztés az </a:t>
            </a:r>
            <a:r>
              <a:rPr lang="hu-HU" sz="2400" dirty="0" err="1">
                <a:solidFill>
                  <a:schemeClr val="bg2">
                    <a:lumMod val="75000"/>
                  </a:schemeClr>
                </a:solidFill>
              </a:rPr>
              <a:t>Infoalapnál</a:t>
            </a:r>
            <a:endParaRPr lang="hu-H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2202173"/>
            <a:ext cx="6777317" cy="3717929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</a:pPr>
            <a:r>
              <a:rPr lang="hu-HU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Ahhoz, hogy a látássérült emberek a lehető leghatékonyabban használni tudják az informatika vívmányait, nélkülözhetetlenek számukra a speciális igényeket kielégítő tananyagok. Az </a:t>
            </a:r>
            <a:r>
              <a:rPr lang="hu-HU" sz="18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Infoalap</a:t>
            </a:r>
            <a:r>
              <a:rPr lang="hu-HU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munkatársai 15 éve foglalkoznak billentyűzetközpontú tananyag-fejlesztéssel.</a:t>
            </a:r>
          </a:p>
          <a:p>
            <a:pPr>
              <a:spcBef>
                <a:spcPts val="360"/>
              </a:spcBef>
            </a:pPr>
            <a:r>
              <a:rPr lang="hu-HU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Tananyagaik akadálymentesek, logikus felépítésűek, könnyen érthetőek. Segítségükkel speciális háttérismeretek nélkül is könnyedén el lehet sajátítani az adott tudásegységet. Tananyagaikat a látássérült diákok mellett a tanáraik és segítőik is felhasználhatják tanítványaik támogatásában.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925508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576064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Az oktatási anyagok szintjei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7525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hu-HU" sz="1800" dirty="0"/>
              <a:t>Alapismereteket nyújtó oktatási anyagok (kezdőknek)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hu-HU" sz="1800" dirty="0"/>
              <a:t>	Ezen oktatási anyagok az egyes témák alapismereteit 	tartalmazzák, emiatt rövidebbek és 	lényegre törőbbek.</a:t>
            </a:r>
          </a:p>
          <a:p>
            <a:pPr>
              <a:lnSpc>
                <a:spcPct val="120000"/>
              </a:lnSpc>
            </a:pPr>
            <a:r>
              <a:rPr lang="hu-HU" sz="1800" dirty="0"/>
              <a:t>ECDL szintű oktatási anyagok haladóknak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hu-HU" sz="1800" dirty="0"/>
              <a:t>	ECDL vizsgára történő felkészüléshez használhatóak 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hu-HU" sz="1800" dirty="0"/>
              <a:t>	(Windows10 és Office 2016)</a:t>
            </a:r>
          </a:p>
          <a:p>
            <a:pPr>
              <a:lnSpc>
                <a:spcPct val="120000"/>
              </a:lnSpc>
            </a:pPr>
            <a:r>
              <a:rPr lang="hu-HU" sz="1800" dirty="0"/>
              <a:t>Könnyen Érthető Kommunikációval (röviden KÉK) készült oktatási anyagok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hu-HU" sz="1800" dirty="0"/>
              <a:t>	Látássérült és értelmileg sérült személyeknek</a:t>
            </a:r>
          </a:p>
          <a:p>
            <a:pPr>
              <a:lnSpc>
                <a:spcPct val="120000"/>
              </a:lnSpc>
            </a:pPr>
            <a:r>
              <a:rPr lang="hu-HU" sz="1800" dirty="0" err="1"/>
              <a:t>REÁLis</a:t>
            </a:r>
            <a:r>
              <a:rPr lang="hu-HU" sz="1800" dirty="0"/>
              <a:t> esély tréninganyagok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hu-HU" sz="1800" dirty="0"/>
              <a:t>	Akadálymentes matematikai tartalom készítés a 	közoktatás 	szereplőinek</a:t>
            </a:r>
          </a:p>
        </p:txBody>
      </p:sp>
      <p:sp>
        <p:nvSpPr>
          <p:cNvPr id="4" name="Téglalap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3810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576064"/>
          </a:xfrm>
        </p:spPr>
        <p:txBody>
          <a:bodyPr>
            <a:normAutofit/>
          </a:bodyPr>
          <a:lstStyle/>
          <a:p>
            <a:pPr algn="ctr"/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A kezdő szintű oktatási anyagok témái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680520"/>
          </a:xfrm>
        </p:spPr>
        <p:txBody>
          <a:bodyPr>
            <a:noAutofit/>
          </a:bodyPr>
          <a:lstStyle/>
          <a:p>
            <a:pPr marL="68580" indent="0">
              <a:spcBef>
                <a:spcPts val="360"/>
              </a:spcBef>
              <a:buNone/>
            </a:pPr>
            <a:r>
              <a:rPr lang="hu-HU" sz="1800" dirty="0"/>
              <a:t>Operációs rendszerek használata: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Számítógépes billentyűzet ismertetése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Windows 10, Beszélő Linux, </a:t>
            </a:r>
            <a:r>
              <a:rPr lang="hu-HU" sz="1800" dirty="0" err="1"/>
              <a:t>macOS</a:t>
            </a:r>
            <a:r>
              <a:rPr lang="hu-HU" sz="1800" dirty="0"/>
              <a:t> és iPhone 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/>
              <a:t>Internet-, e-mail- és online platform használat: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Edge böngésző és Mozilla </a:t>
            </a:r>
            <a:r>
              <a:rPr lang="hu-HU" sz="1800" dirty="0" err="1"/>
              <a:t>Thunderbird</a:t>
            </a:r>
            <a:r>
              <a:rPr lang="hu-HU" sz="1800" dirty="0"/>
              <a:t> levelező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Zoom kliens használata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/>
              <a:t>Segítő szoftverek és hardverek használata: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Windows 10 nagyító és képernyőolvasó funkciója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Braille-kijelzők: </a:t>
            </a:r>
            <a:r>
              <a:rPr lang="hu-HU" sz="1800" dirty="0" err="1"/>
              <a:t>Focus</a:t>
            </a:r>
            <a:r>
              <a:rPr lang="hu-HU" sz="1800" dirty="0"/>
              <a:t> </a:t>
            </a:r>
            <a:r>
              <a:rPr lang="hu-HU" sz="1800" dirty="0" err="1"/>
              <a:t>Blue</a:t>
            </a:r>
            <a:r>
              <a:rPr lang="hu-HU" sz="1800" dirty="0"/>
              <a:t> és </a:t>
            </a:r>
            <a:r>
              <a:rPr lang="hu-HU" sz="1800" dirty="0" err="1"/>
              <a:t>OrbitReader</a:t>
            </a:r>
            <a:endParaRPr lang="hu-HU" sz="1800" dirty="0"/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/>
              <a:t>Dokumentum akadálymentesítési ismeretek: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Optikai karakterfelismerő szoftverek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Akadálymentes dokumentumok készítése</a:t>
            </a:r>
          </a:p>
        </p:txBody>
      </p:sp>
    </p:spTree>
    <p:extLst>
      <p:ext uri="{BB962C8B-B14F-4D97-AF65-F5344CB8AC3E}">
        <p14:creationId xmlns:p14="http://schemas.microsoft.com/office/powerpoint/2010/main" val="3897896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7024744" cy="936104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ECDL tananyagok látássérült felhasználók számára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856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u-HU" sz="2100" dirty="0"/>
              <a:t>Számítógépes alapismeretek (Windows 10) </a:t>
            </a:r>
          </a:p>
          <a:p>
            <a:pPr>
              <a:lnSpc>
                <a:spcPct val="150000"/>
              </a:lnSpc>
            </a:pPr>
            <a:r>
              <a:rPr lang="hu-HU" sz="2100" dirty="0"/>
              <a:t>Online alapismeretek (böngésző és levelező programok)</a:t>
            </a:r>
          </a:p>
          <a:p>
            <a:pPr>
              <a:lnSpc>
                <a:spcPct val="150000"/>
              </a:lnSpc>
            </a:pPr>
            <a:r>
              <a:rPr lang="hu-HU" sz="2100" dirty="0"/>
              <a:t>Szövegszerkesztés (Word 2016)</a:t>
            </a:r>
          </a:p>
          <a:p>
            <a:pPr>
              <a:lnSpc>
                <a:spcPct val="150000"/>
              </a:lnSpc>
            </a:pPr>
            <a:r>
              <a:rPr lang="hu-HU" sz="2100" dirty="0"/>
              <a:t>Táblázatkezelés (Excel 2016)</a:t>
            </a:r>
          </a:p>
          <a:p>
            <a:pPr>
              <a:lnSpc>
                <a:spcPct val="150000"/>
              </a:lnSpc>
            </a:pPr>
            <a:r>
              <a:rPr lang="hu-HU" sz="2100" dirty="0"/>
              <a:t>Adatbázis-kezelés (Access 2016)</a:t>
            </a:r>
          </a:p>
          <a:p>
            <a:pPr>
              <a:lnSpc>
                <a:spcPct val="150000"/>
              </a:lnSpc>
            </a:pPr>
            <a:r>
              <a:rPr lang="hu-HU" sz="2100" dirty="0"/>
              <a:t>A tananyagok nagybetűs elektronikus dokumentum (PDF) és felolvasott hanganyag (MP3) formátumban érhetőek el.</a:t>
            </a:r>
          </a:p>
          <a:p>
            <a:pPr marL="6858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0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9628" y="620688"/>
            <a:ext cx="7024744" cy="1008112"/>
          </a:xfrm>
        </p:spPr>
        <p:txBody>
          <a:bodyPr>
            <a:noAutofit/>
          </a:bodyPr>
          <a:lstStyle/>
          <a:p>
            <a:r>
              <a:rPr lang="hu-HU" sz="2400" dirty="0"/>
              <a:t>Segítő informatikai eszközök csoportosítása látássérültség szerint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1772816"/>
            <a:ext cx="7632964" cy="4680520"/>
          </a:xfrm>
        </p:spPr>
        <p:txBody>
          <a:bodyPr>
            <a:noAutofit/>
          </a:bodyPr>
          <a:lstStyle/>
          <a:p>
            <a:pPr marL="68580" indent="0">
              <a:spcBef>
                <a:spcPts val="360"/>
              </a:spcBef>
              <a:buNone/>
            </a:pPr>
            <a:r>
              <a:rPr lang="hu-HU" sz="1800" b="1" dirty="0"/>
              <a:t>Gyengénlátó felhasználók:</a:t>
            </a:r>
          </a:p>
          <a:p>
            <a:pPr marL="365760" lvl="1" indent="0">
              <a:spcBef>
                <a:spcPts val="360"/>
              </a:spcBef>
              <a:buNone/>
            </a:pPr>
            <a:r>
              <a:rPr lang="hu-HU" sz="1800" dirty="0"/>
              <a:t>vizuális információk alapján tájékozódnak. Eszközeik: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képernyőnagyító programok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digitális nagyító és olvasó eszközök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b="1" dirty="0"/>
              <a:t>Vak felhasználók</a:t>
            </a:r>
            <a:r>
              <a:rPr lang="hu-HU" sz="1800" dirty="0"/>
              <a:t>: </a:t>
            </a:r>
          </a:p>
          <a:p>
            <a:pPr marL="365760" lvl="1" indent="0">
              <a:spcBef>
                <a:spcPts val="360"/>
              </a:spcBef>
              <a:buNone/>
            </a:pPr>
            <a:r>
              <a:rPr lang="hu-HU" sz="1800" dirty="0"/>
              <a:t>Auditív és taktilis információk alapján tájékozódnak. Eszközeik: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képernyőolvasó programok</a:t>
            </a:r>
          </a:p>
          <a:p>
            <a:pPr lvl="1">
              <a:spcBef>
                <a:spcPts val="360"/>
              </a:spcBef>
            </a:pPr>
            <a:r>
              <a:rPr lang="hu-HU" sz="1800" dirty="0" err="1"/>
              <a:t>szkennelő</a:t>
            </a:r>
            <a:r>
              <a:rPr lang="hu-HU" sz="1800" dirty="0"/>
              <a:t> és optikai karakterfelismerő szoftverek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felolvasógépek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Braille-kijelző készülékek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b="1" dirty="0"/>
              <a:t>Siket-vak felhasználók:</a:t>
            </a:r>
          </a:p>
          <a:p>
            <a:pPr marL="365760" lvl="1" indent="0">
              <a:spcBef>
                <a:spcPts val="360"/>
              </a:spcBef>
              <a:buNone/>
            </a:pPr>
            <a:r>
              <a:rPr lang="hu-HU" sz="1800" dirty="0"/>
              <a:t>taktilis információk alapján tájékozódnak. Eszközeik:</a:t>
            </a:r>
          </a:p>
          <a:p>
            <a:pPr lvl="1">
              <a:spcBef>
                <a:spcPts val="360"/>
              </a:spcBef>
            </a:pPr>
            <a:r>
              <a:rPr lang="hu-HU" sz="1800" dirty="0"/>
              <a:t>Braille-kijelző készülékek</a:t>
            </a:r>
          </a:p>
          <a:p>
            <a:pPr lvl="1">
              <a:spcBef>
                <a:spcPts val="360"/>
              </a:spcBef>
            </a:pPr>
            <a:r>
              <a:rPr lang="hu-HU" sz="1800" dirty="0" err="1"/>
              <a:t>jegyzetelőgépek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42037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008112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Könnyen Érthető Kommunikációval (KÉK) készült oktatási anyagok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0" y="2060848"/>
            <a:ext cx="6777317" cy="424847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360"/>
              </a:spcBef>
            </a:pPr>
            <a:r>
              <a:rPr lang="hu-HU" sz="5500" dirty="0"/>
              <a:t>KÉK kiadványaink egyszerű lépésekben vezetik be az olvasókat a Windows 10 operációs rendszer és a Microsoft Edge webböngésző használatába, valamint az iPhone okostelefon és a </a:t>
            </a:r>
            <a:r>
              <a:rPr lang="hu-HU" sz="5500" dirty="0" err="1"/>
              <a:t>Safari</a:t>
            </a:r>
            <a:r>
              <a:rPr lang="hu-HU" sz="5500" dirty="0"/>
              <a:t> webböngésző kezelésébe.</a:t>
            </a:r>
          </a:p>
          <a:p>
            <a:pPr>
              <a:lnSpc>
                <a:spcPct val="120000"/>
              </a:lnSpc>
              <a:spcBef>
                <a:spcPts val="360"/>
              </a:spcBef>
            </a:pPr>
            <a:r>
              <a:rPr lang="hu-HU" sz="5500" dirty="0"/>
              <a:t>A KÉK tananyagokban minden nagyon egyszerű, rövid mondatokkal van elmagyarázva. A bonyolultabb dolgok több egyszerű lépésre bontva szerepelnek, ezzel is megkönnyítve a megértésüket.</a:t>
            </a:r>
          </a:p>
          <a:p>
            <a:pPr>
              <a:lnSpc>
                <a:spcPct val="120000"/>
              </a:lnSpc>
              <a:spcBef>
                <a:spcPts val="360"/>
              </a:spcBef>
            </a:pPr>
            <a:r>
              <a:rPr lang="hu-HU" sz="5500" dirty="0"/>
              <a:t>A tananyagok legfőbb célja a közvetlenül használható informatikai alapismeretek átadása, és az akadálymentesen elvégezhető tevékenységek megtanítása. Az új ismeretek könnyebb megértését számos konkrét példa is segíti.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8662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C8A7-1F09-8608-DB8C-D51895AE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23" y="908720"/>
            <a:ext cx="7024744" cy="576064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Részlet a Windows 10 KÉK tananyagból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E670E7-2BB1-8931-2D98-98EBA0362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94" y="2132856"/>
            <a:ext cx="6777317" cy="3681536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</a:pPr>
            <a:r>
              <a:rPr lang="hu-HU" sz="1800" dirty="0"/>
              <a:t>A számítógépben hardverek és szoftverek vannak.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 szoftverek irányítják a hardvereket.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 számítógépen szükség van egy alapszoftverre.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Az alapszoftver szükséges a többi szoftver használatához.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Ilyen szoftverek például az alkalmazások.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Alkalmazás például a zenelejátszó vagy az internetböngésző.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Az alapszoftver ismertebb neve az operációs rendszer.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 Windows egy operációs rendszer.</a:t>
            </a:r>
          </a:p>
        </p:txBody>
      </p:sp>
    </p:spTree>
    <p:extLst>
      <p:ext uri="{BB962C8B-B14F-4D97-AF65-F5344CB8AC3E}">
        <p14:creationId xmlns:p14="http://schemas.microsoft.com/office/powerpoint/2010/main" val="982066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Autofit/>
          </a:bodyPr>
          <a:lstStyle/>
          <a:p>
            <a:r>
              <a:rPr lang="hu-HU" sz="2400" dirty="0" err="1">
                <a:solidFill>
                  <a:schemeClr val="bg2">
                    <a:lumMod val="75000"/>
                  </a:schemeClr>
                </a:solidFill>
              </a:rPr>
              <a:t>REÁLis</a:t>
            </a:r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 esély tréninganyagok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628800"/>
            <a:ext cx="7848872" cy="4752528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</a:pPr>
            <a:r>
              <a:rPr lang="hu-HU" sz="1800" dirty="0"/>
              <a:t>Ma már adottak a technológiai feltételek ahhoz, hogy a látássérült diákok ugyanolyan szinten tanulhassák a matematikát, mint látó társaik. Ennek érdekében két kiadvány készített el alapítványunk, az akadálymentes matematikai tartalmak írását, szerkesztését, olvasását lehetővé tevő, </a:t>
            </a:r>
            <a:r>
              <a:rPr lang="hu-HU" sz="1800" dirty="0" err="1"/>
              <a:t>LaTeX</a:t>
            </a:r>
            <a:r>
              <a:rPr lang="hu-HU" sz="1800" dirty="0"/>
              <a:t> és </a:t>
            </a:r>
            <a:r>
              <a:rPr lang="hu-HU" sz="1800" dirty="0" err="1"/>
              <a:t>MathML</a:t>
            </a:r>
            <a:r>
              <a:rPr lang="hu-HU" sz="1800" dirty="0"/>
              <a:t> leírónyelvek használatát oktató tréninganyagokat. 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Ezek elsajátítása új kommunikációs csatornát nyit meg tanár és diák között. Ha a </a:t>
            </a:r>
            <a:r>
              <a:rPr lang="hu-HU" sz="1800" dirty="0" err="1"/>
              <a:t>LaTeX</a:t>
            </a:r>
            <a:r>
              <a:rPr lang="hu-HU" sz="1800" dirty="0"/>
              <a:t> vagy </a:t>
            </a:r>
            <a:r>
              <a:rPr lang="hu-HU" sz="1800" dirty="0" err="1"/>
              <a:t>MathML</a:t>
            </a:r>
            <a:r>
              <a:rPr lang="hu-HU" sz="1800" dirty="0"/>
              <a:t> leíró nyelven adják ki a házi feladatot vagy a dolgozatot, akkor azt a vak diák is el tudja olvasni. A diák ugyanezen a nyelven megírja a válaszokat, a tanár pedig egy mindenki számára könnyen olvasható verziót kap vissza.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A </a:t>
            </a:r>
            <a:r>
              <a:rPr lang="hu-HU" sz="1800" dirty="0" err="1"/>
              <a:t>REÁLis</a:t>
            </a:r>
            <a:r>
              <a:rPr lang="hu-HU" sz="1800" dirty="0"/>
              <a:t> esély kiadványcsomagunk az általános- és középiskolai, integrációs oktatásban tanuló látássérült tanulók és matematika tanáraik, valamint tananyag adaptációval foglalkozó szakemberek részére készült. </a:t>
            </a:r>
          </a:p>
        </p:txBody>
      </p:sp>
    </p:spTree>
    <p:extLst>
      <p:ext uri="{BB962C8B-B14F-4D97-AF65-F5344CB8AC3E}">
        <p14:creationId xmlns:p14="http://schemas.microsoft.com/office/powerpoint/2010/main" val="3571788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24744" cy="792088"/>
          </a:xfrm>
        </p:spPr>
        <p:txBody>
          <a:bodyPr>
            <a:noAutofit/>
          </a:bodyPr>
          <a:lstStyle/>
          <a:p>
            <a:r>
              <a:rPr lang="hu-HU" sz="2400" dirty="0">
                <a:solidFill>
                  <a:schemeClr val="bg2">
                    <a:lumMod val="75000"/>
                  </a:schemeClr>
                </a:solidFill>
              </a:rPr>
              <a:t>Informatikai és matematikai oktatási anyagaink elérhetősége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204864"/>
            <a:ext cx="6777317" cy="331236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sz="1900" dirty="0"/>
              <a:t>A nagybetűs elektronikus (PDF) változat mellett egyes tananyagainkat MP3 formátumú hangoskönyvként is biztosítjuk, amelyek ingyenesen tölthetőek le az alapítvány www.infoalap.hu honlapjának letöltések/tananyagok oldaláról. Továbbá kérésre Braille-formátumban is előállítjuk.</a:t>
            </a:r>
          </a:p>
        </p:txBody>
      </p:sp>
    </p:spTree>
    <p:extLst>
      <p:ext uri="{BB962C8B-B14F-4D97-AF65-F5344CB8AC3E}">
        <p14:creationId xmlns:p14="http://schemas.microsoft.com/office/powerpoint/2010/main" val="701549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910" y="908720"/>
            <a:ext cx="7024744" cy="576064"/>
          </a:xfrm>
        </p:spPr>
        <p:txBody>
          <a:bodyPr>
            <a:normAutofit/>
          </a:bodyPr>
          <a:lstStyle/>
          <a:p>
            <a:r>
              <a:rPr lang="hu-HU" sz="2400" dirty="0">
                <a:cs typeface="Arial" panose="020B0604020202020204" pitchFamily="34" charset="0"/>
              </a:rPr>
              <a:t>Webes akadálymentesség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5576" y="1988840"/>
            <a:ext cx="7848872" cy="4464496"/>
          </a:xfrm>
        </p:spPr>
        <p:txBody>
          <a:bodyPr>
            <a:normAutofit/>
          </a:bodyPr>
          <a:lstStyle/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Miért fontos a webes akadálymentesség?</a:t>
            </a:r>
          </a:p>
          <a:p>
            <a:pPr marL="68580" indent="0">
              <a:spcBef>
                <a:spcPts val="360"/>
              </a:spcBef>
              <a:buNone/>
            </a:pPr>
            <a:endParaRPr lang="hu-HU" sz="1800" dirty="0">
              <a:cs typeface="Arial" panose="020B0604020202020204" pitchFamily="34" charset="0"/>
            </a:endParaRPr>
          </a:p>
          <a:p>
            <a:pPr marL="68580" indent="0">
              <a:spcBef>
                <a:spcPts val="360"/>
              </a:spcBef>
              <a:buNone/>
            </a:pPr>
            <a:r>
              <a:rPr lang="hu-HU" sz="1800" b="1" dirty="0">
                <a:cs typeface="Arial" panose="020B0604020202020204" pitchFamily="34" charset="0"/>
              </a:rPr>
              <a:t>Magyarországon minden 10. ember akadályba</a:t>
            </a:r>
            <a:endParaRPr lang="hu-HU" sz="1800" dirty="0">
              <a:cs typeface="Arial" panose="020B0604020202020204" pitchFamily="34" charset="0"/>
            </a:endParaRPr>
          </a:p>
          <a:p>
            <a:pPr marL="68580" indent="0">
              <a:spcBef>
                <a:spcPts val="360"/>
              </a:spcBef>
              <a:buNone/>
            </a:pPr>
            <a:r>
              <a:rPr lang="hu-HU" sz="1800" b="1" dirty="0">
                <a:cs typeface="Arial" panose="020B0604020202020204" pitchFamily="34" charset="0"/>
              </a:rPr>
              <a:t>ütközik egy weboldal olvasása közben</a:t>
            </a:r>
          </a:p>
          <a:p>
            <a:pPr marL="68580" indent="0">
              <a:spcBef>
                <a:spcPts val="360"/>
              </a:spcBef>
              <a:buNone/>
            </a:pPr>
            <a:endParaRPr lang="hu-HU" sz="1800" dirty="0">
              <a:cs typeface="Arial" panose="020B0604020202020204" pitchFamily="34" charset="0"/>
            </a:endParaRPr>
          </a:p>
          <a:p>
            <a:pPr>
              <a:spcBef>
                <a:spcPts val="360"/>
              </a:spcBef>
            </a:pPr>
            <a:r>
              <a:rPr lang="hu-HU" sz="1800" dirty="0">
                <a:cs typeface="Arial" panose="020B0604020202020204" pitchFamily="34" charset="0"/>
              </a:rPr>
              <a:t>világszinten százmilliókat érint a probléma.</a:t>
            </a:r>
          </a:p>
          <a:p>
            <a:pPr>
              <a:spcBef>
                <a:spcPts val="360"/>
              </a:spcBef>
            </a:pPr>
            <a:r>
              <a:rPr lang="hu-HU" sz="1800" dirty="0">
                <a:cs typeface="Arial" panose="020B0604020202020204" pitchFamily="34" charset="0"/>
              </a:rPr>
              <a:t>Nemcsak fogyatékos emberekről van szó,</a:t>
            </a:r>
          </a:p>
          <a:p>
            <a:pPr>
              <a:spcBef>
                <a:spcPts val="360"/>
              </a:spcBef>
            </a:pPr>
            <a:r>
              <a:rPr lang="hu-HU" sz="1800" dirty="0">
                <a:cs typeface="Arial" panose="020B0604020202020204" pitchFamily="34" charset="0"/>
              </a:rPr>
              <a:t>egy kéztörés is akadályozottá tehet.</a:t>
            </a:r>
          </a:p>
          <a:p>
            <a:pPr marL="68580" indent="0">
              <a:spcBef>
                <a:spcPts val="360"/>
              </a:spcBef>
              <a:buNone/>
            </a:pPr>
            <a:endParaRPr lang="hu-HU" sz="1800" dirty="0">
              <a:cs typeface="Arial" panose="020B0604020202020204" pitchFamily="34" charset="0"/>
            </a:endParaRP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Gyakori, hogy egy vak ember nem tud a neten </a:t>
            </a:r>
            <a:r>
              <a:rPr lang="hu-HU" sz="1800" dirty="0" err="1">
                <a:cs typeface="Arial" panose="020B0604020202020204" pitchFamily="34" charset="0"/>
              </a:rPr>
              <a:t>bankolni</a:t>
            </a:r>
            <a:r>
              <a:rPr lang="hu-HU" sz="1800" dirty="0">
                <a:cs typeface="Arial" panose="020B0604020202020204" pitchFamily="34" charset="0"/>
              </a:rPr>
              <a:t>,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vagy időpontot foglalni, hogy ügyeit elintézhesse.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Egy mozgáskorlátozott embernek megkönnyítené</a:t>
            </a:r>
          </a:p>
          <a:p>
            <a:pPr marL="6858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az életét, ha </a:t>
            </a:r>
            <a:r>
              <a:rPr lang="hu-HU" sz="1800" dirty="0" err="1">
                <a:cs typeface="Arial" panose="020B0604020202020204" pitchFamily="34" charset="0"/>
              </a:rPr>
              <a:t>webshopból</a:t>
            </a:r>
            <a:r>
              <a:rPr lang="hu-HU" sz="1800" dirty="0">
                <a:cs typeface="Arial" panose="020B0604020202020204" pitchFamily="34" charset="0"/>
              </a:rPr>
              <a:t> rendelhetne árut.</a:t>
            </a:r>
          </a:p>
        </p:txBody>
      </p:sp>
    </p:spTree>
    <p:extLst>
      <p:ext uri="{BB962C8B-B14F-4D97-AF65-F5344CB8AC3E}">
        <p14:creationId xmlns:p14="http://schemas.microsoft.com/office/powerpoint/2010/main" val="2622680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9345" y="764704"/>
            <a:ext cx="6777318" cy="1296144"/>
          </a:xfrm>
        </p:spPr>
        <p:txBody>
          <a:bodyPr>
            <a:normAutofit fontScale="90000"/>
          </a:bodyPr>
          <a:lstStyle/>
          <a:p>
            <a: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4000" dirty="0">
                <a:solidFill>
                  <a:srgbClr val="320E0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7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Miért van szükség egyetemes tervezésre, illetve arra, hogy a weboldalak akadálymentesek legyenek?</a:t>
            </a:r>
            <a:endParaRPr lang="hu-HU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2204864"/>
            <a:ext cx="7992888" cy="4248472"/>
          </a:xfrm>
        </p:spPr>
        <p:txBody>
          <a:bodyPr>
            <a:noAutofit/>
          </a:bodyPr>
          <a:lstStyle/>
          <a:p>
            <a:pPr marL="285750" indent="-285750">
              <a:spcBef>
                <a:spcPts val="360"/>
              </a:spcBef>
              <a:spcAft>
                <a:spcPts val="800"/>
              </a:spcAft>
              <a:defRPr/>
            </a:pPr>
            <a:r>
              <a:rPr lang="hu-HU" altLang="hu-HU" sz="1800" dirty="0">
                <a:solidFill>
                  <a:srgbClr val="320E04"/>
                </a:solidFill>
                <a:cs typeface="Arial" panose="020B0604020202020204" pitchFamily="34" charset="0"/>
              </a:rPr>
              <a:t>A „szokásos” weboldalak feltételezik, hogy a felhasználó lát, jó a hallása, tudja kezelni az egeret, illetve a megértési képessége megfelelő. De vannak hátrányos helyzetű, illetve fogyatékkal élő emberek is, pl.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Látássérült emberek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Hallássérült emberek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Mozgáskorlátozott emberek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Értelmileg akadályozott emberek</a:t>
            </a:r>
            <a:endParaRPr lang="hu-HU" sz="1800" dirty="0">
              <a:effectLst/>
              <a:ea typeface="Times New Roman" panose="02020603050405020304" pitchFamily="18" charset="0"/>
            </a:endParaRPr>
          </a:p>
          <a:p>
            <a:pPr>
              <a:spcBef>
                <a:spcPts val="360"/>
              </a:spcBef>
            </a:pPr>
            <a:r>
              <a:rPr lang="hu-HU" altLang="hu-HU" sz="1800" dirty="0">
                <a:solidFill>
                  <a:srgbClr val="320E04"/>
                </a:solidFill>
                <a:cs typeface="Arial" panose="020B0604020202020204" pitchFamily="34" charset="0"/>
              </a:rPr>
              <a:t>Rajtuk kívül vannak speciális csoportok is, pl.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Gyerekek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Idős emberek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Alacsony informatikai képzettségű emberek</a:t>
            </a:r>
          </a:p>
          <a:p>
            <a:pPr marL="857250" lvl="2" indent="-285750"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Az adott nyelvet alacsony szinten beszélő emberek</a:t>
            </a:r>
          </a:p>
        </p:txBody>
      </p:sp>
    </p:spTree>
    <p:extLst>
      <p:ext uri="{BB962C8B-B14F-4D97-AF65-F5344CB8AC3E}">
        <p14:creationId xmlns:p14="http://schemas.microsoft.com/office/powerpoint/2010/main" val="4271821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908720"/>
            <a:ext cx="7128908" cy="5760640"/>
          </a:xfrm>
        </p:spPr>
        <p:txBody>
          <a:bodyPr>
            <a:normAutofit fontScale="77500" lnSpcReduction="20000"/>
          </a:bodyPr>
          <a:lstStyle/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Bárki kerülhet hátrányos helyzetbe, akár ideiglenesen 	is, pl. balesetet követően be kell gipszelni a 	kezét, nem tud egeret használni.</a:t>
            </a:r>
          </a:p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A vak emberek képernyőolvasó szoftvert használnak.</a:t>
            </a:r>
          </a:p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A gyengénlátó emberek egy részének a képernyő 	felnagyítására van szüksége, ezért 	képernyőnagyító szoftvert használnak.</a:t>
            </a:r>
          </a:p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A nem megfelelő finommotorikus képességekkel 	rendelkező emberek a billentyűzetet használják, 	a navigáció a Tab, az Enter, az </a:t>
            </a:r>
            <a:r>
              <a:rPr lang="hu-HU" altLang="hu-HU" sz="2600" dirty="0" err="1">
                <a:solidFill>
                  <a:srgbClr val="320E04"/>
                </a:solidFill>
                <a:cs typeface="Arial" panose="020B0604020202020204" pitchFamily="34" charset="0"/>
              </a:rPr>
              <a:t>Esc</a:t>
            </a: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 és a 	nyílbillentyűk segítségével történik.</a:t>
            </a:r>
          </a:p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A hallássérült emberek számára szükséges a hangzó 	információk szöveges változata.</a:t>
            </a:r>
          </a:p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A megértésben korlátozott emberek egyszerű 	szerkezetű megjelenítést, könnyen érthető 	megfogalmazást igényelnek.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7448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864096"/>
          </a:xfrm>
        </p:spPr>
        <p:txBody>
          <a:bodyPr>
            <a:normAutofit/>
          </a:bodyPr>
          <a:lstStyle/>
          <a:p>
            <a:r>
              <a:rPr lang="hu-HU" sz="2400" dirty="0">
                <a:effectLst/>
                <a:cs typeface="Arial" panose="020B0604020202020204" pitchFamily="34" charset="0"/>
              </a:rPr>
              <a:t>WAD és EAA, avagy az EU akadálymentességi irányelveiről röviden</a:t>
            </a:r>
            <a:endParaRPr lang="hu-HU" sz="2400" dirty="0"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5576" y="2060848"/>
            <a:ext cx="7776864" cy="4176464"/>
          </a:xfrm>
        </p:spPr>
        <p:txBody>
          <a:bodyPr>
            <a:noAutofit/>
          </a:bodyPr>
          <a:lstStyle/>
          <a:p>
            <a:pPr marL="8255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Az EU-ban eddig  két olyan irányelv került elfogadásra, mely a nem épített környezet akadálymentességével foglalkozik. </a:t>
            </a:r>
          </a:p>
          <a:p>
            <a:pPr marL="82550" indent="0">
              <a:spcBef>
                <a:spcPts val="360"/>
              </a:spcBef>
              <a:buNone/>
            </a:pPr>
            <a:endParaRPr lang="hu-HU" sz="1800" dirty="0">
              <a:cs typeface="Arial" panose="020B0604020202020204" pitchFamily="34" charset="0"/>
            </a:endParaRPr>
          </a:p>
          <a:p>
            <a:pPr marL="8255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1. A 2016-ban elfogadott web akadálymentességi irányelv angolul 	Web Accessibility </a:t>
            </a:r>
            <a:r>
              <a:rPr lang="hu-HU" sz="1800" dirty="0" err="1">
                <a:cs typeface="Arial" panose="020B0604020202020204" pitchFamily="34" charset="0"/>
              </a:rPr>
              <a:t>Directive</a:t>
            </a:r>
            <a:r>
              <a:rPr lang="hu-HU" sz="1800" dirty="0">
                <a:cs typeface="Arial" panose="020B0604020202020204" pitchFamily="34" charset="0"/>
              </a:rPr>
              <a:t> (WAD), a </a:t>
            </a:r>
            <a:r>
              <a:rPr lang="hu-HU" sz="1800" dirty="0" err="1">
                <a:cs typeface="Arial" panose="020B0604020202020204" pitchFamily="34" charset="0"/>
              </a:rPr>
              <a:t>közszférabeli</a:t>
            </a:r>
            <a:r>
              <a:rPr lang="hu-HU" sz="1800" dirty="0">
                <a:cs typeface="Arial" panose="020B0604020202020204" pitchFamily="34" charset="0"/>
              </a:rPr>
              <a:t> 	szervezetek honlapjainak és mobilalkalmazásainak 	akadálymentességét írja elő. 2021-ig három lépcsőben 	került bevezetésre.</a:t>
            </a:r>
          </a:p>
          <a:p>
            <a:pPr marL="82550" indent="0">
              <a:spcBef>
                <a:spcPts val="360"/>
              </a:spcBef>
              <a:buNone/>
            </a:pPr>
            <a:r>
              <a:rPr lang="hu-HU" sz="1800" dirty="0">
                <a:cs typeface="Arial" panose="020B0604020202020204" pitchFamily="34" charset="0"/>
              </a:rPr>
              <a:t>2. A 2019-ben elfogadott európai akadálymentességi Törvény 	angolul European Accessibility </a:t>
            </a:r>
            <a:r>
              <a:rPr lang="hu-HU" sz="1800" dirty="0" err="1">
                <a:cs typeface="Arial" panose="020B0604020202020204" pitchFamily="34" charset="0"/>
              </a:rPr>
              <a:t>Act</a:t>
            </a:r>
            <a:r>
              <a:rPr lang="hu-HU" sz="1800" dirty="0">
                <a:cs typeface="Arial" panose="020B0604020202020204" pitchFamily="34" charset="0"/>
              </a:rPr>
              <a:t> (EAA), a termékek és 	szolgáltatások akadálymentességére vonatkozik és nem 	korlátozódik a közszférára. 2022-ben került bevezetésre, de 	egy hároméves felkészülési időszak előzi meg a hatályba 	lépését.</a:t>
            </a:r>
          </a:p>
        </p:txBody>
      </p:sp>
    </p:spTree>
    <p:extLst>
      <p:ext uri="{BB962C8B-B14F-4D97-AF65-F5344CB8AC3E}">
        <p14:creationId xmlns:p14="http://schemas.microsoft.com/office/powerpoint/2010/main" val="867893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576064"/>
          </a:xfrm>
        </p:spPr>
        <p:txBody>
          <a:bodyPr>
            <a:normAutofit/>
          </a:bodyPr>
          <a:lstStyle/>
          <a:p>
            <a:pPr marL="26988">
              <a:lnSpc>
                <a:spcPct val="150000"/>
              </a:lnSpc>
              <a:spcBef>
                <a:spcPct val="0"/>
              </a:spcBef>
              <a:defRPr/>
            </a:pPr>
            <a:r>
              <a:rPr lang="hu-HU" sz="2400" dirty="0">
                <a:cs typeface="Arial" panose="020B0604020202020204" pitchFamily="34" charset="0"/>
              </a:rPr>
              <a:t>Az</a:t>
            </a:r>
            <a:r>
              <a:rPr lang="hu-HU" sz="24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 </a:t>
            </a:r>
            <a:r>
              <a:rPr lang="hu-HU" sz="2400" dirty="0">
                <a:cs typeface="Arial" panose="020B0604020202020204" pitchFamily="34" charset="0"/>
              </a:rPr>
              <a:t>EN 301 549 szabvány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0" y="1484784"/>
            <a:ext cx="7560956" cy="5112568"/>
          </a:xfrm>
        </p:spPr>
        <p:txBody>
          <a:bodyPr>
            <a:normAutofit fontScale="85000" lnSpcReduction="20000"/>
          </a:bodyPr>
          <a:lstStyle/>
          <a:p>
            <a:pPr marL="26988">
              <a:lnSpc>
                <a:spcPct val="120000"/>
              </a:lnSpc>
              <a:spcBef>
                <a:spcPts val="360"/>
              </a:spcBef>
              <a:defRPr/>
            </a:pPr>
            <a:r>
              <a:rPr lang="es-ES" sz="2600" dirty="0">
                <a:solidFill>
                  <a:srgbClr val="320E04"/>
                </a:solidFill>
                <a:cs typeface="Arial" panose="020B0604020202020204" pitchFamily="34" charset="0"/>
              </a:rPr>
              <a:t>Az EN 301 549 a digitális hozzáférhetőség európai </a:t>
            </a:r>
            <a:r>
              <a:rPr 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	</a:t>
            </a:r>
            <a:r>
              <a:rPr lang="es-ES" sz="2600" dirty="0">
                <a:solidFill>
                  <a:srgbClr val="320E04"/>
                </a:solidFill>
                <a:cs typeface="Arial" panose="020B0604020202020204" pitchFamily="34" charset="0"/>
              </a:rPr>
              <a:t>szabványa. </a:t>
            </a:r>
            <a:r>
              <a:rPr 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Az alábbi területek digitális 	hozzáférhetőségét definiálja: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IKT (Infokommunikációs technológia) </a:t>
            </a:r>
            <a:r>
              <a:rPr lang="hu-HU" altLang="hu-HU" sz="2600" dirty="0" err="1">
                <a:solidFill>
                  <a:srgbClr val="320E04"/>
                </a:solidFill>
                <a:cs typeface="Arial" panose="020B0604020202020204" pitchFamily="34" charset="0"/>
              </a:rPr>
              <a:t>kétirányú</a:t>
            </a: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 hangkommunikációval (6. fejezet)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IKT videó képességekkel (7. fejezet)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Hardver (8. fejezet)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b="1" dirty="0">
                <a:solidFill>
                  <a:srgbClr val="320E04"/>
                </a:solidFill>
                <a:cs typeface="Arial" panose="020B0604020202020204" pitchFamily="34" charset="0"/>
              </a:rPr>
              <a:t>Weboldalak </a:t>
            </a: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(9. fejezet)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b="1" dirty="0">
                <a:solidFill>
                  <a:srgbClr val="320E04"/>
                </a:solidFill>
                <a:cs typeface="Arial" panose="020B0604020202020204" pitchFamily="34" charset="0"/>
              </a:rPr>
              <a:t>Nem webes dokumentumok </a:t>
            </a: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(10. fejezet)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b="1" dirty="0">
                <a:solidFill>
                  <a:srgbClr val="320E04"/>
                </a:solidFill>
                <a:cs typeface="Arial" panose="020B0604020202020204" pitchFamily="34" charset="0"/>
              </a:rPr>
              <a:t>Egyéb szoftverek (asztali-, illetve mobilalkalmazások) </a:t>
            </a: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(11. fejezet)</a:t>
            </a:r>
          </a:p>
          <a:p>
            <a:pPr marL="312738" indent="-285750">
              <a:lnSpc>
                <a:spcPct val="12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/>
            </a:pPr>
            <a:r>
              <a:rPr lang="hu-HU" altLang="hu-HU" sz="2600" dirty="0">
                <a:solidFill>
                  <a:srgbClr val="320E04"/>
                </a:solidFill>
                <a:cs typeface="Arial" panose="020B0604020202020204" pitchFamily="34" charset="0"/>
              </a:rPr>
              <a:t>Stb. (Dokumentációs és támogató szolgáltatások, Segélyszolgálatok)</a:t>
            </a:r>
          </a:p>
          <a:p>
            <a:pPr marL="312738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hu-HU" altLang="hu-HU" sz="2400" dirty="0">
              <a:solidFill>
                <a:srgbClr val="320E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2664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 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584" y="1599163"/>
            <a:ext cx="7767315" cy="3659673"/>
          </a:xfrm>
        </p:spPr>
        <p:txBody>
          <a:bodyPr>
            <a:normAutofit lnSpcReduction="10000"/>
          </a:bodyPr>
          <a:lstStyle/>
          <a:p>
            <a:pPr marL="26988">
              <a:lnSpc>
                <a:spcPct val="110000"/>
              </a:lnSpc>
              <a:spcBef>
                <a:spcPts val="360"/>
              </a:spcBef>
              <a:defRPr/>
            </a:pPr>
            <a:r>
              <a:rPr lang="hu-HU" sz="2100" dirty="0">
                <a:cs typeface="Arial" panose="020B0604020202020204" pitchFamily="34" charset="0"/>
              </a:rPr>
              <a:t>A szabványt az Európai Unió </a:t>
            </a:r>
            <a:r>
              <a:rPr lang="hu-HU" sz="2100" dirty="0" err="1">
                <a:cs typeface="Arial" panose="020B0604020202020204" pitchFamily="34" charset="0"/>
              </a:rPr>
              <a:t>közszférabeli</a:t>
            </a:r>
            <a:r>
              <a:rPr lang="hu-HU" sz="2100" dirty="0">
                <a:cs typeface="Arial" panose="020B0604020202020204" pitchFamily="34" charset="0"/>
              </a:rPr>
              <a:t> szervezeteinek 	szükséges alkalmazniuk.</a:t>
            </a:r>
          </a:p>
          <a:p>
            <a:pPr marL="26988">
              <a:lnSpc>
                <a:spcPct val="110000"/>
              </a:lnSpc>
              <a:spcBef>
                <a:spcPts val="360"/>
              </a:spcBef>
              <a:defRPr/>
            </a:pPr>
            <a:r>
              <a:rPr lang="hu-HU" sz="2100" dirty="0">
                <a:cs typeface="Arial" panose="020B0604020202020204" pitchFamily="34" charset="0"/>
              </a:rPr>
              <a:t>A 9.-11. fejezet a WCAG 2.1 ajánlás A és AA szintjeinek 	teljesítési feltételeit foglalja magába, az azoknak 	történő megfelelést írja elő. (A 10. és 11. fejezetben 	csak az adott területen értelmezhető feltételek 	szerepelnek.)</a:t>
            </a:r>
          </a:p>
          <a:p>
            <a:pPr marL="26988">
              <a:lnSpc>
                <a:spcPct val="110000"/>
              </a:lnSpc>
              <a:spcBef>
                <a:spcPts val="360"/>
              </a:spcBef>
              <a:defRPr/>
            </a:pPr>
            <a:r>
              <a:rPr lang="hu-HU" sz="2100" dirty="0">
                <a:cs typeface="Arial" panose="020B0604020202020204" pitchFamily="34" charset="0"/>
              </a:rPr>
              <a:t>A fentiek miatt az EN 301 549 szabvány szerinti 	vizsgálatok megfelelnek a WCAG 2.1 alapján 	történő auditoknak.</a:t>
            </a:r>
          </a:p>
        </p:txBody>
      </p:sp>
    </p:spTree>
    <p:extLst>
      <p:ext uri="{BB962C8B-B14F-4D97-AF65-F5344CB8AC3E}">
        <p14:creationId xmlns:p14="http://schemas.microsoft.com/office/powerpoint/2010/main" val="1564727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936104"/>
          </a:xfrm>
        </p:spPr>
        <p:txBody>
          <a:bodyPr>
            <a:normAutofit/>
          </a:bodyPr>
          <a:lstStyle/>
          <a:p>
            <a:pPr algn="ctr"/>
            <a:r>
              <a:rPr lang="hu-HU" sz="2400" dirty="0" err="1"/>
              <a:t>Gyengénlátó</a:t>
            </a:r>
            <a:r>
              <a:rPr lang="hu-HU" sz="2400" dirty="0"/>
              <a:t> emberek számítógép- és </a:t>
            </a:r>
            <a:r>
              <a:rPr lang="hu-HU" sz="2400" dirty="0" err="1"/>
              <a:t>okoseszköz</a:t>
            </a:r>
            <a:r>
              <a:rPr lang="hu-HU" sz="2400" dirty="0"/>
              <a:t> 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6131" y="2191181"/>
            <a:ext cx="6777317" cy="2533963"/>
          </a:xfrm>
        </p:spPr>
        <p:txBody>
          <a:bodyPr>
            <a:normAutofit/>
          </a:bodyPr>
          <a:lstStyle/>
          <a:p>
            <a:pPr marL="68580" indent="0">
              <a:spcBef>
                <a:spcPts val="360"/>
              </a:spcBef>
              <a:buNone/>
            </a:pPr>
            <a:r>
              <a:rPr lang="hu-HU" sz="1900" dirty="0"/>
              <a:t>A képernyőnagyító program működése:</a:t>
            </a:r>
          </a:p>
          <a:p>
            <a:pPr>
              <a:spcBef>
                <a:spcPts val="360"/>
              </a:spcBef>
            </a:pPr>
            <a:r>
              <a:rPr lang="hu-HU" sz="1900" dirty="0"/>
              <a:t>Felnagyítja a képernyőn megjelenő tartalmat</a:t>
            </a:r>
          </a:p>
          <a:p>
            <a:pPr>
              <a:spcBef>
                <a:spcPts val="360"/>
              </a:spcBef>
            </a:pPr>
            <a:r>
              <a:rPr lang="hu-HU" sz="1900" dirty="0"/>
              <a:t>Felnagyított kép több irányú pásztázása</a:t>
            </a:r>
          </a:p>
          <a:p>
            <a:pPr>
              <a:spcBef>
                <a:spcPts val="360"/>
              </a:spcBef>
            </a:pPr>
            <a:r>
              <a:rPr lang="hu-HU" sz="1900" dirty="0"/>
              <a:t>Speciális egérmutató és szövegkurzor</a:t>
            </a:r>
          </a:p>
          <a:p>
            <a:pPr>
              <a:spcBef>
                <a:spcPts val="360"/>
              </a:spcBef>
            </a:pPr>
            <a:r>
              <a:rPr lang="hu-HU" sz="1900" dirty="0"/>
              <a:t>A nagyított kép követi az egérkurzort</a:t>
            </a:r>
          </a:p>
          <a:p>
            <a:pPr>
              <a:spcBef>
                <a:spcPts val="360"/>
              </a:spcBef>
            </a:pPr>
            <a:r>
              <a:rPr lang="hu-HU" sz="1900" dirty="0" err="1"/>
              <a:t>Testreszabható</a:t>
            </a:r>
            <a:r>
              <a:rPr lang="hu-HU" sz="1900" dirty="0"/>
              <a:t> színkombinációk</a:t>
            </a:r>
          </a:p>
          <a:p>
            <a:pPr>
              <a:spcBef>
                <a:spcPts val="360"/>
              </a:spcBef>
            </a:pPr>
            <a:r>
              <a:rPr lang="hu-HU" sz="1900" dirty="0"/>
              <a:t>Felolvastatható az egérmutató alatti szöveg</a:t>
            </a:r>
          </a:p>
        </p:txBody>
      </p:sp>
    </p:spTree>
    <p:extLst>
      <p:ext uri="{BB962C8B-B14F-4D97-AF65-F5344CB8AC3E}">
        <p14:creationId xmlns:p14="http://schemas.microsoft.com/office/powerpoint/2010/main" val="4046576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hu-HU" sz="2400" dirty="0" err="1">
                <a:cs typeface="Arial" panose="020B0604020202020204" pitchFamily="34" charset="0"/>
              </a:rPr>
              <a:t>Közszférabeli</a:t>
            </a:r>
            <a:r>
              <a:rPr lang="hu-HU" sz="2400" dirty="0">
                <a:cs typeface="Arial" panose="020B0604020202020204" pitchFamily="34" charset="0"/>
              </a:rPr>
              <a:t> szervezetek meghatározása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22663" y="1820792"/>
            <a:ext cx="7272924" cy="4272504"/>
          </a:xfrm>
        </p:spPr>
        <p:txBody>
          <a:bodyPr>
            <a:noAutofit/>
          </a:bodyPr>
          <a:lstStyle/>
          <a:p>
            <a:pPr>
              <a:spcBef>
                <a:spcPts val="360"/>
              </a:spcBef>
            </a:pPr>
            <a:r>
              <a:rPr lang="hu-HU" sz="1800" dirty="0" err="1">
                <a:cs typeface="Arial" panose="020B0604020202020204" pitchFamily="34" charset="0"/>
              </a:rPr>
              <a:t>Közszférabeli</a:t>
            </a:r>
            <a:r>
              <a:rPr lang="hu-HU" sz="1800" dirty="0">
                <a:cs typeface="Arial" panose="020B0604020202020204" pitchFamily="34" charset="0"/>
              </a:rPr>
              <a:t> szervezet: a közbeszerzésekről szóló 2015. évi CXLIII. törvény 5. § (1) bekezdés c) és e) pontja szerinti szervezet. Az érintett cégek, intézmények száma megközelítőleg 5.000.</a:t>
            </a:r>
          </a:p>
          <a:p>
            <a:pPr>
              <a:spcBef>
                <a:spcPts val="360"/>
              </a:spcBef>
            </a:pPr>
            <a:r>
              <a:rPr lang="hu-HU" sz="1800" dirty="0">
                <a:cs typeface="Arial" panose="020B0604020202020204" pitchFamily="34" charset="0"/>
              </a:rPr>
              <a:t>Webcím:  </a:t>
            </a:r>
            <a:r>
              <a:rPr lang="hu-HU" sz="1800" dirty="0">
                <a:cs typeface="Arial" panose="020B0604020202020204" pitchFamily="34" charset="0"/>
                <a:hlinkClick r:id="rId3"/>
              </a:rPr>
              <a:t>http://www.kozbeszerzes.hu/adatbazis/keres/ajanlatkerok/?teljes</a:t>
            </a:r>
            <a:r>
              <a:rPr lang="hu-HU" sz="1800" dirty="0"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360"/>
              </a:spcBef>
            </a:pPr>
            <a:r>
              <a:rPr lang="hu-HU" sz="1800" dirty="0">
                <a:cs typeface="Arial" panose="020B0604020202020204" pitchFamily="34" charset="0"/>
              </a:rPr>
              <a:t>Példák </a:t>
            </a:r>
            <a:r>
              <a:rPr lang="hu-HU" sz="1800" dirty="0" err="1">
                <a:cs typeface="Arial" panose="020B0604020202020204" pitchFamily="34" charset="0"/>
              </a:rPr>
              <a:t>közszférabeli</a:t>
            </a:r>
            <a:r>
              <a:rPr lang="hu-HU" sz="1800" dirty="0">
                <a:cs typeface="Arial" panose="020B0604020202020204" pitchFamily="34" charset="0"/>
              </a:rPr>
              <a:t> szervezetekre:</a:t>
            </a:r>
          </a:p>
          <a:p>
            <a:pPr>
              <a:spcBef>
                <a:spcPts val="360"/>
              </a:spcBef>
            </a:pPr>
            <a:r>
              <a:rPr lang="hu-HU" sz="1800" dirty="0">
                <a:cs typeface="Arial" panose="020B0604020202020204" pitchFamily="34" charset="0"/>
              </a:rPr>
              <a:t>önkormányzatok, közmű szolgáltatók, tömegközlekedési szolgáltatók, hatóságok, kórházak, egyetemek, könyvtárak, múzeumok, sport centrumok stb. </a:t>
            </a:r>
          </a:p>
        </p:txBody>
      </p:sp>
    </p:spTree>
    <p:extLst>
      <p:ext uri="{BB962C8B-B14F-4D97-AF65-F5344CB8AC3E}">
        <p14:creationId xmlns:p14="http://schemas.microsoft.com/office/powerpoint/2010/main" val="3219213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637DD3-77A1-85D4-9F42-512CE065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692696"/>
            <a:ext cx="7024744" cy="864096"/>
          </a:xfrm>
        </p:spPr>
        <p:txBody>
          <a:bodyPr>
            <a:noAutofit/>
          </a:bodyPr>
          <a:lstStyle/>
          <a:p>
            <a:r>
              <a:rPr lang="hu-HU" sz="2400" dirty="0">
                <a:cs typeface="Arial" panose="020B0604020202020204" pitchFamily="34" charset="0"/>
              </a:rPr>
              <a:t>A törvény határidői és végrehajtásának ellenőrzése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8A5970-CF8D-1B5C-5092-41005BD8D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988840"/>
            <a:ext cx="6777317" cy="4032448"/>
          </a:xfrm>
        </p:spPr>
        <p:txBody>
          <a:bodyPr>
            <a:normAutofit fontScale="70000" lnSpcReduction="20000"/>
          </a:bodyPr>
          <a:lstStyle/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A  törvény 8. § (1) értelmében a rendelkezéseket a </a:t>
            </a:r>
            <a:r>
              <a:rPr lang="hu-HU" sz="2900" dirty="0" err="1">
                <a:cs typeface="Arial" panose="020B0604020202020204" pitchFamily="34" charset="0"/>
              </a:rPr>
              <a:t>közszférabeli</a:t>
            </a:r>
            <a:r>
              <a:rPr lang="hu-HU" sz="2900" dirty="0">
                <a:cs typeface="Arial" panose="020B0604020202020204" pitchFamily="34" charset="0"/>
              </a:rPr>
              <a:t> szervezet </a:t>
            </a:r>
          </a:p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honlapjaira: 2020. szeptember 23-tól</a:t>
            </a:r>
          </a:p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mobilalkalmazásaira: 2021. június 23-tól</a:t>
            </a:r>
          </a:p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kell alkalmazni!</a:t>
            </a:r>
          </a:p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162/2019. (VII. 5.) Korm. rendelet az ellenőrző szervezet kijelöléséről:</a:t>
            </a:r>
          </a:p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A rendelet a Törvény ellenőrzési és végrehajtási feladatainak ellátására a Kormányzati Informatikai Fejlesztési Ügynökséget (KIFÜ) jelöli ki.</a:t>
            </a:r>
          </a:p>
          <a:p>
            <a:pPr marL="82550" indent="0">
              <a:lnSpc>
                <a:spcPct val="120000"/>
              </a:lnSpc>
              <a:buNone/>
            </a:pPr>
            <a:r>
              <a:rPr lang="hu-HU" sz="2900" dirty="0">
                <a:cs typeface="Arial" panose="020B0604020202020204" pitchFamily="34" charset="0"/>
              </a:rPr>
              <a:t>Webcím: </a:t>
            </a:r>
            <a:r>
              <a:rPr lang="hu-HU" sz="2900" dirty="0">
                <a:cs typeface="Arial" panose="020B0604020202020204" pitchFamily="34" charset="0"/>
                <a:hlinkClick r:id="rId3"/>
              </a:rPr>
              <a:t>https://kifu.gov.hu/webakadalymentesites/</a:t>
            </a:r>
            <a:r>
              <a:rPr lang="hu-HU" sz="29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0575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03B98E-99A2-67CC-1240-20328936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3"/>
            <a:ext cx="7024744" cy="601136"/>
          </a:xfrm>
        </p:spPr>
        <p:txBody>
          <a:bodyPr>
            <a:normAutofit/>
          </a:bodyPr>
          <a:lstStyle/>
          <a:p>
            <a:r>
              <a:rPr lang="hu-HU" sz="2400" dirty="0">
                <a:cs typeface="Arial" panose="020B0604020202020204" pitchFamily="34" charset="0"/>
              </a:rPr>
              <a:t>Európai Akadálymentességi Törvény (EAA)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C5762F-D46B-56F3-A519-9DDF42B7F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0" y="1988840"/>
            <a:ext cx="7344934" cy="398551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336"/>
              </a:spcBef>
            </a:pPr>
            <a:r>
              <a:rPr lang="hu-HU" sz="2600" dirty="0">
                <a:cs typeface="Arial" panose="020B0604020202020204" pitchFamily="34" charset="0"/>
              </a:rPr>
              <a:t>Az EU területén egységes követelményrendszert kíván teremteni, tekintet nélkül arra, hogy milyen típusú szervezet állítja elő a - főként digitális - terméket vagy biztosítja a szolgáltatást.</a:t>
            </a:r>
          </a:p>
          <a:p>
            <a:pPr>
              <a:lnSpc>
                <a:spcPct val="120000"/>
              </a:lnSpc>
              <a:spcBef>
                <a:spcPts val="336"/>
              </a:spcBef>
            </a:pPr>
            <a:endParaRPr lang="hu-HU" sz="2600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36"/>
              </a:spcBef>
            </a:pPr>
            <a:r>
              <a:rPr lang="hu-HU" sz="2600" dirty="0">
                <a:cs typeface="Arial" panose="020B0604020202020204" pitchFamily="34" charset="0"/>
              </a:rPr>
              <a:t>Az EU 2019/882 direktívája a magyar jogba a termékekre és a szolgáltatásokra vonatkozó akadálymentességi követelményeknek való megfelelés általános szabályairól szóló, 2022. évi XVII. törvény révén lett átültetve. </a:t>
            </a:r>
          </a:p>
          <a:p>
            <a:pPr>
              <a:lnSpc>
                <a:spcPct val="120000"/>
              </a:lnSpc>
              <a:spcBef>
                <a:spcPts val="336"/>
              </a:spcBef>
            </a:pPr>
            <a:r>
              <a:rPr lang="hu-HU" sz="2600" dirty="0">
                <a:cs typeface="Arial" panose="020B0604020202020204" pitchFamily="34" charset="0"/>
              </a:rPr>
              <a:t>A tagállamokban a törvényt 2025. június 28-tól kezdve kell majd alkalmazni.</a:t>
            </a:r>
          </a:p>
        </p:txBody>
      </p:sp>
    </p:spTree>
    <p:extLst>
      <p:ext uri="{BB962C8B-B14F-4D97-AF65-F5344CB8AC3E}">
        <p14:creationId xmlns:p14="http://schemas.microsoft.com/office/powerpoint/2010/main" val="3051256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5DDA32-A48D-D1E4-A0F0-8D55B9B7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52128"/>
          </a:xfrm>
        </p:spPr>
        <p:txBody>
          <a:bodyPr>
            <a:normAutofit/>
          </a:bodyPr>
          <a:lstStyle/>
          <a:p>
            <a:r>
              <a:rPr lang="hu-HU" sz="2400" dirty="0">
                <a:cs typeface="Arial" panose="020B0604020202020204" pitchFamily="34" charset="0"/>
              </a:rPr>
              <a:t>Akadálymentességi szempontból egységes szabályozású belső piac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9770B7-1DDF-AFC6-807A-8825AE727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713" y="2132856"/>
            <a:ext cx="7104574" cy="3744416"/>
          </a:xfrm>
        </p:spPr>
        <p:txBody>
          <a:bodyPr>
            <a:normAutofit/>
          </a:bodyPr>
          <a:lstStyle/>
          <a:p>
            <a:endParaRPr lang="hu-HU" sz="2000" dirty="0"/>
          </a:p>
          <a:p>
            <a:pPr>
              <a:lnSpc>
                <a:spcPct val="110000"/>
              </a:lnSpc>
              <a:spcBef>
                <a:spcPts val="336"/>
              </a:spcBef>
            </a:pPr>
            <a:r>
              <a:rPr lang="hu-HU" sz="1900" dirty="0">
                <a:cs typeface="Arial" panose="020B0604020202020204" pitchFamily="34" charset="0"/>
              </a:rPr>
              <a:t>Az EAA elősegíti az akadálymentes termékek és szolgáltatások határokon átnyúló kereskedelmét és igénybe vételét. </a:t>
            </a:r>
          </a:p>
          <a:p>
            <a:pPr>
              <a:lnSpc>
                <a:spcPct val="110000"/>
              </a:lnSpc>
              <a:spcBef>
                <a:spcPts val="336"/>
              </a:spcBef>
            </a:pPr>
            <a:r>
              <a:rPr lang="hu-HU" sz="1900" dirty="0">
                <a:cs typeface="Arial" panose="020B0604020202020204" pitchFamily="34" charset="0"/>
              </a:rPr>
              <a:t>Az EAA egyebek között az alábbiakra vonatkozik: </a:t>
            </a:r>
          </a:p>
          <a:p>
            <a:pPr>
              <a:lnSpc>
                <a:spcPct val="110000"/>
              </a:lnSpc>
              <a:spcBef>
                <a:spcPts val="336"/>
              </a:spcBef>
            </a:pPr>
            <a:r>
              <a:rPr lang="hu-HU" sz="1900" dirty="0">
                <a:cs typeface="Arial" panose="020B0604020202020204" pitchFamily="34" charset="0"/>
              </a:rPr>
              <a:t>Termékek: fizetési terminálok, pénzkiadó automaták stb.</a:t>
            </a:r>
          </a:p>
          <a:p>
            <a:pPr>
              <a:lnSpc>
                <a:spcPct val="110000"/>
              </a:lnSpc>
              <a:spcBef>
                <a:spcPts val="336"/>
              </a:spcBef>
            </a:pPr>
            <a:r>
              <a:rPr lang="hu-HU" sz="1900" dirty="0">
                <a:cs typeface="Arial" panose="020B0604020202020204" pitchFamily="34" charset="0"/>
              </a:rPr>
              <a:t>Szolgáltatások: lakossági </a:t>
            </a:r>
            <a:r>
              <a:rPr lang="hu-HU" sz="1900" dirty="0" err="1">
                <a:cs typeface="Arial" panose="020B0604020202020204" pitchFamily="34" charset="0"/>
              </a:rPr>
              <a:t>bankolás</a:t>
            </a:r>
            <a:r>
              <a:rPr lang="hu-HU" sz="1900" dirty="0">
                <a:cs typeface="Arial" panose="020B0604020202020204" pitchFamily="34" charset="0"/>
              </a:rPr>
              <a:t>, e-kereskedelem honlapjai és mobilalkalmazásai stb.</a:t>
            </a:r>
          </a:p>
          <a:p>
            <a:pPr>
              <a:lnSpc>
                <a:spcPct val="110000"/>
              </a:lnSpc>
              <a:spcBef>
                <a:spcPts val="336"/>
              </a:spcBef>
            </a:pPr>
            <a:r>
              <a:rPr lang="hu-HU" sz="1900" dirty="0">
                <a:cs typeface="Arial" panose="020B0604020202020204" pitchFamily="34" charset="0"/>
              </a:rPr>
              <a:t>Kapcsolódó dokumentumok: elektronikus számlák, használati utasítások stb. </a:t>
            </a:r>
          </a:p>
        </p:txBody>
      </p:sp>
    </p:spTree>
    <p:extLst>
      <p:ext uri="{BB962C8B-B14F-4D97-AF65-F5344CB8AC3E}">
        <p14:creationId xmlns:p14="http://schemas.microsoft.com/office/powerpoint/2010/main" val="2140525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D720F6-CCD1-3316-76A2-B88EC07D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7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Zárszó</a:t>
            </a:r>
            <a:r>
              <a:rPr lang="hu-HU" sz="4000" dirty="0">
                <a:solidFill>
                  <a:schemeClr val="bg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B300BD-BE1F-29DD-A1A9-D682054AA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14" y="1772816"/>
            <a:ext cx="7704972" cy="4896544"/>
          </a:xfrm>
        </p:spPr>
        <p:txBody>
          <a:bodyPr>
            <a:normAutofit/>
          </a:bodyPr>
          <a:lstStyle/>
          <a:p>
            <a:pPr marL="68580" indent="0" algn="ctr">
              <a:lnSpc>
                <a:spcPct val="120000"/>
              </a:lnSpc>
              <a:spcBef>
                <a:spcPts val="360"/>
              </a:spcBef>
              <a:buNone/>
            </a:pPr>
            <a:r>
              <a:rPr lang="hu-HU" sz="19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Bízom benne, hogy ez a négy előadás áttekintést tud adni a látássérült emberek tanulmányait, munkáját és mindennapi életét megkönnyítő segítő informatikai megoldásokról! Mivel ezek köre folyamatosan bővül, ezért ismeretükhöz hozzá kell segíteni az érintett embereket.</a:t>
            </a: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360"/>
              </a:spcBef>
            </a:pP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lnSpc>
                <a:spcPct val="120000"/>
              </a:lnSpc>
              <a:spcBef>
                <a:spcPts val="360"/>
              </a:spcBef>
              <a:buNone/>
            </a:pPr>
            <a:r>
              <a:rPr lang="hu-HU" sz="19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Köszönöm, ha ebben munkatársak lehetünk!</a:t>
            </a: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>
              <a:lnSpc>
                <a:spcPct val="120000"/>
              </a:lnSpc>
              <a:spcBef>
                <a:spcPts val="360"/>
              </a:spcBef>
              <a:buNone/>
            </a:pP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lnSpc>
                <a:spcPct val="120000"/>
              </a:lnSpc>
              <a:spcBef>
                <a:spcPts val="360"/>
              </a:spcBef>
              <a:buNone/>
            </a:pPr>
            <a:r>
              <a:rPr lang="hu-HU" sz="1900" dirty="0" err="1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Szuhaj</a:t>
            </a:r>
            <a:r>
              <a:rPr lang="hu-HU" sz="19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 Mihály</a:t>
            </a: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lnSpc>
                <a:spcPct val="120000"/>
              </a:lnSpc>
              <a:spcBef>
                <a:spcPts val="360"/>
              </a:spcBef>
              <a:buNone/>
            </a:pPr>
            <a:r>
              <a:rPr lang="hu-HU" sz="19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Informatika a Látássérültekért Alapítvány</a:t>
            </a:r>
          </a:p>
          <a:p>
            <a:pPr marL="68580" indent="0" algn="ctr">
              <a:lnSpc>
                <a:spcPct val="120000"/>
              </a:lnSpc>
              <a:spcBef>
                <a:spcPts val="360"/>
              </a:spcBef>
              <a:buNone/>
            </a:pPr>
            <a:r>
              <a:rPr lang="hu-HU" sz="1900" dirty="0">
                <a:ea typeface="Calibri" panose="020F0502020204030204" pitchFamily="34" charset="0"/>
                <a:cs typeface="Courier New" panose="02070309020205020404" pitchFamily="49" charset="0"/>
                <a:hlinkClick r:id="rId3"/>
              </a:rPr>
              <a:t>szuhaj.mihaly@infoalap.hu</a:t>
            </a:r>
            <a:r>
              <a:rPr lang="hu-HU" sz="1900" dirty="0">
                <a:ea typeface="Calibri" panose="020F0502020204030204" pitchFamily="34" charset="0"/>
                <a:cs typeface="Courier New" panose="02070309020205020404" pitchFamily="49" charset="0"/>
              </a:rPr>
              <a:t> </a:t>
            </a: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" indent="0" algn="ctr">
              <a:lnSpc>
                <a:spcPct val="120000"/>
              </a:lnSpc>
              <a:spcBef>
                <a:spcPts val="360"/>
              </a:spcBef>
              <a:buNone/>
            </a:pPr>
            <a:r>
              <a:rPr lang="hu-HU" sz="1900" dirty="0">
                <a:effectLst/>
                <a:ea typeface="Calibri" panose="020F0502020204030204" pitchFamily="34" charset="0"/>
                <a:cs typeface="Courier New" panose="02070309020205020404" pitchFamily="49" charset="0"/>
              </a:rPr>
              <a:t>Honlap: </a:t>
            </a:r>
            <a:r>
              <a:rPr lang="hu-HU" sz="19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Courier New" panose="02070309020205020404" pitchFamily="49" charset="0"/>
                <a:hlinkClick r:id="rId4"/>
              </a:rPr>
              <a:t>https://www.infoalap.hu</a:t>
            </a:r>
            <a:endParaRPr lang="hu-HU" sz="1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198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792088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A Magyarországon ismert képernyőnagyító programok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622522"/>
              </p:ext>
            </p:extLst>
          </p:nvPr>
        </p:nvGraphicFramePr>
        <p:xfrm>
          <a:off x="575555" y="1487261"/>
          <a:ext cx="7992889" cy="4750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4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Operációs rendszer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Képernyőnagyító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link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ZoomText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hlinkClick r:id="rId3"/>
                        </a:rPr>
                        <a:t>https://www.infoalap.hu/zoomtext</a:t>
                      </a:r>
                      <a:endParaRPr lang="hu-H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Gépház &gt; Könnyű kezelés &gt; Látás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1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https://support.microsoft.com/hu-hu/windows/a-windows-l%C3%A1that%C3%B3bb%C3%A1-t%C3%A9tele-c97c2b0d-cadb-93f0-5fd1-59ccfe19345d#ID0EBF=Windows_10</a:t>
                      </a:r>
                      <a:endParaRPr lang="hu-HU" sz="11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hu-HU" sz="11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7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Mac OS 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Beállítások &gt; Kisegítő lehetőségek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1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https://support.apple.com/hu-hu/guide/mac-help/mh40579/13.0/mac/13.0</a:t>
                      </a:r>
                      <a:endParaRPr lang="hu-HU" sz="11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hu-HU" sz="11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Linux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Akadálymentesítés &gt; Látás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hlinkClick r:id="rId6"/>
                        </a:rPr>
                        <a:t>https://help.gnome.org/users/gnome-help/3.28/a11y-mag.html.hu</a:t>
                      </a:r>
                      <a:endParaRPr lang="hu-H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iOS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Beállítások &gt; Kisegítő lehetőségek &gt; Látás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hlinkClick r:id="rId7"/>
                        </a:rPr>
                        <a:t>https://support.apple.com/hu-hu/guide/iphone/iph3e2e4367/ios</a:t>
                      </a:r>
                      <a:endParaRPr lang="hu-H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Android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Beállítások &gt; Kisegítő lehetőségek &gt; Látás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hlinkClick r:id="rId8"/>
                        </a:rPr>
                        <a:t>https://support.google.com/accessibility/android/answer/6006949</a:t>
                      </a:r>
                      <a:endParaRPr lang="hu-H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2650" marR="626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48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61176"/>
          </a:xfrm>
        </p:spPr>
        <p:txBody>
          <a:bodyPr>
            <a:normAutofit fontScale="90000"/>
          </a:bodyPr>
          <a:lstStyle/>
          <a:p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sz="2700" dirty="0"/>
              <a:t>Vak emberek számítógép- és </a:t>
            </a:r>
            <a:r>
              <a:rPr lang="hu-HU" sz="2700" dirty="0" err="1"/>
              <a:t>okoseszköz</a:t>
            </a:r>
            <a:r>
              <a:rPr lang="hu-HU" sz="2700" dirty="0"/>
              <a:t> használata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spcBef>
                <a:spcPts val="360"/>
              </a:spcBef>
              <a:buNone/>
            </a:pPr>
            <a:r>
              <a:rPr lang="hu-HU" sz="1800" dirty="0"/>
              <a:t>A képernyőolvasó program működése: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Visszajelzést ad a billentyűzet használatáról 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Továbbítja a képernyőn megjelenő szöveges információkat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Lekérdezhetővé teszi a vizuális információk egy részét</a:t>
            </a:r>
          </a:p>
          <a:p>
            <a:pPr>
              <a:spcBef>
                <a:spcPts val="360"/>
              </a:spcBef>
            </a:pPr>
            <a:r>
              <a:rPr lang="hu-HU" sz="1800" dirty="0"/>
              <a:t>Információ átadás auditív és taktilis úton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1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7024744" cy="864096"/>
          </a:xfrm>
        </p:spPr>
        <p:txBody>
          <a:bodyPr>
            <a:normAutofit fontScale="90000"/>
          </a:bodyPr>
          <a:lstStyle/>
          <a:p>
            <a:r>
              <a:rPr lang="hu-HU" b="1" dirty="0"/>
              <a:t/>
            </a:r>
            <a:br>
              <a:rPr lang="hu-HU" b="1" dirty="0"/>
            </a:br>
            <a:r>
              <a:rPr lang="hu-HU" sz="2700" dirty="0"/>
              <a:t>A képernyőolvasó program auditív visszajelzési módja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lnSpc>
                <a:spcPct val="110000"/>
              </a:lnSpc>
              <a:spcBef>
                <a:spcPts val="360"/>
              </a:spcBef>
              <a:buNone/>
            </a:pPr>
            <a:r>
              <a:rPr lang="hu-HU" sz="1900" dirty="0"/>
              <a:t>Beszédszintetizátor szoftver</a:t>
            </a:r>
          </a:p>
          <a:p>
            <a:pPr>
              <a:lnSpc>
                <a:spcPct val="110000"/>
              </a:lnSpc>
              <a:spcBef>
                <a:spcPts val="360"/>
              </a:spcBef>
            </a:pPr>
            <a:r>
              <a:rPr lang="hu-HU" sz="1900" dirty="0"/>
              <a:t>angolul: Text </a:t>
            </a:r>
            <a:r>
              <a:rPr lang="hu-HU" sz="1900" dirty="0" err="1"/>
              <a:t>To</a:t>
            </a:r>
            <a:r>
              <a:rPr lang="hu-HU" sz="1900" dirty="0"/>
              <a:t> </a:t>
            </a:r>
            <a:r>
              <a:rPr lang="hu-HU" sz="1900" dirty="0" err="1"/>
              <a:t>Speech</a:t>
            </a:r>
            <a:r>
              <a:rPr lang="hu-HU" sz="1900" dirty="0"/>
              <a:t> (TTS)</a:t>
            </a:r>
          </a:p>
          <a:p>
            <a:pPr marL="1892808" lvl="8" indent="0">
              <a:lnSpc>
                <a:spcPct val="110000"/>
              </a:lnSpc>
              <a:spcBef>
                <a:spcPts val="360"/>
              </a:spcBef>
              <a:buNone/>
            </a:pPr>
            <a:endParaRPr lang="hu-HU" sz="1900" dirty="0"/>
          </a:p>
          <a:p>
            <a:pPr marL="68580" indent="0">
              <a:lnSpc>
                <a:spcPct val="110000"/>
              </a:lnSpc>
              <a:spcBef>
                <a:spcPts val="360"/>
              </a:spcBef>
              <a:buNone/>
            </a:pPr>
            <a:r>
              <a:rPr lang="hu-HU" sz="1900" dirty="0"/>
              <a:t>Jellemzői:</a:t>
            </a:r>
          </a:p>
          <a:p>
            <a:pPr>
              <a:lnSpc>
                <a:spcPct val="110000"/>
              </a:lnSpc>
              <a:spcBef>
                <a:spcPts val="360"/>
              </a:spcBef>
            </a:pPr>
            <a:r>
              <a:rPr lang="hu-HU" sz="1900" dirty="0"/>
              <a:t>Kimondja a leütött billentyűk nevét</a:t>
            </a:r>
          </a:p>
          <a:p>
            <a:pPr>
              <a:lnSpc>
                <a:spcPct val="110000"/>
              </a:lnSpc>
              <a:spcBef>
                <a:spcPts val="360"/>
              </a:spcBef>
            </a:pPr>
            <a:r>
              <a:rPr lang="hu-HU" sz="1900" dirty="0"/>
              <a:t>Felolvassa a szöveges üzeneteket</a:t>
            </a:r>
          </a:p>
          <a:p>
            <a:pPr>
              <a:lnSpc>
                <a:spcPct val="110000"/>
              </a:lnSpc>
              <a:spcBef>
                <a:spcPts val="360"/>
              </a:spcBef>
            </a:pPr>
            <a:r>
              <a:rPr lang="hu-HU" sz="1900" dirty="0"/>
              <a:t>Több nyelvre is kifejlesztették</a:t>
            </a:r>
          </a:p>
          <a:p>
            <a:pPr>
              <a:lnSpc>
                <a:spcPct val="110000"/>
              </a:lnSpc>
              <a:spcBef>
                <a:spcPts val="360"/>
              </a:spcBef>
            </a:pPr>
            <a:r>
              <a:rPr lang="hu-HU" sz="1900" dirty="0"/>
              <a:t>Hangminősége egyre </a:t>
            </a:r>
            <a:r>
              <a:rPr lang="hu-HU" sz="1900" dirty="0" err="1"/>
              <a:t>emberközelibb</a:t>
            </a:r>
            <a:endParaRPr lang="hu-HU" sz="1900" dirty="0"/>
          </a:p>
          <a:p>
            <a:pPr>
              <a:lnSpc>
                <a:spcPct val="110000"/>
              </a:lnSpc>
              <a:spcBef>
                <a:spcPts val="360"/>
              </a:spcBef>
            </a:pPr>
            <a:r>
              <a:rPr lang="hu-HU" sz="1900" dirty="0"/>
              <a:t>Intonációs képességeik különböznek</a:t>
            </a:r>
          </a:p>
          <a:p>
            <a:pPr marL="6858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 descr="Fiatal látássérült lány fejhallgatóval">
            <a:extLst>
              <a:ext uri="{FF2B5EF4-FFF2-40B4-BE49-F238E27FC236}">
                <a16:creationId xmlns:a16="http://schemas.microsoft.com/office/drawing/2014/main" id="{3E17943C-B84F-E0A7-AF9D-F49375429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72200" y="2070900"/>
            <a:ext cx="2051496" cy="13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615908"/>
            <a:ext cx="7024744" cy="868876"/>
          </a:xfrm>
        </p:spPr>
        <p:txBody>
          <a:bodyPr>
            <a:normAutofit fontScale="90000"/>
          </a:bodyPr>
          <a:lstStyle/>
          <a:p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sz="2700" dirty="0"/>
              <a:t>A Magyarországon ismert képernyőolvasó programok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081138"/>
              </p:ext>
            </p:extLst>
          </p:nvPr>
        </p:nvGraphicFramePr>
        <p:xfrm>
          <a:off x="683568" y="1628800"/>
          <a:ext cx="7776864" cy="4799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Operációs Rendszer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Képernyőolvasó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link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Windows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JAWS for Windows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hlinkClick r:id="rId3"/>
                        </a:rPr>
                        <a:t>https://www.infoalap.hu/jaws</a:t>
                      </a:r>
                      <a:endParaRPr lang="hu-H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NVDA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hlinkClick r:id="rId4"/>
                        </a:rPr>
                        <a:t>https://nvda.hu</a:t>
                      </a:r>
                      <a:endParaRPr lang="hu-H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Windows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Gépház &gt; Könnyű kezelés &gt; Narrátor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hlinkClick r:id="rId5"/>
                        </a:rPr>
                        <a:t>https://support.microsoft.com/hu-hu/windows/teljes-k%C3%B6r%C5%B1-%C3%BAtmutat%C3%B3-a-narr%C3%A1torhoz-e4397a0d-ef4f-b386-d8ae-c172f109bdb1</a:t>
                      </a:r>
                      <a:endParaRPr lang="hu-H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Mac OS 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Beállítások &gt; Kisegítő lehetőségek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https://support.google.com/accessibility/android/answer/6283677?hl=hu</a:t>
                      </a:r>
                      <a:endParaRPr lang="hu-H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Linux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Akadálymentesítés &gt; Orka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http://belin.hu/belin_6.0_mate/orca/</a:t>
                      </a:r>
                      <a:endParaRPr lang="hu-HU" sz="1000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kern="1200" dirty="0"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iOS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Beállítások &gt; Kisegítő lehetőségek &gt; VoiceOver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hlinkClick r:id="rId8"/>
                        </a:rPr>
                        <a:t>https://support.apple.com/hu-hu/guide/iphone/iph3e2e415f/14.0/ios/14.0</a:t>
                      </a:r>
                      <a:endParaRPr lang="hu-H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0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Android</a:t>
                      </a:r>
                      <a:endParaRPr lang="hu-HU" sz="180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Beállítások &gt; Kisegítő lehetőségek &gt; </a:t>
                      </a:r>
                      <a:r>
                        <a:rPr lang="hu-HU" sz="1800" dirty="0" err="1">
                          <a:effectLst/>
                        </a:rPr>
                        <a:t>TalkBack</a:t>
                      </a:r>
                      <a:endParaRPr lang="hu-HU" sz="18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hlinkClick r:id="rId9"/>
                        </a:rPr>
                        <a:t>https://support.google.com/accessibility/android/answer/6283677?hl=en</a:t>
                      </a:r>
                      <a:endParaRPr lang="hu-HU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900" dirty="0">
                        <a:effectLst/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59802" marR="5980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239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Autofit/>
          </a:bodyPr>
          <a:lstStyle/>
          <a:p>
            <a:pPr algn="ctr"/>
            <a:r>
              <a:rPr lang="hu-HU" sz="2400" dirty="0"/>
              <a:t>A Magyarországon ismert beszédszintetizátor programok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708710"/>
              </p:ext>
            </p:extLst>
          </p:nvPr>
        </p:nvGraphicFramePr>
        <p:xfrm>
          <a:off x="517268" y="2050927"/>
          <a:ext cx="8077188" cy="3779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1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125">
                  <a:extLst>
                    <a:ext uri="{9D8B030D-6E8A-4147-A177-3AD203B41FA5}">
                      <a16:colId xmlns:a16="http://schemas.microsoft.com/office/drawing/2014/main" val="2184655928"/>
                    </a:ext>
                  </a:extLst>
                </a:gridCol>
                <a:gridCol w="1044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4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Operációs rendszer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Beszédszintetizátor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Profivox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  <a:latin typeface="+mn-lt"/>
                        </a:rPr>
                        <a:t>Vocalizer</a:t>
                      </a:r>
                      <a:r>
                        <a:rPr lang="hu-HU" sz="1800" dirty="0">
                          <a:effectLst/>
                          <a:latin typeface="+mn-lt"/>
                        </a:rPr>
                        <a:t> Expressive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Mobile Szabolcs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Azure</a:t>
                      </a: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Google TTS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eSpeak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Windows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x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x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Mac OS 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x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Linux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iOS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x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+mn-lt"/>
                        </a:rPr>
                        <a:t> </a:t>
                      </a: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6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Android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 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+mn-lt"/>
                        </a:rPr>
                        <a:t>x</a:t>
                      </a:r>
                      <a:endParaRPr lang="hu-H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6408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1A310C707BB47BA19E43232133A8C" ma:contentTypeVersion="2" ma:contentTypeDescription="Create a new document." ma:contentTypeScope="" ma:versionID="a2e57f1b52fe726d36bf04bbb022ae39">
  <xsd:schema xmlns:xsd="http://www.w3.org/2001/XMLSchema" xmlns:xs="http://www.w3.org/2001/XMLSchema" xmlns:p="http://schemas.microsoft.com/office/2006/metadata/properties" xmlns:ns3="3006b61e-c77e-4266-b09b-85566d60a29c" targetNamespace="http://schemas.microsoft.com/office/2006/metadata/properties" ma:root="true" ma:fieldsID="26c5f10c4caeb89d7151f0bdac39048b" ns3:_="">
    <xsd:import namespace="3006b61e-c77e-4266-b09b-85566d60a2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6b61e-c77e-4266-b09b-85566d60a2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37D05D-DFC0-4B7C-9F93-C063365F5993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3006b61e-c77e-4266-b09b-85566d60a29c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B7FE935-C4B3-4165-9D48-6DF67B3F71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06b61e-c77e-4266-b09b-85566d60a2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7F299E-FF7E-4671-A088-2FFA3D8C33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888</TotalTime>
  <Words>1944</Words>
  <Application>Microsoft Office PowerPoint</Application>
  <PresentationFormat>Diavetítés a képernyőre (4:3 oldalarány)</PresentationFormat>
  <Paragraphs>532</Paragraphs>
  <Slides>44</Slides>
  <Notes>44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2" baseType="lpstr">
      <vt:lpstr>Arial</vt:lpstr>
      <vt:lpstr>Calibri</vt:lpstr>
      <vt:lpstr>Century Gothic</vt:lpstr>
      <vt:lpstr>Consolas</vt:lpstr>
      <vt:lpstr>Courier New</vt:lpstr>
      <vt:lpstr>Times New Roman</vt:lpstr>
      <vt:lpstr>Wingdings 2</vt:lpstr>
      <vt:lpstr>Austin</vt:lpstr>
      <vt:lpstr> </vt:lpstr>
      <vt:lpstr>Bevezetés</vt:lpstr>
      <vt:lpstr>Segítő informatikai eszközök csoportosítása látássérültség szerint</vt:lpstr>
      <vt:lpstr>Gyengénlátó emberek számítógép- és okoseszköz használata</vt:lpstr>
      <vt:lpstr>A Magyarországon ismert képernyőnagyító programok</vt:lpstr>
      <vt:lpstr>    Vak emberek számítógép- és okoseszköz használata</vt:lpstr>
      <vt:lpstr> A képernyőolvasó program auditív visszajelzési módja</vt:lpstr>
      <vt:lpstr>      A Magyarországon ismert képernyőolvasó programok</vt:lpstr>
      <vt:lpstr>A Magyarországon ismert beszédszintetizátor programok</vt:lpstr>
      <vt:lpstr>Braille-kijelző készülék</vt:lpstr>
      <vt:lpstr>Magyarországon ismert Braille-kijelzők</vt:lpstr>
      <vt:lpstr>Digitalizálás és szövegfelismertetés</vt:lpstr>
      <vt:lpstr>Szövegfelismertetés</vt:lpstr>
      <vt:lpstr>A látássérült emberek körében legelterjedtebb OCR szoftverek</vt:lpstr>
      <vt:lpstr>Látássérült embereket segítő szoftverek otthonra, iskolába, munkahelyre és közösségi helyszínekre</vt:lpstr>
      <vt:lpstr>Látássérült embereket segítő kompakt eszközök otthonra, iskolába, munkahelyre és közösségi helyszínekre</vt:lpstr>
      <vt:lpstr>Gyengénlátó emberek otthoni informatikai eszközhasználata</vt:lpstr>
      <vt:lpstr>Gyengénlátó emberek iskolai informatikai eszközhasználata</vt:lpstr>
      <vt:lpstr>Gyengénlátó emberek munkahelyi informatikai eszközhasználata</vt:lpstr>
      <vt:lpstr>Vak emberek otthoni informatikai eszközhasználata</vt:lpstr>
      <vt:lpstr>Vak emberek Iskolai és munkahelyi informatikai eszközhasználata</vt:lpstr>
      <vt:lpstr>Siket-vak emberek otthoni informatikai eszközhasználata</vt:lpstr>
      <vt:lpstr>Vak és gyengénlátó emberek informatikai eszközhasználata közösségi helyszíneken</vt:lpstr>
      <vt:lpstr>Informatikai segítő eszközök adományozása és értékesítése</vt:lpstr>
      <vt:lpstr>A segédeszközök orvostechnikai eszközzé minősítése</vt:lpstr>
      <vt:lpstr>Informatikai oktatási anyag fejlesztés az Infoalapnál</vt:lpstr>
      <vt:lpstr>Az oktatási anyagok szintjei</vt:lpstr>
      <vt:lpstr>A kezdő szintű oktatási anyagok témái</vt:lpstr>
      <vt:lpstr>ECDL tananyagok látássérült felhasználók számára </vt:lpstr>
      <vt:lpstr>Könnyen Érthető Kommunikációval (KÉK) készült oktatási anyagok</vt:lpstr>
      <vt:lpstr>Részlet a Windows 10 KÉK tananyagból</vt:lpstr>
      <vt:lpstr>REÁLis esély tréninganyagok</vt:lpstr>
      <vt:lpstr>Informatikai és matematikai oktatási anyagaink elérhetősége</vt:lpstr>
      <vt:lpstr>Webes akadálymentesség</vt:lpstr>
      <vt:lpstr>    Miért van szükség egyetemes tervezésre, illetve arra, hogy a weboldalak akadálymentesek legyenek?</vt:lpstr>
      <vt:lpstr>PowerPoint-bemutató</vt:lpstr>
      <vt:lpstr>WAD és EAA, avagy az EU akadálymentességi irányelveiről röviden</vt:lpstr>
      <vt:lpstr>Az EN 301 549 szabvány</vt:lpstr>
      <vt:lpstr>  </vt:lpstr>
      <vt:lpstr>Közszférabeli szervezetek meghatározása</vt:lpstr>
      <vt:lpstr>A törvény határidői és végrehajtásának ellenőrzése</vt:lpstr>
      <vt:lpstr>Európai Akadálymentességi Törvény (EAA)</vt:lpstr>
      <vt:lpstr>Akadálymentességi szempontból egységes szabályozású belső piac</vt:lpstr>
      <vt:lpstr>Zárszó </vt:lpstr>
    </vt:vector>
  </TitlesOfParts>
  <Company>Informatika a Látássérültekért Alapítvány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Interdiszciplináris megközelítések a fogyatékosságok megértéséhez</dc:title>
  <dc:subject>A látássérült személyek informatikai támogatása (1. tanóra)</dc:subject>
  <dc:creator>Szuhaj Mihály</dc:creator>
  <cp:lastModifiedBy>Prof. Dr. Czap László</cp:lastModifiedBy>
  <cp:revision>61</cp:revision>
  <cp:lastPrinted>2019-12-02T11:11:52Z</cp:lastPrinted>
  <dcterms:created xsi:type="dcterms:W3CDTF">2017-11-29T14:50:15Z</dcterms:created>
  <dcterms:modified xsi:type="dcterms:W3CDTF">2023-03-29T11:23:45Z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0x0101000081A310C707BB47BA19E43232133A8C</vt:lpwstr>
  </property>
</Properties>
</file>