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1"/>
  </p:notesMasterIdLst>
  <p:sldIdLst>
    <p:sldId id="256" r:id="rId2"/>
    <p:sldId id="408" r:id="rId3"/>
    <p:sldId id="409" r:id="rId4"/>
    <p:sldId id="410" r:id="rId5"/>
    <p:sldId id="579" r:id="rId6"/>
    <p:sldId id="363" r:id="rId7"/>
    <p:sldId id="270" r:id="rId8"/>
    <p:sldId id="263" r:id="rId9"/>
    <p:sldId id="488" r:id="rId10"/>
    <p:sldId id="489" r:id="rId11"/>
    <p:sldId id="490" r:id="rId12"/>
    <p:sldId id="491" r:id="rId13"/>
    <p:sldId id="492" r:id="rId14"/>
    <p:sldId id="574" r:id="rId15"/>
    <p:sldId id="575" r:id="rId16"/>
    <p:sldId id="493" r:id="rId17"/>
    <p:sldId id="279" r:id="rId18"/>
    <p:sldId id="280" r:id="rId19"/>
    <p:sldId id="281" r:id="rId20"/>
    <p:sldId id="282" r:id="rId21"/>
    <p:sldId id="283" r:id="rId22"/>
    <p:sldId id="278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494" r:id="rId45"/>
    <p:sldId id="307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21" r:id="rId68"/>
    <p:sldId id="358" r:id="rId69"/>
    <p:sldId id="359" r:id="rId70"/>
    <p:sldId id="357" r:id="rId71"/>
    <p:sldId id="356" r:id="rId72"/>
    <p:sldId id="333" r:id="rId73"/>
    <p:sldId id="355" r:id="rId74"/>
    <p:sldId id="346" r:id="rId75"/>
    <p:sldId id="347" r:id="rId76"/>
    <p:sldId id="348" r:id="rId77"/>
    <p:sldId id="349" r:id="rId78"/>
    <p:sldId id="361" r:id="rId79"/>
    <p:sldId id="396" r:id="rId80"/>
    <p:sldId id="441" r:id="rId81"/>
    <p:sldId id="402" r:id="rId82"/>
    <p:sldId id="487" r:id="rId83"/>
    <p:sldId id="414" r:id="rId84"/>
    <p:sldId id="576" r:id="rId85"/>
    <p:sldId id="415" r:id="rId86"/>
    <p:sldId id="416" r:id="rId87"/>
    <p:sldId id="417" r:id="rId88"/>
    <p:sldId id="419" r:id="rId89"/>
    <p:sldId id="420" r:id="rId90"/>
    <p:sldId id="421" r:id="rId91"/>
    <p:sldId id="422" r:id="rId92"/>
    <p:sldId id="423" r:id="rId93"/>
    <p:sldId id="424" r:id="rId94"/>
    <p:sldId id="425" r:id="rId95"/>
    <p:sldId id="426" r:id="rId96"/>
    <p:sldId id="427" r:id="rId97"/>
    <p:sldId id="428" r:id="rId98"/>
    <p:sldId id="495" r:id="rId99"/>
    <p:sldId id="496" r:id="rId100"/>
    <p:sldId id="430" r:id="rId101"/>
    <p:sldId id="497" r:id="rId102"/>
    <p:sldId id="498" r:id="rId103"/>
    <p:sldId id="499" r:id="rId104"/>
    <p:sldId id="500" r:id="rId105"/>
    <p:sldId id="501" r:id="rId106"/>
    <p:sldId id="502" r:id="rId107"/>
    <p:sldId id="503" r:id="rId108"/>
    <p:sldId id="504" r:id="rId109"/>
    <p:sldId id="505" r:id="rId110"/>
    <p:sldId id="479" r:id="rId111"/>
    <p:sldId id="507" r:id="rId112"/>
    <p:sldId id="508" r:id="rId113"/>
    <p:sldId id="509" r:id="rId114"/>
    <p:sldId id="510" r:id="rId115"/>
    <p:sldId id="511" r:id="rId116"/>
    <p:sldId id="512" r:id="rId117"/>
    <p:sldId id="513" r:id="rId118"/>
    <p:sldId id="516" r:id="rId119"/>
    <p:sldId id="517" r:id="rId120"/>
    <p:sldId id="518" r:id="rId121"/>
    <p:sldId id="519" r:id="rId122"/>
    <p:sldId id="520" r:id="rId123"/>
    <p:sldId id="521" r:id="rId124"/>
    <p:sldId id="522" r:id="rId125"/>
    <p:sldId id="523" r:id="rId126"/>
    <p:sldId id="524" r:id="rId127"/>
    <p:sldId id="525" r:id="rId128"/>
    <p:sldId id="526" r:id="rId129"/>
    <p:sldId id="528" r:id="rId130"/>
    <p:sldId id="529" r:id="rId131"/>
    <p:sldId id="530" r:id="rId132"/>
    <p:sldId id="531" r:id="rId133"/>
    <p:sldId id="532" r:id="rId134"/>
    <p:sldId id="533" r:id="rId135"/>
    <p:sldId id="534" r:id="rId136"/>
    <p:sldId id="535" r:id="rId137"/>
    <p:sldId id="536" r:id="rId138"/>
    <p:sldId id="537" r:id="rId139"/>
    <p:sldId id="538" r:id="rId140"/>
    <p:sldId id="539" r:id="rId141"/>
    <p:sldId id="540" r:id="rId142"/>
    <p:sldId id="541" r:id="rId143"/>
    <p:sldId id="362" r:id="rId144"/>
    <p:sldId id="440" r:id="rId145"/>
    <p:sldId id="403" r:id="rId146"/>
    <p:sldId id="407" r:id="rId147"/>
    <p:sldId id="577" r:id="rId148"/>
    <p:sldId id="542" r:id="rId149"/>
    <p:sldId id="543" r:id="rId150"/>
    <p:sldId id="544" r:id="rId151"/>
    <p:sldId id="545" r:id="rId152"/>
    <p:sldId id="546" r:id="rId153"/>
    <p:sldId id="547" r:id="rId154"/>
    <p:sldId id="548" r:id="rId155"/>
    <p:sldId id="549" r:id="rId156"/>
    <p:sldId id="550" r:id="rId157"/>
    <p:sldId id="551" r:id="rId158"/>
    <p:sldId id="552" r:id="rId159"/>
    <p:sldId id="553" r:id="rId160"/>
    <p:sldId id="554" r:id="rId161"/>
    <p:sldId id="555" r:id="rId162"/>
    <p:sldId id="556" r:id="rId163"/>
    <p:sldId id="557" r:id="rId164"/>
    <p:sldId id="558" r:id="rId165"/>
    <p:sldId id="559" r:id="rId166"/>
    <p:sldId id="560" r:id="rId167"/>
    <p:sldId id="561" r:id="rId168"/>
    <p:sldId id="562" r:id="rId169"/>
    <p:sldId id="563" r:id="rId170"/>
    <p:sldId id="564" r:id="rId171"/>
    <p:sldId id="565" r:id="rId172"/>
    <p:sldId id="566" r:id="rId173"/>
    <p:sldId id="567" r:id="rId174"/>
    <p:sldId id="568" r:id="rId175"/>
    <p:sldId id="569" r:id="rId176"/>
    <p:sldId id="570" r:id="rId177"/>
    <p:sldId id="572" r:id="rId178"/>
    <p:sldId id="573" r:id="rId179"/>
    <p:sldId id="486" r:id="rId18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>
        <p:scale>
          <a:sx n="77" d="100"/>
          <a:sy n="77" d="100"/>
        </p:scale>
        <p:origin x="-252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502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presProps" Target="presProp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0A3E2-BDF9-4CBF-8537-179D6E1086FB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BE216-A3D2-4B56-9BAF-3D3457C8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0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yrichearing.com/" TargetMode="External"/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884AC-6CF2-477B-BC96-1EA28631DC7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82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készülékeknél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fontos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szerepe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illesztéknek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hiszen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ezen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keresztül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jut el a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felerősített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hang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hallójáratba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illeszték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mindenkinél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egyedi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fülről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készített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nyomat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alapján öntik ki valamilyen műanyagból. A műanyag típusának kiválasztásánál érdemes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figyelembe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venni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betegnek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anyagokra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vonatkozó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allergiáit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egyedi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pontosabban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mondva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pontos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illeszkedés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viselő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számára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kényelmes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visszacsatolás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esélyét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lecsökkenti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Kellemetlen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hatásként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léphet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occlusio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vagyis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eltömődött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fül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érzete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Ennek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kiküszöbölésére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illesztékbe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szellőző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csövet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helyeznek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amelyen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keresztül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hallójárat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nyomása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egyenlítődni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környezetével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Bizonyos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esetekben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szükséges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lehet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hallójárat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megfelelő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nagyobb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hallásveszteség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esetén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teljes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elzárása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amelyet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szellőző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járat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keresztmetszetének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helyes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megválasztásával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tudják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biztosítani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megfelelő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szellőző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kialakításával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visszacsatolás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megnőhet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rosszabb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esetben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illeszték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használhatatlanná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válik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Pytel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Audiológia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Victoria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Kft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1996.].</a:t>
            </a:r>
            <a:endParaRPr lang="hu-H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Állandó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problémakör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mikrofon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fülön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kívül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történő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elhelyezése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miatt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szükséges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zajszűrés, és a megfelelő irányhallás megvalósítása. A kívül elhelyezett mikrofon ugyanis minden irányból jövő hangot érzékel, így a fülkagyló és a hallójárat szerepét (szűrés,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irányítás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algoritmusokkal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kell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megoldani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Ezek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megvalósítása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szinte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kizárólag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digitális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jelfeldolgozással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lehetséges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így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terület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igen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nagy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hangsúlyt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ezeknél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készülékeknél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73A55-1422-4511-839E-50404A4A66EA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25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Mivel a fül mögötti készülékeket jellemzően nagyobb mértékű halláscsökkenés esetén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alkalmazzák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szintén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nagyobb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erősítés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miatt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mikrofon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hu-H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hangszoró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között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könnyen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jelentkezhet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visszacsatolás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adhat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megoldást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visszacsatolást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elimináló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algoritmusok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használata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valamint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két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részegység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térbeli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elkülönítése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Branda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Chalupper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J. A New System to Protect Hearing Aids from Cerumen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Moisture.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Hearing Review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2007.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73A55-1422-4511-839E-50404A4A66EA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36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fülbe</a:t>
            </a:r>
            <a:r>
              <a:rPr lang="en-US" dirty="0" smtClean="0"/>
              <a:t> </a:t>
            </a:r>
            <a:r>
              <a:rPr lang="en-US" dirty="0" err="1" smtClean="0"/>
              <a:t>helyezhető</a:t>
            </a:r>
            <a:r>
              <a:rPr lang="en-US" dirty="0" smtClean="0"/>
              <a:t> </a:t>
            </a:r>
            <a:r>
              <a:rPr lang="en-US" dirty="0" err="1" smtClean="0"/>
              <a:t>készülék</a:t>
            </a:r>
            <a:r>
              <a:rPr lang="en-US" dirty="0" smtClean="0"/>
              <a:t> (ITE – In The Ear) </a:t>
            </a:r>
            <a:r>
              <a:rPr lang="en-US" dirty="0" err="1" smtClean="0"/>
              <a:t>egyedi</a:t>
            </a:r>
            <a:r>
              <a:rPr lang="en-US" dirty="0" smtClean="0"/>
              <a:t> </a:t>
            </a:r>
            <a:r>
              <a:rPr lang="en-US" dirty="0" err="1" smtClean="0"/>
              <a:t>kialakítású</a:t>
            </a:r>
            <a:r>
              <a:rPr lang="en-US" dirty="0" smtClean="0"/>
              <a:t>,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illesztékekhez</a:t>
            </a:r>
            <a:r>
              <a:rPr lang="hu-HU" dirty="0" smtClean="0"/>
              <a:t> </a:t>
            </a:r>
            <a:r>
              <a:rPr lang="en-US" dirty="0" err="1" smtClean="0"/>
              <a:t>hasonlóan</a:t>
            </a:r>
            <a:r>
              <a:rPr lang="en-US" dirty="0" smtClean="0"/>
              <a:t> a </a:t>
            </a:r>
            <a:r>
              <a:rPr lang="en-US" dirty="0" err="1" smtClean="0"/>
              <a:t>viselője</a:t>
            </a:r>
            <a:r>
              <a:rPr lang="en-US" dirty="0" smtClean="0"/>
              <a:t> </a:t>
            </a:r>
            <a:r>
              <a:rPr lang="en-US" dirty="0" err="1" smtClean="0"/>
              <a:t>fülének</a:t>
            </a:r>
            <a:r>
              <a:rPr lang="en-US" dirty="0" smtClean="0"/>
              <a:t> </a:t>
            </a:r>
            <a:r>
              <a:rPr lang="en-US" dirty="0" err="1" smtClean="0"/>
              <a:t>alakját</a:t>
            </a:r>
            <a:r>
              <a:rPr lang="en-US" dirty="0" smtClean="0"/>
              <a:t> </a:t>
            </a:r>
            <a:r>
              <a:rPr lang="en-US" dirty="0" err="1" smtClean="0"/>
              <a:t>veszi</a:t>
            </a:r>
            <a:r>
              <a:rPr lang="en-US" dirty="0" smtClean="0"/>
              <a:t> </a:t>
            </a:r>
            <a:r>
              <a:rPr lang="en-US" dirty="0" err="1" smtClean="0"/>
              <a:t>fel</a:t>
            </a:r>
            <a:r>
              <a:rPr lang="en-US" dirty="0" smtClean="0"/>
              <a:t>.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egész</a:t>
            </a:r>
            <a:r>
              <a:rPr lang="en-US" dirty="0" smtClean="0"/>
              <a:t> </a:t>
            </a:r>
            <a:r>
              <a:rPr lang="en-US" dirty="0" err="1" smtClean="0"/>
              <a:t>elektronika</a:t>
            </a:r>
            <a:r>
              <a:rPr lang="en-US" dirty="0" smtClean="0"/>
              <a:t> </a:t>
            </a:r>
            <a:r>
              <a:rPr lang="en-US" dirty="0" err="1" smtClean="0"/>
              <a:t>ebben</a:t>
            </a:r>
            <a:r>
              <a:rPr lang="en-US" dirty="0" smtClean="0"/>
              <a:t> </a:t>
            </a:r>
            <a:r>
              <a:rPr lang="en-US" dirty="0" err="1" smtClean="0"/>
              <a:t>kerül</a:t>
            </a:r>
            <a:r>
              <a:rPr lang="en-US" dirty="0" smtClean="0"/>
              <a:t> </a:t>
            </a:r>
            <a:r>
              <a:rPr lang="en-US" dirty="0" err="1" smtClean="0"/>
              <a:t>elhelyezésre</a:t>
            </a:r>
            <a:r>
              <a:rPr lang="en-US" dirty="0" smtClean="0"/>
              <a:t>,</a:t>
            </a:r>
            <a:r>
              <a:rPr lang="hu-HU" dirty="0" smtClean="0"/>
              <a:t> </a:t>
            </a:r>
            <a:r>
              <a:rPr lang="en-US" dirty="0" err="1" smtClean="0"/>
              <a:t>így</a:t>
            </a:r>
            <a:r>
              <a:rPr lang="en-US" dirty="0" smtClean="0"/>
              <a:t> a </a:t>
            </a:r>
            <a:r>
              <a:rPr lang="en-US" dirty="0" err="1" smtClean="0"/>
              <a:t>készülék</a:t>
            </a:r>
            <a:r>
              <a:rPr lang="en-US" dirty="0" smtClean="0"/>
              <a:t> </a:t>
            </a:r>
            <a:r>
              <a:rPr lang="en-US" dirty="0" err="1" smtClean="0"/>
              <a:t>rögzítése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illeszkedésen</a:t>
            </a:r>
            <a:r>
              <a:rPr lang="en-US" dirty="0" smtClean="0"/>
              <a:t> </a:t>
            </a:r>
            <a:r>
              <a:rPr lang="en-US" dirty="0" err="1" smtClean="0"/>
              <a:t>alapul</a:t>
            </a:r>
            <a:r>
              <a:rPr lang="en-US" dirty="0" smtClean="0"/>
              <a:t>.</a:t>
            </a:r>
            <a:r>
              <a:rPr lang="hu-HU" dirty="0" smtClean="0"/>
              <a:t> </a:t>
            </a:r>
            <a:r>
              <a:rPr lang="en-US" dirty="0" err="1" smtClean="0"/>
              <a:t>Mérete</a:t>
            </a:r>
            <a:r>
              <a:rPr lang="en-US" dirty="0" smtClean="0"/>
              <a:t> </a:t>
            </a:r>
            <a:r>
              <a:rPr lang="en-US" dirty="0" err="1" smtClean="0"/>
              <a:t>jóval</a:t>
            </a:r>
            <a:r>
              <a:rPr lang="en-US" dirty="0" smtClean="0"/>
              <a:t> </a:t>
            </a:r>
            <a:r>
              <a:rPr lang="en-US" dirty="0" err="1" smtClean="0"/>
              <a:t>kisebb</a:t>
            </a:r>
            <a:r>
              <a:rPr lang="en-US" dirty="0" smtClean="0"/>
              <a:t>, mint a </a:t>
            </a:r>
            <a:r>
              <a:rPr lang="en-US" dirty="0" err="1" smtClean="0"/>
              <a:t>fül</a:t>
            </a:r>
            <a:r>
              <a:rPr lang="en-US" dirty="0" smtClean="0"/>
              <a:t> </a:t>
            </a:r>
            <a:r>
              <a:rPr lang="en-US" dirty="0" err="1" smtClean="0"/>
              <a:t>mögöttieké</a:t>
            </a:r>
            <a:r>
              <a:rPr lang="en-US" dirty="0" smtClean="0"/>
              <a:t>, </a:t>
            </a:r>
            <a:r>
              <a:rPr lang="en-US" dirty="0" err="1" smtClean="0"/>
              <a:t>ennélfogva</a:t>
            </a:r>
            <a:r>
              <a:rPr lang="en-US" dirty="0" smtClean="0"/>
              <a:t> a </a:t>
            </a:r>
            <a:r>
              <a:rPr lang="en-US" dirty="0" err="1" smtClean="0"/>
              <a:t>lehetséges</a:t>
            </a:r>
            <a:r>
              <a:rPr lang="en-US" dirty="0" smtClean="0"/>
              <a:t> </a:t>
            </a:r>
            <a:r>
              <a:rPr lang="en-US" dirty="0" err="1" smtClean="0"/>
              <a:t>erősítés</a:t>
            </a:r>
            <a:r>
              <a:rPr lang="en-US" dirty="0" smtClean="0"/>
              <a:t> </a:t>
            </a:r>
            <a:r>
              <a:rPr lang="en-US" dirty="0" err="1" smtClean="0"/>
              <a:t>nagysága</a:t>
            </a:r>
            <a:r>
              <a:rPr lang="hu-HU" dirty="0" smtClean="0"/>
              <a:t> is kisebb, ami miatt viszonylag nagymértékű halláscsökkenés esetén nem alkalmazható.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hallójáratba</a:t>
            </a:r>
            <a:r>
              <a:rPr lang="en-US" dirty="0" smtClean="0"/>
              <a:t> (ITC – In The Canal) </a:t>
            </a:r>
            <a:r>
              <a:rPr lang="en-US" dirty="0" err="1" smtClean="0"/>
              <a:t>és</a:t>
            </a:r>
            <a:r>
              <a:rPr lang="en-US" dirty="0" smtClean="0"/>
              <a:t> a </a:t>
            </a:r>
            <a:r>
              <a:rPr lang="en-US" dirty="0" err="1" smtClean="0"/>
              <a:t>teljesen</a:t>
            </a:r>
            <a:r>
              <a:rPr lang="en-US" dirty="0" smtClean="0"/>
              <a:t> a </a:t>
            </a:r>
            <a:r>
              <a:rPr lang="en-US" dirty="0" err="1" smtClean="0"/>
              <a:t>hallójáratba</a:t>
            </a:r>
            <a:r>
              <a:rPr lang="en-US" dirty="0" smtClean="0"/>
              <a:t> (Completely In The</a:t>
            </a:r>
            <a:r>
              <a:rPr lang="hu-HU" dirty="0" smtClean="0"/>
              <a:t> </a:t>
            </a:r>
            <a:r>
              <a:rPr lang="en-US" dirty="0" smtClean="0"/>
              <a:t>Canal) </a:t>
            </a:r>
            <a:r>
              <a:rPr lang="en-US" dirty="0" err="1" smtClean="0"/>
              <a:t>helyezhető</a:t>
            </a:r>
            <a:r>
              <a:rPr lang="en-US" dirty="0" smtClean="0"/>
              <a:t> </a:t>
            </a:r>
            <a:r>
              <a:rPr lang="en-US" dirty="0" err="1" smtClean="0"/>
              <a:t>készülékek</a:t>
            </a:r>
            <a:r>
              <a:rPr lang="en-US" dirty="0" smtClean="0"/>
              <a:t> </a:t>
            </a:r>
            <a:r>
              <a:rPr lang="en-US" dirty="0" err="1" smtClean="0"/>
              <a:t>szintén</a:t>
            </a:r>
            <a:r>
              <a:rPr lang="en-US" dirty="0" smtClean="0"/>
              <a:t> </a:t>
            </a:r>
            <a:r>
              <a:rPr lang="en-US" dirty="0" err="1" smtClean="0"/>
              <a:t>rendelkeznek</a:t>
            </a:r>
            <a:r>
              <a:rPr lang="en-US" dirty="0" smtClean="0"/>
              <a:t> a </a:t>
            </a:r>
            <a:r>
              <a:rPr lang="en-US" dirty="0" err="1" smtClean="0"/>
              <a:t>fent</a:t>
            </a:r>
            <a:r>
              <a:rPr lang="en-US" dirty="0" smtClean="0"/>
              <a:t> </a:t>
            </a:r>
            <a:r>
              <a:rPr lang="en-US" dirty="0" err="1" smtClean="0"/>
              <a:t>említett</a:t>
            </a:r>
            <a:r>
              <a:rPr lang="en-US" dirty="0" smtClean="0"/>
              <a:t> </a:t>
            </a:r>
            <a:r>
              <a:rPr lang="en-US" dirty="0" err="1" smtClean="0"/>
              <a:t>tulajdonságokkal</a:t>
            </a:r>
            <a:r>
              <a:rPr lang="en-US" dirty="0" smtClean="0"/>
              <a:t>.</a:t>
            </a:r>
            <a:r>
              <a:rPr lang="hu-HU" dirty="0" smtClean="0"/>
              <a:t> </a:t>
            </a:r>
            <a:r>
              <a:rPr lang="en-US" dirty="0" err="1" smtClean="0"/>
              <a:t>Kozmetikai</a:t>
            </a:r>
            <a:r>
              <a:rPr lang="en-US" dirty="0" smtClean="0"/>
              <a:t> </a:t>
            </a:r>
            <a:r>
              <a:rPr lang="en-US" dirty="0" err="1" smtClean="0"/>
              <a:t>szempontból</a:t>
            </a:r>
            <a:r>
              <a:rPr lang="en-US" dirty="0" smtClean="0"/>
              <a:t> </a:t>
            </a:r>
            <a:r>
              <a:rPr lang="en-US" dirty="0" err="1" smtClean="0"/>
              <a:t>előnyösebb</a:t>
            </a:r>
            <a:r>
              <a:rPr lang="en-US" dirty="0" smtClean="0"/>
              <a:t> a </a:t>
            </a:r>
            <a:r>
              <a:rPr lang="en-US" dirty="0" err="1" smtClean="0"/>
              <a:t>kialakításuk</a:t>
            </a:r>
            <a:r>
              <a:rPr lang="en-US" dirty="0" smtClean="0"/>
              <a:t>. </a:t>
            </a:r>
            <a:r>
              <a:rPr lang="en-US" dirty="0" err="1" smtClean="0"/>
              <a:t>Mivel</a:t>
            </a:r>
            <a:r>
              <a:rPr lang="en-US" dirty="0" smtClean="0"/>
              <a:t> a </a:t>
            </a:r>
            <a:r>
              <a:rPr lang="en-US" dirty="0" err="1" smtClean="0"/>
              <a:t>dobhártyához</a:t>
            </a:r>
            <a:r>
              <a:rPr lang="en-US" dirty="0" smtClean="0"/>
              <a:t> </a:t>
            </a:r>
            <a:r>
              <a:rPr lang="en-US" dirty="0" err="1" smtClean="0"/>
              <a:t>közelebb</a:t>
            </a:r>
            <a:r>
              <a:rPr lang="hu-HU" dirty="0" smtClean="0"/>
              <a:t> </a:t>
            </a:r>
            <a:r>
              <a:rPr lang="en-US" dirty="0" err="1" smtClean="0"/>
              <a:t>helyezkednek</a:t>
            </a:r>
            <a:r>
              <a:rPr lang="en-US" dirty="0" smtClean="0"/>
              <a:t> el, </a:t>
            </a:r>
            <a:r>
              <a:rPr lang="en-US" dirty="0" err="1" smtClean="0"/>
              <a:t>kisebb</a:t>
            </a:r>
            <a:r>
              <a:rPr lang="en-US" dirty="0" smtClean="0"/>
              <a:t> </a:t>
            </a:r>
            <a:r>
              <a:rPr lang="en-US" dirty="0" err="1" smtClean="0"/>
              <a:t>erősítéssel</a:t>
            </a:r>
            <a:r>
              <a:rPr lang="en-US" dirty="0" smtClean="0"/>
              <a:t> is </a:t>
            </a:r>
            <a:r>
              <a:rPr lang="en-US" dirty="0" err="1" smtClean="0"/>
              <a:t>elérhetjük</a:t>
            </a:r>
            <a:r>
              <a:rPr lang="en-US" dirty="0" smtClean="0"/>
              <a:t> </a:t>
            </a:r>
            <a:r>
              <a:rPr lang="en-US" dirty="0" err="1" smtClean="0"/>
              <a:t>ugyanazt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intenzitást</a:t>
            </a:r>
            <a:r>
              <a:rPr lang="en-US" dirty="0" smtClean="0"/>
              <a:t>, mint a </a:t>
            </a:r>
            <a:r>
              <a:rPr lang="en-US" dirty="0" err="1" smtClean="0"/>
              <a:t>külső</a:t>
            </a:r>
            <a:r>
              <a:rPr lang="hu-HU" dirty="0" smtClean="0"/>
              <a:t> </a:t>
            </a:r>
            <a:r>
              <a:rPr lang="en-US" dirty="0" err="1" smtClean="0"/>
              <a:t>készülékeknél</a:t>
            </a:r>
            <a:r>
              <a:rPr lang="en-US" dirty="0" smtClean="0"/>
              <a:t>. A </a:t>
            </a:r>
            <a:r>
              <a:rPr lang="en-US" dirty="0" err="1" smtClean="0"/>
              <a:t>mikrofon</a:t>
            </a:r>
            <a:r>
              <a:rPr lang="en-US" dirty="0" smtClean="0"/>
              <a:t> is </a:t>
            </a:r>
            <a:r>
              <a:rPr lang="en-US" dirty="0" err="1" smtClean="0"/>
              <a:t>közelebb</a:t>
            </a:r>
            <a:r>
              <a:rPr lang="en-US" dirty="0" smtClean="0"/>
              <a:t> </a:t>
            </a:r>
            <a:r>
              <a:rPr lang="en-US" dirty="0" err="1" smtClean="0"/>
              <a:t>esik</a:t>
            </a:r>
            <a:r>
              <a:rPr lang="en-US" dirty="0" smtClean="0"/>
              <a:t> a </a:t>
            </a:r>
            <a:r>
              <a:rPr lang="en-US" dirty="0" err="1" smtClean="0"/>
              <a:t>hallójárathoz</a:t>
            </a:r>
            <a:r>
              <a:rPr lang="en-US" dirty="0" smtClean="0"/>
              <a:t>, </a:t>
            </a:r>
            <a:r>
              <a:rPr lang="en-US" dirty="0" err="1" smtClean="0"/>
              <a:t>így</a:t>
            </a:r>
            <a:r>
              <a:rPr lang="en-US" dirty="0" smtClean="0"/>
              <a:t> a </a:t>
            </a:r>
            <a:r>
              <a:rPr lang="en-US" dirty="0" err="1" smtClean="0"/>
              <a:t>fülkagyló</a:t>
            </a:r>
            <a:r>
              <a:rPr lang="en-US" dirty="0" smtClean="0"/>
              <a:t> </a:t>
            </a:r>
            <a:r>
              <a:rPr lang="en-US" dirty="0" err="1" smtClean="0"/>
              <a:t>hangterelő</a:t>
            </a:r>
            <a:r>
              <a:rPr lang="en-US" dirty="0" smtClean="0"/>
              <a:t> </a:t>
            </a:r>
            <a:r>
              <a:rPr lang="en-US" dirty="0" err="1" smtClean="0"/>
              <a:t>hatása</a:t>
            </a:r>
            <a:r>
              <a:rPr lang="hu-HU" dirty="0" smtClean="0"/>
              <a:t> </a:t>
            </a:r>
            <a:r>
              <a:rPr lang="en-US" dirty="0" smtClean="0"/>
              <a:t>is </a:t>
            </a:r>
            <a:r>
              <a:rPr lang="en-US" dirty="0" err="1" smtClean="0"/>
              <a:t>jobban</a:t>
            </a:r>
            <a:r>
              <a:rPr lang="en-US" dirty="0" smtClean="0"/>
              <a:t> </a:t>
            </a:r>
            <a:r>
              <a:rPr lang="en-US" dirty="0" err="1" smtClean="0"/>
              <a:t>érvényesül</a:t>
            </a:r>
            <a:r>
              <a:rPr lang="en-US" dirty="0" smtClean="0"/>
              <a:t>. </a:t>
            </a:r>
            <a:r>
              <a:rPr lang="en-US" dirty="0" err="1" smtClean="0"/>
              <a:t>Hátránya</a:t>
            </a:r>
            <a:r>
              <a:rPr lang="en-US" dirty="0" smtClean="0"/>
              <a:t>, </a:t>
            </a:r>
            <a:r>
              <a:rPr lang="en-US" dirty="0" err="1" smtClean="0"/>
              <a:t>hogy</a:t>
            </a:r>
            <a:r>
              <a:rPr lang="en-US" dirty="0" smtClean="0"/>
              <a:t> </a:t>
            </a:r>
            <a:r>
              <a:rPr lang="en-US" dirty="0" err="1" smtClean="0"/>
              <a:t>nagyobb</a:t>
            </a:r>
            <a:r>
              <a:rPr lang="en-US" dirty="0" smtClean="0"/>
              <a:t> </a:t>
            </a:r>
            <a:r>
              <a:rPr lang="en-US" dirty="0" err="1" smtClean="0"/>
              <a:t>eséllyel</a:t>
            </a:r>
            <a:r>
              <a:rPr lang="en-US" dirty="0" smtClean="0"/>
              <a:t> </a:t>
            </a:r>
            <a:r>
              <a:rPr lang="en-US" dirty="0" err="1" smtClean="0"/>
              <a:t>jelenik</a:t>
            </a:r>
            <a:r>
              <a:rPr lang="en-US" dirty="0" smtClean="0"/>
              <a:t> meg </a:t>
            </a:r>
            <a:r>
              <a:rPr lang="en-US" dirty="0" err="1" smtClean="0"/>
              <a:t>visszacsatolás</a:t>
            </a:r>
            <a:r>
              <a:rPr lang="en-US" dirty="0" smtClean="0"/>
              <a:t> a </a:t>
            </a:r>
            <a:r>
              <a:rPr lang="en-US" dirty="0" err="1" smtClean="0"/>
              <a:t>mikrofon</a:t>
            </a:r>
            <a:r>
              <a:rPr lang="hu-HU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a receiver </a:t>
            </a:r>
            <a:r>
              <a:rPr lang="en-US" dirty="0" err="1" smtClean="0"/>
              <a:t>között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73A55-1422-4511-839E-50404A4A66EA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28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mélyhallójárati hallókészülék teljesen a hallójáratban helyezkedik el, külső támaszték nélkül. Elhelyezkedésük révén ezek a hallókészülékek állnak a legközelebb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akusztikailag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természetes halláshoz, mivel a mikrofon a hallójáratban helyezkedik el kihasználva a külső fül által biztosított irányhallást, a hangszóró pedig a lehető legközelebb foglal helyet a dobhártyához. 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73A55-1422-4511-839E-50404A4A66EA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81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dobhártyától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kb. 4mm-re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helyezik be, így a megfelelő hangérzet biztosításához kisebb mértékű erősítés szükséges, ami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kisebb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fogyasztást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hosszabb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élettartamot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jelent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mikrofon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egészen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bentre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kerül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így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érvényre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jut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fülkagylónak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hang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irányításában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lokalizációban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betöltött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természetes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szerepe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Mivel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így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hang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természetes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transzformáció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után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jut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erősítőbe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nincs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szükség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irányhallást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segítő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jelfeldolgozásra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mély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elhelyezkedés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követkeményeként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csökken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occlusio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érzete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ugyanis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csontos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vezetéssel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hallójáratba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kerülő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hang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szabadon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kifelé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távozni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hallókészülék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állja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útját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csökkent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occlusio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következtében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tartották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szükségesnek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szellőzőcsatorna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kialakítását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sem.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gyártónak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fenti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három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tulajdonság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eredményeként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szinte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sikerült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eliminálnia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visszacsatolást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receiver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mikrofon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között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és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elhelyezésnek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köszönhetően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magas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frekvenciás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erősítés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megemelkedett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elem nem cserélhető, és a behelyezés valamint a kivétel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audiológus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szakembert igényel, azonban akár 120 napos kiterjesztett periódusig is a fülben maradhat a készülék. [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http://www.lyrichearing.com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Insound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Medical. Lyric Sound Quality. 2010.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Hozzáférés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2011.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április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21,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cím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http://www.insoundmedical.com/medical-professionals/sound-quality/</a:t>
            </a:r>
            <a:r>
              <a:rPr lang="hu-H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],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Arbogast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Whichard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S. A New Hearing Aid Class: The First 100% Invisible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Extended-Wear Hearing Aid.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Hearing Review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2009;16(4):20-27.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73A55-1422-4511-839E-50404A4A66EA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68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mai modern hallókészülékeknek két fundamentális feladatot kell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ellátniuk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Képesnek kell lenniük a jelet erősíteni olyan szintre, amely legjobban kompenzálja az adott hallásveszteséget, valamint a nemlineáris hangosságnövekedést. A második feladat pedig a jel minőségének javítása, és tiszta érthető hangok továbbítása a dobhártya felé. Ezeket a célok különböző erősítési funkciókkal és jelfeldolgozási stratégiákkal érhetőek el 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73A55-1422-4511-839E-50404A4A66EA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97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3027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DA8F2E88-3F4D-4F11-8D56-F8AAF4F9EE9E}" type="slidenum">
              <a:rPr lang="hu-HU" smtClean="0">
                <a:latin typeface="Arial" pitchFamily="34" charset="0"/>
              </a:rPr>
              <a:pPr eaLnBrk="1" hangingPunct="1">
                <a:defRPr/>
              </a:pPr>
              <a:t>109</a:t>
            </a:fld>
            <a:endParaRPr lang="hu-HU" smtClean="0">
              <a:latin typeface="Arial" pitchFamily="34" charset="0"/>
            </a:endParaRPr>
          </a:p>
        </p:txBody>
      </p:sp>
      <p:sp>
        <p:nvSpPr>
          <p:cNvPr id="499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8" y="750888"/>
            <a:ext cx="6583362" cy="3703637"/>
          </a:xfrm>
          <a:ln w="12700" cap="flat">
            <a:solidFill>
              <a:schemeClr val="tx1"/>
            </a:solidFill>
          </a:ln>
        </p:spPr>
      </p:sp>
      <p:sp>
        <p:nvSpPr>
          <p:cNvPr id="499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087" y="4709613"/>
            <a:ext cx="4977977" cy="4464056"/>
          </a:xfrm>
          <a:noFill/>
          <a:ln/>
        </p:spPr>
        <p:txBody>
          <a:bodyPr lIns="90460" tIns="44436" rIns="90460" bIns="44436"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439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3027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7B03F609-A2B4-433B-92DC-A57839DFE283}" type="slidenum">
              <a:rPr lang="hu-HU" smtClean="0">
                <a:latin typeface="Arial" pitchFamily="34" charset="0"/>
              </a:rPr>
              <a:pPr eaLnBrk="1" hangingPunct="1">
                <a:defRPr/>
              </a:pPr>
              <a:t>115</a:t>
            </a:fld>
            <a:endParaRPr lang="hu-HU" smtClean="0">
              <a:latin typeface="Arial" pitchFamily="34" charset="0"/>
            </a:endParaRPr>
          </a:p>
        </p:txBody>
      </p:sp>
      <p:sp>
        <p:nvSpPr>
          <p:cNvPr id="500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600" y="750888"/>
            <a:ext cx="6584950" cy="3705225"/>
          </a:xfrm>
          <a:ln/>
        </p:spPr>
      </p:sp>
      <p:sp>
        <p:nvSpPr>
          <p:cNvPr id="500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087" y="4709613"/>
            <a:ext cx="4976406" cy="4462362"/>
          </a:xfrm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459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3027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4F6C85C9-EB82-4C68-A38B-E9F7789B41CC}" type="slidenum">
              <a:rPr lang="hu-HU" smtClean="0">
                <a:latin typeface="Arial" pitchFamily="34" charset="0"/>
              </a:rPr>
              <a:pPr eaLnBrk="1" hangingPunct="1">
                <a:defRPr/>
              </a:pPr>
              <a:t>116</a:t>
            </a:fld>
            <a:endParaRPr lang="hu-HU" smtClean="0">
              <a:latin typeface="Arial" pitchFamily="34" charset="0"/>
            </a:endParaRPr>
          </a:p>
        </p:txBody>
      </p:sp>
      <p:sp>
        <p:nvSpPr>
          <p:cNvPr id="501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2950"/>
            <a:ext cx="6608762" cy="3717925"/>
          </a:xfrm>
          <a:ln/>
        </p:spPr>
      </p:sp>
      <p:sp>
        <p:nvSpPr>
          <p:cNvPr id="501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087" y="4711306"/>
            <a:ext cx="4977977" cy="4462363"/>
          </a:xfrm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163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műtétet altatásban végzik, a koponyacsonton kialakítják az implantátum helyét, a vevőt körkörösen rögzítik, majd a földelő elektródát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temporalis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izomzat alá helyezik, az aktív elektródát pedig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cochleába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vezetik 26-28 mm mélyen és izomdarabkával rögzítik.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sikeres műtét után 4 héttel kezdődhet meg a készülék beállítása és a rehabilitálás 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73A55-1422-4511-839E-50404A4A66EA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26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600" y="750888"/>
            <a:ext cx="6584950" cy="3705225"/>
          </a:xfrm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087" y="4711306"/>
            <a:ext cx="4977977" cy="4462363"/>
          </a:xfrm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674920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>
                <a:effectLst/>
              </a:rPr>
              <a:t>Működés közben a </a:t>
            </a:r>
            <a:r>
              <a:rPr lang="hu-HU" dirty="0" err="1" smtClean="0">
                <a:effectLst/>
              </a:rPr>
              <a:t>cochleáris</a:t>
            </a:r>
            <a:r>
              <a:rPr lang="hu-HU" dirty="0" smtClean="0">
                <a:effectLst/>
              </a:rPr>
              <a:t> implantátum a BTE egységben lévő mikrofon a hangokat elektromos jelekké alakítja, és ezt továbbítja a beszédprocesszorhoz, amely szűri, </a:t>
            </a:r>
            <a:r>
              <a:rPr lang="hu-HU" dirty="0" err="1" smtClean="0">
                <a:effectLst/>
              </a:rPr>
              <a:t>elemzi</a:t>
            </a:r>
            <a:r>
              <a:rPr lang="hu-HU" dirty="0" smtClean="0">
                <a:effectLst/>
              </a:rPr>
              <a:t> és digitalizálja a jelet. A beszédprocesszor az adó tekercshez továbbítja a jelet, amely rádióhullámok segítségével adja át a bőr alatti vevőnek, amihez mágnesesen kapcsolódik. A másik egységben az elektromágneses vevő tekercs biztosítja a megfelelő elektródák kellő mértékű stimulálását, az elektróda pedig stimulálja a maradék hallóideg rostokat a </a:t>
            </a:r>
            <a:r>
              <a:rPr lang="hu-HU" dirty="0" err="1" smtClean="0">
                <a:effectLst/>
              </a:rPr>
              <a:t>cochleában</a:t>
            </a:r>
            <a:r>
              <a:rPr lang="hu-HU" dirty="0" smtClean="0">
                <a:effectLst/>
              </a:rPr>
              <a:t> és ezáltal létrejön a hallásérzet. </a:t>
            </a:r>
          </a:p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73A55-1422-4511-839E-50404A4A66EA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9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beszéd szimuláció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https://www.youtube.com/watch?v=00WOao4kpwM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73A55-1422-4511-839E-50404A4A66EA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73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ABE0D-F2C8-43BE-8AAF-096A048CD2E0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05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ABE0D-F2C8-43BE-8AAF-096A048CD2E0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7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600" y="750888"/>
            <a:ext cx="6584950" cy="3705225"/>
          </a:xfrm>
          <a:ln/>
        </p:spPr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087" y="4711306"/>
            <a:ext cx="4977977" cy="4462363"/>
          </a:xfrm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834405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600" y="750888"/>
            <a:ext cx="6584950" cy="3705225"/>
          </a:xfrm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087" y="4711306"/>
            <a:ext cx="4977977" cy="4462363"/>
          </a:xfrm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851634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600" y="750888"/>
            <a:ext cx="6584950" cy="3705225"/>
          </a:xfrm>
          <a:ln/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087" y="4711306"/>
            <a:ext cx="4977977" cy="4462363"/>
          </a:xfrm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741660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600" y="750888"/>
            <a:ext cx="6584950" cy="3705225"/>
          </a:xfrm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087" y="4711306"/>
            <a:ext cx="4977977" cy="4462363"/>
          </a:xfrm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460688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hallókészülékek közös jellemzői, hogy a hangokat erősítik szelektív módon, azonban egyetlen hallókészülék sem képes minden hallásproblémát megoldani, de képes arra, hogy a hangokat felerősítse, ezáltal a hallást és a beszédértést segítse. Sokféle hallókészülék közül választhat a szakember, annak függvényében, hogy melyik karakterisztikája illik legjobban a beteg füléhez.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73A55-1422-4511-839E-50404A4A66EA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42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73A55-1422-4511-839E-50404A4A66EA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54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digitális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eszközök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lehetőséget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nyújtanak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egyedülállóak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bizonyos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feladatokat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csak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digitális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jelfeldolgozással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lehet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megoldani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(adaptív zajszűrés, visszacsatolás-csökkentés, stb.). </a:t>
            </a:r>
          </a:p>
          <a:p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dinamika-tartomány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nagyságát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jelátalakítók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processzor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szóhossza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korlátozza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jellemzően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16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vagy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32 bit).</a:t>
            </a:r>
          </a:p>
          <a:p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Ennek megfelelően valamilyen szintű jelerősség-csökkentést vagy magas-szintű kompressziót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alkalmaznak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bemeneten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mintavételezési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frekvencia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jellemzően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12-32kHz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között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szokott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lenni, ezzel együtt a bemeneten egy alul-áteresztő szűrőt is alkalmaznak az </a:t>
            </a:r>
            <a:r>
              <a:rPr lang="hu-H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aliasing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elkerülésére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[http://www.accuratehearingsystems.com/wp-content/uploads/2008/04/ric_dsd.jpg].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jelfeldolgozó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egység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megvalósítható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alkalmazás-specifikus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integrált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áramkörrel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vagy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szabadon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programozható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eszközzel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is.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hallókészülékekben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használt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DSP-k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eltérnek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hagyományos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DSP-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ktől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Ennek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kisebb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áll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rendelkezésre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elemek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rövid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élettartama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miatt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fogyasztást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csökkenteni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kell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[http://wp.hearingaidsolutions.co.uk/lyric-%E2%80%93-a-revolutionary-new-aid/].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utóbbi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időben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háttérbe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szorultak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analóg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készülékek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csak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egy-két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kivétellel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találkozunk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velük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(pl. Lyric –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lásd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később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Alkatrészek</a:t>
            </a:r>
            <a:endParaRPr lang="en-US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Mikrofonok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receiverek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követelmény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jó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érzékenység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nagy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sávszélesség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kis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zaj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mikrofonok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jellemzően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elektret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mikrofonok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Telefontekercs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segíti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telefon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használatát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jelentősebb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torzítás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visszacsatolás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nélkül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alkalmas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színházakban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/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előadótermekben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közvetlen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rákapcsolódást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tesz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lehetővé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adott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hangrendszerre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könnyebbé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téve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megértést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tárgyra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való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koncentrációt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Nyomtatott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áramkör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leginkább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hajlékony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nyomtatott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áramkörök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jobb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helykihasználás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érdekében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73A55-1422-4511-839E-50404A4A66EA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29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5121-54BB-4F16-A19A-48CF246E48C5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281-45B5-415D-8AD4-CC18E5CA0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9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5121-54BB-4F16-A19A-48CF246E48C5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281-45B5-415D-8AD4-CC18E5CA0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64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5121-54BB-4F16-A19A-48CF246E48C5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281-45B5-415D-8AD4-CC18E5CA0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84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01114-6A4A-4256-AF46-D5C26B33B74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1032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F0120-107D-4EF9-AB57-89A22A6DA48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2583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0DCDB-13FF-4982-B1C9-163062C491C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1504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ClipArt-elem helye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9022A-9AF8-43A6-B871-C82BF2FDD3A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182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5121-54BB-4F16-A19A-48CF246E48C5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281-45B5-415D-8AD4-CC18E5CA0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64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5121-54BB-4F16-A19A-48CF246E48C5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281-45B5-415D-8AD4-CC18E5CA0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7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5121-54BB-4F16-A19A-48CF246E48C5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281-45B5-415D-8AD4-CC18E5CA0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45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5121-54BB-4F16-A19A-48CF246E48C5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281-45B5-415D-8AD4-CC18E5CA0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70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5121-54BB-4F16-A19A-48CF246E48C5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281-45B5-415D-8AD4-CC18E5CA0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1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5121-54BB-4F16-A19A-48CF246E48C5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281-45B5-415D-8AD4-CC18E5CA0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42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5121-54BB-4F16-A19A-48CF246E48C5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281-45B5-415D-8AD4-CC18E5CA0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08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5121-54BB-4F16-A19A-48CF246E48C5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281-45B5-415D-8AD4-CC18E5CA0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05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55121-54BB-4F16-A19A-48CF246E48C5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9281-45B5-415D-8AD4-CC18E5CA0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0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vicsi@tmit.bme.h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hearcom.eu/main/usertrials/hearingaidtypesMain/ITE_en.html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edia.merchantcircle.com/7771750/IIC%20w%20CIC%20in%20pic_full.jpeg" TargetMode="External"/><Relationship Id="rId5" Type="http://schemas.openxmlformats.org/officeDocument/2006/relationships/hyperlink" Target="http://www.entusa.com/Ear_Photos/CIC.jpg" TargetMode="External"/><Relationship Id="rId4" Type="http://schemas.openxmlformats.org/officeDocument/2006/relationships/image" Target="../media/image72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gi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8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5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9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1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vdafuled.hu/gyermek.php" TargetMode="Externa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png"/><Relationship Id="rId4" Type="http://schemas.microsoft.com/office/2007/relationships/hdphoto" Target="../media/hdphoto1.wdp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hyperlink" Target="http://www.ovdafuled.hu/" TargetMode="External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hyperlink" Target="mailto:vicsi@tmit.bme.hu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1Fv7IPmJo4&amp;t=18s" TargetMode="External"/><Relationship Id="rId2" Type="http://schemas.openxmlformats.org/officeDocument/2006/relationships/hyperlink" Target="https://www.youtube.com/watch?v=LqdFL0u2HLY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43TyLc9Sbo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vdafuled.hu/zajszintmeres.php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video" Target="file:///D:\Vicsi\Oktatas\EgeszsegugyiMernokkepzesSzB\Besz&#233;s%20&#233;s%20hall&#225;sdiagnosztika\artikul&#225;ci&#243;\modx8\mOlom_90F_modx8.avi" TargetMode="External"/><Relationship Id="rId7" Type="http://schemas.openxmlformats.org/officeDocument/2006/relationships/image" Target="../media/image38.png"/><Relationship Id="rId2" Type="http://schemas.openxmlformats.org/officeDocument/2006/relationships/video" Target="file:///D:\Vicsi\Oktatas\EgeszsegugyiMernokkepzesSzB\Besz&#233;s%20&#233;s%20hall&#225;sdiagnosztika\artikul&#225;ci&#243;\modx8\mOlom_40F_modx8.avi" TargetMode="External"/><Relationship Id="rId1" Type="http://schemas.openxmlformats.org/officeDocument/2006/relationships/video" Target="file:///D:\Vicsi\Oktatas\EgeszsegugyiMernokkepzesSzB\Besz&#233;s%20&#233;s%20hall&#225;sdiagnosztika\artikul&#225;ci&#243;\modx8\mOlom.avi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icsi\Oktatas\EgeszsegugyiMernokkepzesSzB\Besz&#233;s%20&#233;s%20hall&#225;sdiagnosztika\artikul&#225;ci&#243;\modx8\mOlOts_90F_modx8.avi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5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A beszéd és hallássérültek rehabilitációjának műszaki megoldásai</a:t>
            </a:r>
            <a:endParaRPr lang="en-US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965434" y="4141075"/>
            <a:ext cx="8418787" cy="2606566"/>
          </a:xfrm>
        </p:spPr>
        <p:txBody>
          <a:bodyPr>
            <a:normAutofit fontScale="25000" lnSpcReduction="20000"/>
          </a:bodyPr>
          <a:lstStyle/>
          <a:p>
            <a:r>
              <a:rPr lang="hu-HU" sz="12800" b="1" dirty="0" smtClean="0">
                <a:latin typeface="+mj-lt"/>
              </a:rPr>
              <a:t>Dr. Vicsi Klára</a:t>
            </a:r>
          </a:p>
          <a:p>
            <a:r>
              <a:rPr lang="hu-HU" sz="6700" dirty="0" smtClean="0">
                <a:latin typeface="+mj-lt"/>
              </a:rPr>
              <a:t>BME TMIT</a:t>
            </a:r>
          </a:p>
          <a:p>
            <a:r>
              <a:rPr lang="hu-HU" sz="6700" dirty="0" smtClean="0">
                <a:latin typeface="+mj-lt"/>
                <a:hlinkClick r:id="rId2"/>
              </a:rPr>
              <a:t>vicsi@tmit.bme.hu</a:t>
            </a:r>
            <a:endParaRPr lang="hu-HU" sz="6700" dirty="0" smtClean="0">
              <a:latin typeface="+mj-lt"/>
            </a:endParaRPr>
          </a:p>
          <a:p>
            <a:endParaRPr lang="hu-HU" dirty="0" smtClean="0">
              <a:latin typeface="+mj-lt"/>
            </a:endParaRPr>
          </a:p>
          <a:p>
            <a:endParaRPr lang="hu-HU" dirty="0">
              <a:latin typeface="+mj-lt"/>
            </a:endParaRPr>
          </a:p>
          <a:p>
            <a:endParaRPr lang="hu-HU" dirty="0" smtClean="0">
              <a:latin typeface="+mj-lt"/>
            </a:endParaRPr>
          </a:p>
          <a:p>
            <a:endParaRPr lang="hu-HU" dirty="0" smtClean="0"/>
          </a:p>
          <a:p>
            <a:endParaRPr lang="hu-HU" dirty="0"/>
          </a:p>
          <a:p>
            <a:r>
              <a:rPr lang="hu-HU" sz="6200" dirty="0" smtClean="0"/>
              <a:t>Miskolci </a:t>
            </a:r>
            <a:r>
              <a:rPr lang="hu-HU" sz="6200" smtClean="0"/>
              <a:t>Egyetem 2021</a:t>
            </a:r>
            <a:endParaRPr lang="hu-HU" sz="6200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64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7"/>
          <p:cNvSpPr txBox="1">
            <a:spLocks noChangeArrowheads="1"/>
          </p:cNvSpPr>
          <p:nvPr/>
        </p:nvSpPr>
        <p:spPr bwMode="auto">
          <a:xfrm>
            <a:off x="1919537" y="188641"/>
            <a:ext cx="8569325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b="1" dirty="0"/>
              <a:t>		</a:t>
            </a:r>
            <a:r>
              <a:rPr lang="hu-HU" sz="3600" b="1" dirty="0">
                <a:solidFill>
                  <a:srgbClr val="FF0000"/>
                </a:solidFill>
              </a:rPr>
              <a:t>Gerjesztés típusai 2</a:t>
            </a:r>
          </a:p>
          <a:p>
            <a:endParaRPr lang="hu-HU" sz="2000" b="1" dirty="0"/>
          </a:p>
          <a:p>
            <a:r>
              <a:rPr lang="hu-HU" sz="2800" b="1" dirty="0"/>
              <a:t>A hangcsoportok lehetnek tiszta és vegyes erjesztésűek.</a:t>
            </a:r>
          </a:p>
          <a:p>
            <a:endParaRPr lang="hu-HU" sz="2400" b="1" dirty="0"/>
          </a:p>
          <a:p>
            <a:r>
              <a:rPr lang="hu-HU" sz="2400" b="1" dirty="0"/>
              <a:t>Tiszta gerjesztés:</a:t>
            </a:r>
          </a:p>
          <a:p>
            <a:r>
              <a:rPr lang="hu-HU" sz="2000" dirty="0"/>
              <a:t>Egyszerre egy típusú gerjesztéssel történik a beszédhang előállítása.</a:t>
            </a:r>
          </a:p>
          <a:p>
            <a:r>
              <a:rPr lang="hu-HU" sz="2000" dirty="0"/>
              <a:t>Pl. magánhangzók, zöngétlen réshangok, zöngétlen zárhangok</a:t>
            </a:r>
          </a:p>
          <a:p>
            <a:endParaRPr lang="hu-HU" sz="2400" b="1" dirty="0"/>
          </a:p>
          <a:p>
            <a:endParaRPr lang="hu-HU" sz="2400" b="1" dirty="0"/>
          </a:p>
          <a:p>
            <a:r>
              <a:rPr lang="hu-HU" sz="2400" b="1" dirty="0"/>
              <a:t>Vegyes gerjesztés:</a:t>
            </a:r>
          </a:p>
          <a:p>
            <a:r>
              <a:rPr lang="hu-HU" sz="2000" dirty="0"/>
              <a:t>ahol több egyidejű gerjesztés fordul elő egyetlen hang képzésén belül. </a:t>
            </a:r>
          </a:p>
          <a:p>
            <a:r>
              <a:rPr lang="hu-HU" sz="2000" dirty="0"/>
              <a:t>Pl.zöngés réshangok, zöngés zárhangok, </a:t>
            </a:r>
            <a:r>
              <a:rPr lang="hu-HU" sz="2000" dirty="0" err="1"/>
              <a:t>affrikáták</a:t>
            </a:r>
            <a:endParaRPr lang="hu-HU" sz="2000" dirty="0"/>
          </a:p>
          <a:p>
            <a:r>
              <a:rPr lang="hu-HU" dirty="0"/>
              <a:t>A zöngés zár-, illetve réshangok képzésekor a zárfelpattanási-, illetve súrlódási zörej mellett zöngés gerjesztési hang is része a hangképzésnek. </a:t>
            </a:r>
          </a:p>
          <a:p>
            <a:endParaRPr lang="hu-HU" dirty="0"/>
          </a:p>
          <a:p>
            <a:r>
              <a:rPr lang="hu-HU" dirty="0"/>
              <a:t>A gerjesztés típusait tekintve, a legösszetettebb hangok a zöngés zár-rés hangok, amelyekben mindhárom képzési forma szerepet játszik (zönge, súrlódási zörej és lökéshullámszerű zárfelpattanási zörej).</a:t>
            </a:r>
          </a:p>
          <a:p>
            <a:endParaRPr lang="hu-HU" sz="2400" b="1" dirty="0"/>
          </a:p>
        </p:txBody>
      </p:sp>
      <p:sp>
        <p:nvSpPr>
          <p:cNvPr id="146435" name="Text Box 9"/>
          <p:cNvSpPr txBox="1">
            <a:spLocks noChangeArrowheads="1"/>
          </p:cNvSpPr>
          <p:nvPr/>
        </p:nvSpPr>
        <p:spPr bwMode="auto">
          <a:xfrm>
            <a:off x="2690813" y="1362076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8897B-9E98-446F-B568-3C0B3D7FCDF3}" type="slidenum">
              <a:rPr lang="hu-HU" smtClean="0"/>
              <a:pPr>
                <a:defRPr/>
              </a:pPr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612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Alap hallókészülék blokkdiagramja</a:t>
            </a:r>
          </a:p>
        </p:txBody>
      </p:sp>
      <p:sp>
        <p:nvSpPr>
          <p:cNvPr id="11776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117764" name="Picture 4" descr="D:\Oktatas\EgeszsegugyiMernokkepzesSzB\Beszés és hallásdiagnosztika\Hallokeszulekek\IMAGE0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928813"/>
            <a:ext cx="10787063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04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680241" y="421621"/>
            <a:ext cx="79419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000" dirty="0" smtClean="0"/>
              <a:t>D</a:t>
            </a:r>
            <a:r>
              <a:rPr lang="en-US" sz="4000" dirty="0" err="1" smtClean="0"/>
              <a:t>igitális</a:t>
            </a:r>
            <a:r>
              <a:rPr lang="en-US" sz="4000" dirty="0" smtClean="0"/>
              <a:t> </a:t>
            </a:r>
            <a:r>
              <a:rPr lang="en-US" sz="4000" dirty="0" err="1"/>
              <a:t>hallókészülék</a:t>
            </a:r>
            <a:r>
              <a:rPr lang="en-US" sz="4000" dirty="0"/>
              <a:t> </a:t>
            </a:r>
            <a:r>
              <a:rPr lang="en-US" sz="4000" dirty="0" err="1"/>
              <a:t>elvi</a:t>
            </a:r>
            <a:r>
              <a:rPr lang="en-US" sz="4000" dirty="0"/>
              <a:t> </a:t>
            </a:r>
            <a:r>
              <a:rPr lang="en-US" sz="4000" dirty="0" err="1"/>
              <a:t>felépítése</a:t>
            </a:r>
            <a:endParaRPr lang="en-US" sz="4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86" y="1868557"/>
            <a:ext cx="10662393" cy="270506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24069" y="5976730"/>
            <a:ext cx="9572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Központi</a:t>
            </a:r>
            <a:r>
              <a:rPr lang="en-US" sz="2000" dirty="0"/>
              <a:t> </a:t>
            </a:r>
            <a:r>
              <a:rPr lang="en-US" sz="2000" dirty="0" err="1"/>
              <a:t>részük</a:t>
            </a:r>
            <a:r>
              <a:rPr lang="en-US" sz="2000" dirty="0"/>
              <a:t> a </a:t>
            </a:r>
            <a:r>
              <a:rPr lang="en-US" sz="2000" dirty="0" err="1"/>
              <a:t>jelfeldolgozó</a:t>
            </a:r>
            <a:r>
              <a:rPr lang="en-US" sz="2000" dirty="0"/>
              <a:t> </a:t>
            </a:r>
            <a:r>
              <a:rPr lang="en-US" sz="2000" dirty="0" err="1"/>
              <a:t>processzor</a:t>
            </a:r>
            <a:r>
              <a:rPr lang="en-US" sz="2000" dirty="0"/>
              <a:t>, </a:t>
            </a:r>
            <a:r>
              <a:rPr lang="en-US" sz="2000" dirty="0" err="1"/>
              <a:t>amelynek</a:t>
            </a:r>
            <a:r>
              <a:rPr lang="en-US" sz="2000" dirty="0"/>
              <a:t> </a:t>
            </a:r>
            <a:r>
              <a:rPr lang="en-US" sz="2000" dirty="0" smtClean="0"/>
              <a:t>a</a:t>
            </a:r>
            <a:r>
              <a:rPr lang="hu-HU" sz="2000" dirty="0" smtClean="0"/>
              <a:t> </a:t>
            </a:r>
            <a:r>
              <a:rPr lang="es-ES" sz="2000" dirty="0" smtClean="0"/>
              <a:t>bemenetén </a:t>
            </a:r>
            <a:r>
              <a:rPr lang="es-ES" sz="2000" dirty="0"/>
              <a:t>értelemszerűen A/D, </a:t>
            </a:r>
            <a:endParaRPr lang="hu-HU" sz="2000" dirty="0" smtClean="0"/>
          </a:p>
          <a:p>
            <a:r>
              <a:rPr lang="hu-HU" sz="2000" dirty="0"/>
              <a:t>	</a:t>
            </a:r>
            <a:r>
              <a:rPr lang="hu-HU" sz="2000" dirty="0" smtClean="0"/>
              <a:t>					   </a:t>
            </a:r>
            <a:r>
              <a:rPr lang="es-ES" sz="2000" dirty="0" smtClean="0"/>
              <a:t>kimenetén </a:t>
            </a:r>
            <a:r>
              <a:rPr lang="es-ES" sz="2000" dirty="0"/>
              <a:t>D/A konverter található</a:t>
            </a:r>
            <a:r>
              <a:rPr lang="es-ES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0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69843" y="5552661"/>
            <a:ext cx="11423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/>
              <a:t>fül</a:t>
            </a:r>
            <a:r>
              <a:rPr lang="en-US" dirty="0"/>
              <a:t> </a:t>
            </a:r>
            <a:r>
              <a:rPr lang="en-US" dirty="0" err="1"/>
              <a:t>mögötti</a:t>
            </a:r>
            <a:r>
              <a:rPr lang="en-US" dirty="0"/>
              <a:t> </a:t>
            </a:r>
            <a:r>
              <a:rPr lang="en-US" dirty="0" err="1"/>
              <a:t>készülékek</a:t>
            </a:r>
            <a:r>
              <a:rPr lang="en-US" dirty="0"/>
              <a:t> a </a:t>
            </a:r>
            <a:r>
              <a:rPr lang="en-US" dirty="0" err="1"/>
              <a:t>legáltalánosabban</a:t>
            </a:r>
            <a:r>
              <a:rPr lang="en-US" dirty="0"/>
              <a:t> </a:t>
            </a:r>
            <a:r>
              <a:rPr lang="en-US" dirty="0" err="1"/>
              <a:t>elterjedt</a:t>
            </a:r>
            <a:r>
              <a:rPr lang="en-US" dirty="0"/>
              <a:t> </a:t>
            </a:r>
            <a:r>
              <a:rPr lang="en-US" dirty="0" err="1"/>
              <a:t>készülékek</a:t>
            </a:r>
            <a:r>
              <a:rPr lang="en-US" dirty="0"/>
              <a:t>. </a:t>
            </a:r>
            <a:r>
              <a:rPr lang="en-US" dirty="0" err="1"/>
              <a:t>Rendszerint</a:t>
            </a:r>
            <a:r>
              <a:rPr lang="en-US" dirty="0"/>
              <a:t> </a:t>
            </a:r>
            <a:r>
              <a:rPr lang="en-US" dirty="0" err="1" smtClean="0"/>
              <a:t>három</a:t>
            </a:r>
            <a:r>
              <a:rPr lang="hu-HU" dirty="0" smtClean="0"/>
              <a:t> </a:t>
            </a:r>
            <a:r>
              <a:rPr lang="en-US" dirty="0" err="1" smtClean="0"/>
              <a:t>részből</a:t>
            </a:r>
            <a:r>
              <a:rPr lang="en-US" dirty="0" smtClean="0"/>
              <a:t> </a:t>
            </a:r>
            <a:r>
              <a:rPr lang="en-US" dirty="0" err="1"/>
              <a:t>állnak</a:t>
            </a:r>
            <a:r>
              <a:rPr lang="en-US" dirty="0"/>
              <a:t>: a </a:t>
            </a:r>
            <a:r>
              <a:rPr lang="en-US" dirty="0" err="1"/>
              <a:t>fülkagylóra</a:t>
            </a:r>
            <a:r>
              <a:rPr lang="en-US" dirty="0"/>
              <a:t>, </a:t>
            </a:r>
            <a:r>
              <a:rPr lang="en-US" dirty="0" err="1"/>
              <a:t>illetve</a:t>
            </a:r>
            <a:r>
              <a:rPr lang="en-US" dirty="0"/>
              <a:t> </a:t>
            </a:r>
            <a:r>
              <a:rPr lang="en-US" dirty="0" err="1"/>
              <a:t>mögé</a:t>
            </a:r>
            <a:r>
              <a:rPr lang="en-US" dirty="0"/>
              <a:t> </a:t>
            </a:r>
            <a:r>
              <a:rPr lang="en-US" dirty="0" err="1"/>
              <a:t>helyezhető</a:t>
            </a:r>
            <a:r>
              <a:rPr lang="en-US" dirty="0"/>
              <a:t> </a:t>
            </a:r>
            <a:r>
              <a:rPr lang="en-US" dirty="0" err="1"/>
              <a:t>készülékből</a:t>
            </a:r>
            <a:r>
              <a:rPr lang="en-US" dirty="0"/>
              <a:t>, a </a:t>
            </a:r>
            <a:r>
              <a:rPr lang="en-US" dirty="0" err="1" smtClean="0"/>
              <a:t>fülbe</a:t>
            </a:r>
            <a:r>
              <a:rPr lang="en-US" dirty="0" smtClean="0"/>
              <a:t>/</a:t>
            </a:r>
            <a:r>
              <a:rPr lang="en-US" dirty="0" err="1" smtClean="0"/>
              <a:t>hallójáratba</a:t>
            </a:r>
            <a:r>
              <a:rPr lang="hu-HU" dirty="0" smtClean="0"/>
              <a:t> </a:t>
            </a:r>
            <a:r>
              <a:rPr lang="en-US" dirty="0" err="1" smtClean="0"/>
              <a:t>helyezhető</a:t>
            </a:r>
            <a:r>
              <a:rPr lang="en-US" dirty="0" smtClean="0"/>
              <a:t> </a:t>
            </a:r>
            <a:r>
              <a:rPr lang="en-US" dirty="0" err="1"/>
              <a:t>illesztékből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őket</a:t>
            </a:r>
            <a:r>
              <a:rPr lang="en-US" dirty="0"/>
              <a:t> </a:t>
            </a:r>
            <a:r>
              <a:rPr lang="en-US" dirty="0" err="1"/>
              <a:t>összekötő</a:t>
            </a:r>
            <a:r>
              <a:rPr lang="en-US" dirty="0"/>
              <a:t> </a:t>
            </a:r>
            <a:r>
              <a:rPr lang="en-US" dirty="0" err="1"/>
              <a:t>vékony</a:t>
            </a:r>
            <a:r>
              <a:rPr lang="en-US" dirty="0"/>
              <a:t> </a:t>
            </a:r>
            <a:r>
              <a:rPr lang="en-US" dirty="0" err="1"/>
              <a:t>csőből</a:t>
            </a:r>
            <a:r>
              <a:rPr lang="en-US" dirty="0"/>
              <a:t>. [4]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935896" y="388122"/>
            <a:ext cx="39595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Fül</a:t>
            </a:r>
            <a:r>
              <a:rPr lang="en-US" sz="3200" dirty="0" smtClean="0"/>
              <a:t> </a:t>
            </a:r>
            <a:r>
              <a:rPr lang="en-US" sz="3200" dirty="0" err="1" smtClean="0"/>
              <a:t>mögötti</a:t>
            </a:r>
            <a:r>
              <a:rPr lang="en-US" sz="3200" dirty="0" smtClean="0"/>
              <a:t> </a:t>
            </a:r>
            <a:r>
              <a:rPr lang="en-US" sz="3200" dirty="0" err="1" smtClean="0"/>
              <a:t>készülékek</a:t>
            </a:r>
            <a:endParaRPr lang="en-US" sz="3200" dirty="0" smtClean="0"/>
          </a:p>
          <a:p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956" y="1325217"/>
            <a:ext cx="4961648" cy="372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0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Cím 1"/>
          <p:cNvSpPr>
            <a:spLocks noGrp="1"/>
          </p:cNvSpPr>
          <p:nvPr>
            <p:ph type="title"/>
          </p:nvPr>
        </p:nvSpPr>
        <p:spPr>
          <a:xfrm>
            <a:off x="265946" y="208016"/>
            <a:ext cx="4546134" cy="1325563"/>
          </a:xfrm>
        </p:spPr>
        <p:txBody>
          <a:bodyPr>
            <a:normAutofit fontScale="90000"/>
          </a:bodyPr>
          <a:lstStyle/>
          <a:p>
            <a:r>
              <a:rPr lang="hu-HU" sz="3200" dirty="0">
                <a:latin typeface="+mn-lt"/>
              </a:rPr>
              <a:t>Fül mögötti hallókészülék </a:t>
            </a:r>
            <a:r>
              <a:rPr lang="hu-HU" sz="3200" dirty="0" smtClean="0">
                <a:latin typeface="+mn-lt"/>
              </a:rPr>
              <a:t/>
            </a:r>
            <a:br>
              <a:rPr lang="hu-HU" sz="3200" dirty="0" smtClean="0">
                <a:latin typeface="+mn-lt"/>
              </a:rPr>
            </a:br>
            <a:r>
              <a:rPr lang="hu-HU" sz="3200" dirty="0" smtClean="0">
                <a:latin typeface="+mn-lt"/>
              </a:rPr>
              <a:t>(</a:t>
            </a:r>
            <a:r>
              <a:rPr lang="hu-HU" sz="3200" dirty="0">
                <a:latin typeface="+mn-lt"/>
              </a:rPr>
              <a:t>BTE) </a:t>
            </a:r>
            <a:br>
              <a:rPr lang="hu-HU" sz="3200" dirty="0">
                <a:latin typeface="+mn-lt"/>
              </a:rPr>
            </a:br>
            <a:r>
              <a:rPr lang="hu-HU" sz="3200" dirty="0" smtClean="0">
                <a:latin typeface="+mn-lt"/>
              </a:rPr>
              <a:t>alkatrészei</a:t>
            </a:r>
            <a:endParaRPr lang="hu-HU" sz="3200" dirty="0">
              <a:latin typeface="+mn-lt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D8F271-386E-4849-9276-3782F173D4E0}" type="slidenum">
              <a:rPr lang="hu-HU" smtClean="0"/>
              <a:pPr>
                <a:defRPr/>
              </a:pPr>
              <a:t>103</a:t>
            </a:fld>
            <a:endParaRPr lang="hu-HU"/>
          </a:p>
        </p:txBody>
      </p:sp>
      <p:pic>
        <p:nvPicPr>
          <p:cNvPr id="6" name="Picture 2" descr="D:\Oktatas\EgeszsegugyiMernokkepzesSzB\Beszés és hallásdiagnosztika\Hallokeszulekek\IMAGE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2079" y="-251086"/>
            <a:ext cx="6908951" cy="660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4812079" y="5817704"/>
            <a:ext cx="634564" cy="212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7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98783" y="2160104"/>
            <a:ext cx="6143733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  <a:p>
            <a:r>
              <a:rPr lang="hu-HU" sz="2000" dirty="0" smtClean="0"/>
              <a:t>A </a:t>
            </a:r>
            <a:r>
              <a:rPr lang="en-US" sz="2000" dirty="0" err="1" smtClean="0"/>
              <a:t>receivert</a:t>
            </a:r>
            <a:r>
              <a:rPr lang="hu-HU" sz="2000" dirty="0" smtClean="0"/>
              <a:t> (</a:t>
            </a:r>
            <a:r>
              <a:rPr lang="hu-HU" sz="2000" dirty="0" err="1" smtClean="0"/>
              <a:t>hangszoró</a:t>
            </a:r>
            <a:r>
              <a:rPr lang="hu-HU" sz="2000" dirty="0" smtClean="0"/>
              <a:t>)</a:t>
            </a:r>
            <a:r>
              <a:rPr lang="en-US" sz="2000" dirty="0" smtClean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illesztékben</a:t>
            </a:r>
            <a:r>
              <a:rPr lang="en-US" sz="2000" dirty="0"/>
              <a:t> </a:t>
            </a:r>
            <a:r>
              <a:rPr lang="en-US" sz="2000" dirty="0" err="1"/>
              <a:t>helyezik</a:t>
            </a:r>
            <a:r>
              <a:rPr lang="en-US" sz="2000" dirty="0"/>
              <a:t> el. </a:t>
            </a:r>
            <a:endParaRPr lang="hu-HU" sz="2000" dirty="0" smtClean="0"/>
          </a:p>
          <a:p>
            <a:endParaRPr lang="hu-HU" sz="2000" dirty="0"/>
          </a:p>
          <a:p>
            <a:endParaRPr lang="hu-HU" sz="2000" dirty="0" smtClean="0"/>
          </a:p>
          <a:p>
            <a:endParaRPr lang="hu-HU" sz="2000" dirty="0"/>
          </a:p>
          <a:p>
            <a:r>
              <a:rPr lang="en-US" sz="2000" dirty="0" err="1" smtClean="0"/>
              <a:t>Ez</a:t>
            </a:r>
            <a:r>
              <a:rPr lang="en-US" sz="2000" dirty="0" smtClean="0"/>
              <a:t> a</a:t>
            </a:r>
            <a:r>
              <a:rPr lang="hu-HU" sz="2000" dirty="0" smtClean="0"/>
              <a:t> </a:t>
            </a:r>
            <a:r>
              <a:rPr lang="en-US" sz="2000" dirty="0" err="1" smtClean="0"/>
              <a:t>megoldás</a:t>
            </a:r>
            <a:r>
              <a:rPr lang="en-US" sz="2000" dirty="0" smtClean="0"/>
              <a:t> </a:t>
            </a:r>
            <a:r>
              <a:rPr lang="en-US" sz="2000" dirty="0" err="1"/>
              <a:t>magában</a:t>
            </a:r>
            <a:r>
              <a:rPr lang="en-US" sz="2000" dirty="0"/>
              <a:t> </a:t>
            </a:r>
            <a:r>
              <a:rPr lang="en-US" sz="2000" dirty="0" err="1"/>
              <a:t>hordozza</a:t>
            </a:r>
            <a:r>
              <a:rPr lang="en-US" sz="2000" dirty="0"/>
              <a:t> </a:t>
            </a:r>
            <a:r>
              <a:rPr lang="en-US" sz="2000" dirty="0" err="1"/>
              <a:t>annak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előnyét</a:t>
            </a:r>
            <a:r>
              <a:rPr lang="en-US" sz="2000" dirty="0"/>
              <a:t> is, </a:t>
            </a:r>
            <a:endParaRPr lang="hu-HU" sz="2000" dirty="0" smtClean="0"/>
          </a:p>
          <a:p>
            <a:r>
              <a:rPr lang="en-US" sz="2000" dirty="0" err="1" smtClean="0"/>
              <a:t>hogy</a:t>
            </a:r>
            <a:r>
              <a:rPr lang="en-US" sz="2000" dirty="0" smtClean="0"/>
              <a:t> </a:t>
            </a:r>
            <a:r>
              <a:rPr lang="en-US" sz="2000" dirty="0"/>
              <a:t>a </a:t>
            </a:r>
            <a:r>
              <a:rPr lang="en-US" sz="2000" dirty="0" err="1"/>
              <a:t>dobhártyához</a:t>
            </a:r>
            <a:r>
              <a:rPr lang="en-US" sz="2000" dirty="0"/>
              <a:t> </a:t>
            </a:r>
            <a:r>
              <a:rPr lang="en-US" sz="2000" dirty="0" err="1" smtClean="0"/>
              <a:t>közelebb</a:t>
            </a:r>
            <a:r>
              <a:rPr lang="en-US" sz="2000" dirty="0" smtClean="0"/>
              <a:t> </a:t>
            </a:r>
            <a:r>
              <a:rPr lang="en-US" sz="2000" dirty="0" err="1" smtClean="0"/>
              <a:t>eső</a:t>
            </a:r>
            <a:r>
              <a:rPr lang="hu-HU" sz="2000" dirty="0" smtClean="0"/>
              <a:t> </a:t>
            </a:r>
            <a:r>
              <a:rPr lang="en-US" sz="2000" dirty="0" err="1" smtClean="0"/>
              <a:t>hangszóró</a:t>
            </a:r>
            <a:r>
              <a:rPr lang="en-US" sz="2000" dirty="0" smtClean="0"/>
              <a:t> </a:t>
            </a:r>
            <a:r>
              <a:rPr lang="en-US" sz="2000" dirty="0" err="1"/>
              <a:t>miatt</a:t>
            </a:r>
            <a:r>
              <a:rPr lang="en-US" sz="2000" dirty="0"/>
              <a:t> </a:t>
            </a:r>
            <a:endParaRPr lang="hu-HU" sz="2000" dirty="0" smtClean="0"/>
          </a:p>
          <a:p>
            <a:r>
              <a:rPr lang="en-US" sz="2000" dirty="0" err="1" smtClean="0"/>
              <a:t>kisebb</a:t>
            </a:r>
            <a:r>
              <a:rPr lang="en-US" sz="2000" dirty="0" smtClean="0"/>
              <a:t> </a:t>
            </a:r>
            <a:r>
              <a:rPr lang="en-US" sz="2000" dirty="0" err="1"/>
              <a:t>erősítés</a:t>
            </a:r>
            <a:r>
              <a:rPr lang="en-US" sz="2000" dirty="0"/>
              <a:t> is </a:t>
            </a:r>
            <a:r>
              <a:rPr lang="en-US" sz="2000" dirty="0" err="1" smtClean="0"/>
              <a:t>elegendő</a:t>
            </a:r>
            <a:r>
              <a:rPr lang="hu-HU" sz="2000" dirty="0" smtClean="0"/>
              <a:t>.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r>
              <a:rPr lang="en-US" dirty="0" smtClean="0"/>
              <a:t> </a:t>
            </a:r>
            <a:r>
              <a:rPr lang="en-US" sz="1400" dirty="0" smtClean="0"/>
              <a:t>[</a:t>
            </a:r>
            <a:r>
              <a:rPr lang="en-US" sz="1400" dirty="0" err="1"/>
              <a:t>Branda</a:t>
            </a:r>
            <a:r>
              <a:rPr lang="en-US" sz="1400" dirty="0"/>
              <a:t> E. </a:t>
            </a:r>
            <a:r>
              <a:rPr lang="en-US" sz="1400" dirty="0" err="1"/>
              <a:t>Chalupper</a:t>
            </a:r>
            <a:r>
              <a:rPr lang="en-US" sz="1400" dirty="0"/>
              <a:t> J. A New System to Protect Hearing Aids from Cerumen and</a:t>
            </a:r>
          </a:p>
          <a:p>
            <a:r>
              <a:rPr lang="en-US" sz="1400" dirty="0"/>
              <a:t>Moisture. </a:t>
            </a:r>
            <a:r>
              <a:rPr lang="en-US" sz="1400" i="1" dirty="0"/>
              <a:t>Hearing Review</a:t>
            </a:r>
            <a:r>
              <a:rPr lang="en-US" sz="1400" dirty="0"/>
              <a:t>. 2007.</a:t>
            </a:r>
            <a:r>
              <a:rPr lang="en-US" sz="1400" dirty="0" smtClean="0"/>
              <a:t>].</a:t>
            </a:r>
            <a:endParaRPr lang="hu-HU" sz="1400" dirty="0" smtClean="0"/>
          </a:p>
          <a:p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3246783" y="569843"/>
            <a:ext cx="653294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RIC (Receiver</a:t>
            </a:r>
            <a:r>
              <a:rPr lang="hu-HU" sz="3200" dirty="0" smtClean="0"/>
              <a:t> </a:t>
            </a:r>
            <a:r>
              <a:rPr lang="en-US" sz="3200" dirty="0" smtClean="0"/>
              <a:t>In the Canal) </a:t>
            </a:r>
            <a:r>
              <a:rPr lang="en-US" sz="3200" dirty="0" err="1" smtClean="0"/>
              <a:t>készülékek</a:t>
            </a:r>
            <a:r>
              <a:rPr lang="en-US" sz="3200" dirty="0" smtClean="0"/>
              <a:t> </a:t>
            </a:r>
            <a:endParaRPr lang="hu-HU" sz="3200" dirty="0" smtClean="0"/>
          </a:p>
          <a:p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132" y="1431617"/>
            <a:ext cx="5356903" cy="535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0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94860" y="633656"/>
            <a:ext cx="91373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/>
              <a:t>Fülbe</a:t>
            </a:r>
            <a:r>
              <a:rPr lang="hu-HU" sz="3200" dirty="0" smtClean="0"/>
              <a:t> (ITE)</a:t>
            </a:r>
            <a:r>
              <a:rPr lang="en-US" sz="3200" dirty="0" smtClean="0"/>
              <a:t> </a:t>
            </a:r>
            <a:r>
              <a:rPr lang="en-US" sz="3200" dirty="0" err="1"/>
              <a:t>és</a:t>
            </a:r>
            <a:r>
              <a:rPr lang="en-US" sz="3200" dirty="0"/>
              <a:t> </a:t>
            </a:r>
            <a:r>
              <a:rPr lang="en-US" sz="3200" dirty="0" err="1"/>
              <a:t>hallójáratba</a:t>
            </a:r>
            <a:r>
              <a:rPr lang="en-US" sz="3200" dirty="0"/>
              <a:t> </a:t>
            </a:r>
            <a:r>
              <a:rPr lang="hu-HU" sz="3200" dirty="0" smtClean="0"/>
              <a:t>(ITC) </a:t>
            </a:r>
            <a:r>
              <a:rPr lang="en-US" sz="3200" dirty="0" err="1" smtClean="0"/>
              <a:t>helyezhető</a:t>
            </a:r>
            <a:r>
              <a:rPr lang="en-US" sz="3200" dirty="0" smtClean="0"/>
              <a:t> </a:t>
            </a:r>
            <a:r>
              <a:rPr lang="en-US" sz="3200" dirty="0" err="1"/>
              <a:t>készülékek</a:t>
            </a:r>
            <a:endParaRPr lang="en-US" sz="3200" dirty="0"/>
          </a:p>
        </p:txBody>
      </p:sp>
      <p:pic>
        <p:nvPicPr>
          <p:cNvPr id="4" name="Kép 3" descr="C:\Users\Napramorgószeműű\Desktop\P827056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0046" y="1560180"/>
            <a:ext cx="6453657" cy="529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238539" y="1948069"/>
            <a:ext cx="46250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Közepes vagy nagyfokú hallásveszteség esetén alkalmazhatóak, </a:t>
            </a:r>
            <a:endParaRPr lang="hu-HU" sz="2000" dirty="0" smtClean="0"/>
          </a:p>
          <a:p>
            <a:endParaRPr lang="hu-HU" sz="2000" dirty="0" smtClean="0"/>
          </a:p>
          <a:p>
            <a:r>
              <a:rPr lang="hu-HU" sz="2000" b="1" dirty="0" smtClean="0"/>
              <a:t>Előnyük</a:t>
            </a:r>
            <a:r>
              <a:rPr lang="hu-HU" sz="2000" b="1" dirty="0"/>
              <a:t>,</a:t>
            </a:r>
            <a:r>
              <a:rPr lang="hu-HU" sz="2000" dirty="0"/>
              <a:t> hogy a mikrofon közelebb esik a hallójárathoz, és a fülkagyló hangterelő hatása is érvényesül, így jobb irányérzetet adnak. </a:t>
            </a:r>
            <a:endParaRPr lang="hu-HU" sz="2000" dirty="0" smtClean="0"/>
          </a:p>
          <a:p>
            <a:endParaRPr lang="hu-HU" sz="2000" b="1" dirty="0" smtClean="0"/>
          </a:p>
          <a:p>
            <a:r>
              <a:rPr lang="hu-HU" sz="2000" b="1" dirty="0" smtClean="0"/>
              <a:t>Hátrányuk</a:t>
            </a:r>
            <a:r>
              <a:rPr lang="hu-HU" sz="2000" dirty="0" smtClean="0"/>
              <a:t>, </a:t>
            </a:r>
            <a:r>
              <a:rPr lang="hu-HU" sz="2000" dirty="0"/>
              <a:t>hogy nagyobb eséllyel jelenik meg akusztikus visszacsatolás.</a:t>
            </a:r>
          </a:p>
          <a:p>
            <a:endParaRPr lang="en-US" sz="2000" dirty="0"/>
          </a:p>
        </p:txBody>
      </p:sp>
      <p:sp>
        <p:nvSpPr>
          <p:cNvPr id="6" name="Téglalap 5"/>
          <p:cNvSpPr/>
          <p:nvPr/>
        </p:nvSpPr>
        <p:spPr>
          <a:xfrm>
            <a:off x="119269" y="615558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http://hearcom.eu/main/usertrials/hearingaidtypesMain/ITE_en.html</a:t>
            </a:r>
            <a:endParaRPr lang="en-US" sz="1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7050230" y="5300869"/>
            <a:ext cx="3273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ITE		      ITC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479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46853" y="410818"/>
            <a:ext cx="7063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effectLst>
                  <a:outerShdw sx="0" sy="0">
                    <a:srgbClr val="000000"/>
                  </a:outerShdw>
                </a:effectLst>
              </a:rPr>
              <a:t>Mélyhallójárati hallókészülékek (</a:t>
            </a:r>
            <a:r>
              <a:rPr lang="hu-HU" sz="3200" dirty="0" smtClean="0">
                <a:effectLst>
                  <a:outerShdw sx="0" sy="0">
                    <a:srgbClr val="000000"/>
                  </a:outerShdw>
                </a:effectLst>
              </a:rPr>
              <a:t>CIC, IIC)</a:t>
            </a:r>
            <a:endParaRPr lang="hu-HU" sz="3200" dirty="0">
              <a:effectLst>
                <a:outerShdw sx="0" sy="0">
                  <a:srgbClr val="000000"/>
                </a:outerShdw>
              </a:effectLst>
            </a:endParaRPr>
          </a:p>
          <a:p>
            <a:endParaRPr lang="en-US" sz="3200" dirty="0"/>
          </a:p>
        </p:txBody>
      </p:sp>
      <p:pic>
        <p:nvPicPr>
          <p:cNvPr id="3" name="Kép 2" descr="C:\Users\Napramorgószeműű\Desktop\IIC_vs_CIC_Diagram3.164132614_std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5003" y="1683027"/>
            <a:ext cx="5510515" cy="492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ép 3" descr="C:\Users\Napramorgószeműű\Desktop\CIC (1)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0571" y="1248837"/>
            <a:ext cx="4474612" cy="370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937920" y="6550222"/>
            <a:ext cx="3421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u="sng" dirty="0">
                <a:hlinkClick r:id="rId5"/>
              </a:rPr>
              <a:t>http://www.entusa.com/Ear_Photos/CIC.jpg</a:t>
            </a:r>
            <a:endParaRPr lang="en-US" sz="1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6101268" y="6550223"/>
            <a:ext cx="6217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u="sng" dirty="0">
                <a:hlinkClick r:id="rId6"/>
              </a:rPr>
              <a:t>http://media.merchantcircle.com/7771750/IIC%20w%20CIC%20in%20pic_full.jpeg</a:t>
            </a:r>
            <a:endParaRPr lang="en-US" sz="1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0" y="4463870"/>
            <a:ext cx="647703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Az IIC, CIC </a:t>
            </a:r>
            <a:r>
              <a:rPr lang="hu-HU" sz="2000" dirty="0"/>
              <a:t>hallókészülékek enyhe és közepes hallásveszteség </a:t>
            </a:r>
            <a:endParaRPr lang="hu-HU" sz="2000" dirty="0" smtClean="0"/>
          </a:p>
          <a:p>
            <a:r>
              <a:rPr lang="hu-HU" sz="2000" dirty="0" smtClean="0"/>
              <a:t>esetén </a:t>
            </a:r>
            <a:r>
              <a:rPr lang="hu-HU" sz="2000" dirty="0"/>
              <a:t>alkalmazhatóak, és </a:t>
            </a:r>
            <a:r>
              <a:rPr lang="hu-HU" sz="2000" dirty="0" err="1"/>
              <a:t>kivehetőek</a:t>
            </a:r>
            <a:r>
              <a:rPr lang="hu-HU" sz="2000" dirty="0"/>
              <a:t> bármikor.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5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03516" y="328856"/>
            <a:ext cx="63647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dirty="0">
                <a:effectLst>
                  <a:outerShdw sx="0" sy="0">
                    <a:srgbClr val="000000"/>
                  </a:outerShdw>
                </a:effectLst>
              </a:rPr>
              <a:t>Mélyhallójárati hallókészülékek </a:t>
            </a:r>
            <a:r>
              <a:rPr lang="hu-HU" sz="3200" dirty="0" smtClean="0">
                <a:effectLst>
                  <a:outerShdw sx="0" sy="0">
                    <a:srgbClr val="000000"/>
                  </a:outerShdw>
                </a:effectLst>
              </a:rPr>
              <a:t>-</a:t>
            </a:r>
            <a:r>
              <a:rPr lang="en-US" sz="3200" b="1" dirty="0" smtClean="0"/>
              <a:t>Lyric</a:t>
            </a:r>
            <a:endParaRPr lang="en-US" sz="3200" dirty="0"/>
          </a:p>
        </p:txBody>
      </p:sp>
      <p:pic>
        <p:nvPicPr>
          <p:cNvPr id="3" name="Kép 2" descr="C:\Users\Napramorgószeműű\Desktop\lyric-hearing-aid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2504" y="1762539"/>
            <a:ext cx="5853220" cy="4921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ép 3" descr="C:\Users\Napramorgószeműű\Desktop\021_lyrichearingaid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8050" y="1902004"/>
            <a:ext cx="2879725" cy="16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573872" y="3822088"/>
            <a:ext cx="485729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</a:t>
            </a:r>
            <a:r>
              <a:rPr lang="hu-HU" b="1" dirty="0" smtClean="0"/>
              <a:t> készülék </a:t>
            </a:r>
            <a:r>
              <a:rPr lang="hu-HU" b="1" dirty="0"/>
              <a:t>teljesen analóg működésű</a:t>
            </a:r>
            <a:r>
              <a:rPr lang="hu-HU" b="1" dirty="0" smtClean="0"/>
              <a:t>,</a:t>
            </a:r>
          </a:p>
          <a:p>
            <a:r>
              <a:rPr lang="hu-HU" dirty="0" smtClean="0"/>
              <a:t> </a:t>
            </a:r>
            <a:r>
              <a:rPr lang="hu-HU" dirty="0"/>
              <a:t>így természetesebbé téve a hangzást, ugyanakkor</a:t>
            </a:r>
          </a:p>
          <a:p>
            <a:r>
              <a:rPr lang="en-US" dirty="0" err="1"/>
              <a:t>kevesebb</a:t>
            </a:r>
            <a:r>
              <a:rPr lang="en-US" dirty="0"/>
              <a:t> </a:t>
            </a:r>
            <a:r>
              <a:rPr lang="en-US" dirty="0" err="1"/>
              <a:t>funkcióval</a:t>
            </a:r>
            <a:r>
              <a:rPr lang="en-US" dirty="0"/>
              <a:t> is </a:t>
            </a:r>
            <a:r>
              <a:rPr lang="en-US" dirty="0" err="1"/>
              <a:t>bír</a:t>
            </a:r>
            <a:r>
              <a:rPr lang="en-US" dirty="0" smtClean="0"/>
              <a:t>.</a:t>
            </a:r>
            <a:endParaRPr lang="hu-HU" dirty="0" smtClean="0"/>
          </a:p>
          <a:p>
            <a:endParaRPr lang="hu-HU" dirty="0"/>
          </a:p>
          <a:p>
            <a:r>
              <a:rPr lang="hu-HU" dirty="0" smtClean="0"/>
              <a:t>N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/>
              <a:t>megoldható</a:t>
            </a:r>
            <a:r>
              <a:rPr lang="en-US" dirty="0"/>
              <a:t> </a:t>
            </a:r>
            <a:r>
              <a:rPr lang="en-US" dirty="0" smtClean="0"/>
              <a:t>a</a:t>
            </a:r>
            <a:r>
              <a:rPr lang="hu-HU" dirty="0" smtClean="0"/>
              <a:t> kezelőfelületek </a:t>
            </a:r>
            <a:r>
              <a:rPr lang="hu-HU" dirty="0"/>
              <a:t>elhelyezése, </a:t>
            </a:r>
            <a:endParaRPr lang="hu-HU" dirty="0" smtClean="0"/>
          </a:p>
          <a:p>
            <a:r>
              <a:rPr lang="hu-HU" dirty="0" smtClean="0"/>
              <a:t>ezért </a:t>
            </a:r>
            <a:r>
              <a:rPr lang="hu-HU" dirty="0" err="1" smtClean="0"/>
              <a:t>kívűlről</a:t>
            </a:r>
            <a:r>
              <a:rPr lang="hu-HU" dirty="0" smtClean="0"/>
              <a:t> egy </a:t>
            </a:r>
            <a:r>
              <a:rPr lang="hu-HU" dirty="0"/>
              <a:t>kisméretű mágneses rúddal </a:t>
            </a:r>
            <a:endParaRPr lang="hu-HU" dirty="0" smtClean="0"/>
          </a:p>
          <a:p>
            <a:r>
              <a:rPr lang="hu-HU" dirty="0" smtClean="0"/>
              <a:t>valósítják </a:t>
            </a:r>
            <a:r>
              <a:rPr lang="hu-HU" dirty="0"/>
              <a:t>meg </a:t>
            </a:r>
            <a:r>
              <a:rPr lang="hu-HU" dirty="0" smtClean="0"/>
              <a:t>a </a:t>
            </a:r>
            <a:r>
              <a:rPr lang="hu-HU" dirty="0"/>
              <a:t>vezérlést</a:t>
            </a:r>
            <a:r>
              <a:rPr lang="hu-HU" dirty="0" smtClean="0"/>
              <a:t>.</a:t>
            </a:r>
          </a:p>
          <a:p>
            <a:endParaRPr lang="hu-HU" dirty="0"/>
          </a:p>
          <a:p>
            <a:r>
              <a:rPr lang="en-US" dirty="0"/>
              <a:t>A </a:t>
            </a:r>
            <a:r>
              <a:rPr lang="en-US" dirty="0" err="1"/>
              <a:t>dobhártyától</a:t>
            </a:r>
            <a:r>
              <a:rPr lang="en-US" dirty="0"/>
              <a:t> kb. 4mm-re</a:t>
            </a:r>
            <a:r>
              <a:rPr lang="hu-HU" dirty="0"/>
              <a:t> helyezik </a:t>
            </a:r>
            <a:r>
              <a:rPr lang="hu-HU" dirty="0" smtClean="0"/>
              <a:t>be</a:t>
            </a:r>
            <a:r>
              <a:rPr lang="hu-H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61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Cím 1"/>
          <p:cNvSpPr>
            <a:spLocks noGrp="1"/>
          </p:cNvSpPr>
          <p:nvPr>
            <p:ph type="title"/>
          </p:nvPr>
        </p:nvSpPr>
        <p:spPr>
          <a:xfrm>
            <a:off x="2194330" y="260648"/>
            <a:ext cx="7772400" cy="1143000"/>
          </a:xfrm>
        </p:spPr>
        <p:txBody>
          <a:bodyPr>
            <a:normAutofit/>
          </a:bodyPr>
          <a:lstStyle/>
          <a:p>
            <a:r>
              <a:rPr lang="hu-HU" sz="3200" dirty="0" smtClean="0">
                <a:latin typeface="+mn-lt"/>
              </a:rPr>
              <a:t>Jelfeldolgozási stratégiák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9268" y="1538287"/>
            <a:ext cx="10734532" cy="5000625"/>
          </a:xfrm>
        </p:spPr>
        <p:txBody>
          <a:bodyPr/>
          <a:lstStyle/>
          <a:p>
            <a:pPr marL="0" indent="0">
              <a:buNone/>
            </a:pPr>
            <a:r>
              <a:rPr lang="hu-HU" sz="2000" dirty="0" smtClean="0"/>
              <a:t>Hallókészülékek egyéni hallássérüléshez való igazítása, a </a:t>
            </a:r>
            <a:r>
              <a:rPr lang="hu-HU" sz="2000" dirty="0"/>
              <a:t>kulcsfontosságú jelek erősítése, javítása és a </a:t>
            </a:r>
            <a:endParaRPr lang="hu-HU" sz="2000" dirty="0" smtClean="0"/>
          </a:p>
          <a:p>
            <a:pPr marL="0" indent="0">
              <a:buNone/>
            </a:pPr>
            <a:r>
              <a:rPr lang="hu-HU" sz="2000" dirty="0" smtClean="0"/>
              <a:t>környezeti </a:t>
            </a:r>
            <a:r>
              <a:rPr lang="hu-HU" sz="2000" dirty="0"/>
              <a:t>zajok elnyomása létfontosságú a beszédértés </a:t>
            </a:r>
            <a:r>
              <a:rPr lang="hu-HU" sz="2000" dirty="0" smtClean="0"/>
              <a:t>növeléséhez. </a:t>
            </a:r>
          </a:p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endParaRPr lang="hu-HU" sz="2400" dirty="0" smtClean="0"/>
          </a:p>
          <a:p>
            <a:pPr lvl="1"/>
            <a:r>
              <a:rPr lang="hu-HU" sz="2000" dirty="0" smtClean="0"/>
              <a:t>Jel erősítése vagy idő-, vagy frekvenciatartományban (T/F és F/T átalakítás)</a:t>
            </a:r>
          </a:p>
          <a:p>
            <a:pPr marL="457200" lvl="1" indent="0">
              <a:buNone/>
            </a:pPr>
            <a:r>
              <a:rPr lang="hu-HU" sz="2000" dirty="0" smtClean="0"/>
              <a:t>			Automatikus </a:t>
            </a:r>
            <a:r>
              <a:rPr lang="hu-HU" sz="2000" dirty="0" err="1" smtClean="0"/>
              <a:t>erőstés</a:t>
            </a:r>
            <a:r>
              <a:rPr lang="hu-HU" sz="2000" dirty="0" smtClean="0"/>
              <a:t> </a:t>
            </a:r>
            <a:r>
              <a:rPr lang="hu-HU" sz="2000" dirty="0" err="1" smtClean="0"/>
              <a:t>szabályozáás</a:t>
            </a:r>
            <a:r>
              <a:rPr lang="hu-HU" sz="2000" dirty="0" smtClean="0"/>
              <a:t> (AGC)</a:t>
            </a:r>
          </a:p>
          <a:p>
            <a:pPr lvl="1"/>
            <a:r>
              <a:rPr lang="hu-HU" sz="2000" dirty="0" smtClean="0"/>
              <a:t>Adaptív szűrés</a:t>
            </a:r>
          </a:p>
          <a:p>
            <a:pPr lvl="1"/>
            <a:endParaRPr lang="hu-HU" sz="2000" dirty="0" smtClean="0"/>
          </a:p>
          <a:p>
            <a:pPr lvl="1"/>
            <a:r>
              <a:rPr lang="hu-HU" sz="2000" dirty="0" smtClean="0"/>
              <a:t>Zajcsökkentés</a:t>
            </a:r>
          </a:p>
          <a:p>
            <a:pPr lvl="1"/>
            <a:endParaRPr lang="hu-HU" sz="2000" dirty="0" smtClean="0"/>
          </a:p>
          <a:p>
            <a:pPr lvl="1"/>
            <a:r>
              <a:rPr lang="hu-HU" sz="2000" dirty="0" smtClean="0"/>
              <a:t>Visszhangcsökkentés</a:t>
            </a:r>
          </a:p>
          <a:p>
            <a:pPr lvl="1"/>
            <a:endParaRPr lang="hu-HU" sz="2000" dirty="0" smtClean="0"/>
          </a:p>
          <a:p>
            <a:pPr lvl="1"/>
            <a:r>
              <a:rPr lang="hu-HU" sz="2000" dirty="0" smtClean="0"/>
              <a:t>Jelsorozat feldolgozás, pl. iránykarakterisztika módosító technológia</a:t>
            </a:r>
          </a:p>
          <a:p>
            <a:pPr>
              <a:buFontTx/>
              <a:buNone/>
            </a:pPr>
            <a:endParaRPr lang="hu-HU" sz="200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984ECC-EC7C-4427-97B4-59DED087C641}" type="slidenum">
              <a:rPr lang="hu-HU" smtClean="0"/>
              <a:pPr>
                <a:defRPr/>
              </a:pPr>
              <a:t>108</a:t>
            </a:fld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4492487" y="6355268"/>
            <a:ext cx="606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Andy </a:t>
            </a:r>
            <a:r>
              <a:rPr lang="hu-HU" sz="1400" dirty="0" err="1"/>
              <a:t>Vonlanthen</a:t>
            </a:r>
            <a:r>
              <a:rPr lang="hu-HU" sz="1400" dirty="0"/>
              <a:t>, </a:t>
            </a:r>
            <a:r>
              <a:rPr lang="hu-HU" sz="1400" dirty="0" err="1"/>
              <a:t>Horst</a:t>
            </a:r>
            <a:r>
              <a:rPr lang="hu-HU" sz="1400" dirty="0"/>
              <a:t> </a:t>
            </a:r>
            <a:r>
              <a:rPr lang="hu-HU" sz="1400" dirty="0" err="1"/>
              <a:t>Arndt</a:t>
            </a:r>
            <a:r>
              <a:rPr lang="hu-HU" sz="1400" dirty="0"/>
              <a:t>: Hallókészülék technológia; Alexandra kiadó, 2008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48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4" y="407344"/>
            <a:ext cx="9268170" cy="535531"/>
          </a:xfrm>
        </p:spPr>
        <p:txBody>
          <a:bodyPr wrap="square" anchor="t">
            <a:spAutoFit/>
          </a:bodyPr>
          <a:lstStyle/>
          <a:p>
            <a:pPr eaLnBrk="1" hangingPunct="1">
              <a:defRPr/>
            </a:pPr>
            <a:r>
              <a:rPr lang="hu-HU" sz="3200" dirty="0">
                <a:latin typeface="Verdana" pitchFamily="34" charset="0"/>
              </a:rPr>
              <a:t>A konvencionális hallókészülék korlátai</a:t>
            </a:r>
            <a:endParaRPr lang="en-US" sz="3200" dirty="0">
              <a:latin typeface="Verdana" pitchFamily="34" charset="0"/>
            </a:endParaRPr>
          </a:p>
        </p:txBody>
      </p:sp>
      <p:pic>
        <p:nvPicPr>
          <p:cNvPr id="443395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9150" y="1412875"/>
            <a:ext cx="5329238" cy="37734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3396" name="Rectangle 4"/>
          <p:cNvSpPr>
            <a:spLocks noChangeArrowheads="1"/>
          </p:cNvSpPr>
          <p:nvPr/>
        </p:nvSpPr>
        <p:spPr bwMode="auto">
          <a:xfrm>
            <a:off x="5016500" y="5484814"/>
            <a:ext cx="1943100" cy="9683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82800" tIns="43200" rIns="82800" bIns="43200">
            <a:spAutoFit/>
          </a:bodyPr>
          <a:lstStyle/>
          <a:p>
            <a:pPr defTabSz="854075" eaLnBrk="0" hangingPunct="0">
              <a:spcBef>
                <a:spcPct val="30000"/>
              </a:spcBef>
              <a:buFontTx/>
              <a:buChar char="•"/>
            </a:pPr>
            <a:r>
              <a:rPr lang="hu-HU" sz="1600" b="1" i="1"/>
              <a:t>Occlusio</a:t>
            </a:r>
          </a:p>
          <a:p>
            <a:pPr defTabSz="854075" eaLnBrk="0" hangingPunct="0">
              <a:spcBef>
                <a:spcPct val="30000"/>
              </a:spcBef>
              <a:buFontTx/>
              <a:buChar char="•"/>
            </a:pPr>
            <a:r>
              <a:rPr lang="en-US" sz="1600" b="1" i="1"/>
              <a:t>Feedback</a:t>
            </a:r>
          </a:p>
          <a:p>
            <a:pPr defTabSz="854075" eaLnBrk="0" hangingPunct="0">
              <a:spcBef>
                <a:spcPct val="30000"/>
              </a:spcBef>
              <a:buFontTx/>
              <a:buChar char="•"/>
            </a:pPr>
            <a:r>
              <a:rPr lang="hu-HU" sz="1600" b="1" i="1"/>
              <a:t>Fülzsír</a:t>
            </a:r>
            <a:endParaRPr lang="en-US" sz="1600" b="1" i="1"/>
          </a:p>
        </p:txBody>
      </p:sp>
      <p:sp>
        <p:nvSpPr>
          <p:cNvPr id="443397" name="Rectangle 5"/>
          <p:cNvSpPr>
            <a:spLocks noChangeArrowheads="1"/>
          </p:cNvSpPr>
          <p:nvPr/>
        </p:nvSpPr>
        <p:spPr bwMode="auto">
          <a:xfrm>
            <a:off x="2208214" y="5445126"/>
            <a:ext cx="1944687" cy="9683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82800" tIns="43200" rIns="82800" bIns="43200">
            <a:spAutoFit/>
          </a:bodyPr>
          <a:lstStyle/>
          <a:p>
            <a:pPr defTabSz="854075" eaLnBrk="0" hangingPunct="0">
              <a:spcBef>
                <a:spcPct val="30000"/>
              </a:spcBef>
              <a:buFontTx/>
              <a:buChar char="•"/>
            </a:pPr>
            <a:r>
              <a:rPr lang="hu-HU" sz="1600" b="1" i="1"/>
              <a:t>Látható</a:t>
            </a:r>
          </a:p>
          <a:p>
            <a:pPr defTabSz="854075" eaLnBrk="0" hangingPunct="0">
              <a:spcBef>
                <a:spcPct val="30000"/>
              </a:spcBef>
              <a:buFontTx/>
              <a:buChar char="•"/>
            </a:pPr>
            <a:r>
              <a:rPr lang="hu-HU" sz="1600" b="1" i="1"/>
              <a:t>Kényelmetlen</a:t>
            </a:r>
          </a:p>
          <a:p>
            <a:pPr defTabSz="854075" eaLnBrk="0" hangingPunct="0">
              <a:spcBef>
                <a:spcPct val="30000"/>
              </a:spcBef>
              <a:buFontTx/>
              <a:buChar char="•"/>
            </a:pPr>
            <a:r>
              <a:rPr lang="en-US" sz="1600" b="1" i="1"/>
              <a:t> </a:t>
            </a:r>
            <a:r>
              <a:rPr lang="hu-HU" sz="1600" b="1" i="1"/>
              <a:t>Fenntartás</a:t>
            </a:r>
            <a:endParaRPr lang="en-US" sz="1600" b="1" i="1"/>
          </a:p>
        </p:txBody>
      </p:sp>
      <p:sp>
        <p:nvSpPr>
          <p:cNvPr id="443398" name="Rectangle 6"/>
          <p:cNvSpPr>
            <a:spLocks noChangeArrowheads="1"/>
          </p:cNvSpPr>
          <p:nvPr/>
        </p:nvSpPr>
        <p:spPr bwMode="auto">
          <a:xfrm>
            <a:off x="7751763" y="5487989"/>
            <a:ext cx="2159000" cy="97017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84454" tIns="41486" rIns="84454" bIns="41486">
            <a:spAutoFit/>
          </a:bodyPr>
          <a:lstStyle/>
          <a:p>
            <a:pPr defTabSz="854075" eaLnBrk="0" hangingPunct="0">
              <a:spcBef>
                <a:spcPct val="30000"/>
              </a:spcBef>
              <a:buFontTx/>
              <a:buChar char="•"/>
            </a:pPr>
            <a:r>
              <a:rPr lang="hu-HU" sz="1600" b="1" i="1"/>
              <a:t>Rossz hangminőség</a:t>
            </a:r>
          </a:p>
          <a:p>
            <a:pPr defTabSz="854075" eaLnBrk="0" hangingPunct="0">
              <a:spcBef>
                <a:spcPct val="30000"/>
              </a:spcBef>
              <a:buFontTx/>
              <a:buChar char="•"/>
            </a:pPr>
            <a:r>
              <a:rPr lang="en-US" sz="1600" b="1" i="1"/>
              <a:t>Dis</a:t>
            </a:r>
            <a:r>
              <a:rPr lang="hu-HU" sz="1600" b="1" i="1"/>
              <a:t>z</a:t>
            </a:r>
            <a:r>
              <a:rPr lang="en-US" sz="1600" b="1" i="1"/>
              <a:t>tor</a:t>
            </a:r>
            <a:r>
              <a:rPr lang="hu-HU" sz="1600" b="1" i="1"/>
              <a:t>zió</a:t>
            </a:r>
            <a:endParaRPr lang="en-US" sz="1600" b="1" i="1"/>
          </a:p>
          <a:p>
            <a:pPr defTabSz="854075" eaLnBrk="0" hangingPunct="0">
              <a:spcBef>
                <a:spcPct val="30000"/>
              </a:spcBef>
              <a:buFontTx/>
              <a:buChar char="•"/>
            </a:pPr>
            <a:r>
              <a:rPr lang="hu-HU" sz="1600" b="1" i="1"/>
              <a:t> Elégtelen gain</a:t>
            </a:r>
            <a:endParaRPr lang="en-US" sz="1600" b="1" i="1"/>
          </a:p>
        </p:txBody>
      </p:sp>
      <p:sp>
        <p:nvSpPr>
          <p:cNvPr id="443399" name="Line 7"/>
          <p:cNvSpPr>
            <a:spLocks noChangeShapeType="1"/>
          </p:cNvSpPr>
          <p:nvPr/>
        </p:nvSpPr>
        <p:spPr bwMode="auto">
          <a:xfrm flipV="1">
            <a:off x="3143250" y="3500438"/>
            <a:ext cx="1728788" cy="18732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2800" tIns="43200" rIns="82800" bIns="43200">
            <a:spAutoFit/>
          </a:bodyPr>
          <a:lstStyle/>
          <a:p>
            <a:endParaRPr lang="hu-HU"/>
          </a:p>
        </p:txBody>
      </p:sp>
      <p:sp>
        <p:nvSpPr>
          <p:cNvPr id="443400" name="Line 8"/>
          <p:cNvSpPr>
            <a:spLocks noChangeShapeType="1"/>
          </p:cNvSpPr>
          <p:nvPr/>
        </p:nvSpPr>
        <p:spPr bwMode="auto">
          <a:xfrm flipH="1" flipV="1">
            <a:off x="6024563" y="3357563"/>
            <a:ext cx="0" cy="20875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2800" tIns="43200" rIns="82800" bIns="43200">
            <a:spAutoFit/>
          </a:bodyPr>
          <a:lstStyle/>
          <a:p>
            <a:endParaRPr lang="hu-HU"/>
          </a:p>
        </p:txBody>
      </p:sp>
      <p:sp>
        <p:nvSpPr>
          <p:cNvPr id="443401" name="Line 9"/>
          <p:cNvSpPr>
            <a:spLocks noChangeShapeType="1"/>
          </p:cNvSpPr>
          <p:nvPr/>
        </p:nvSpPr>
        <p:spPr bwMode="auto">
          <a:xfrm flipH="1" flipV="1">
            <a:off x="6672264" y="3284539"/>
            <a:ext cx="2232025" cy="2160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2800" tIns="43200" rIns="82800" bIns="43200">
            <a:spAutoFit/>
          </a:bodyPr>
          <a:lstStyle/>
          <a:p>
            <a:endParaRPr lang="hu-HU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509797-2FED-4DCC-8ECC-10D652B6079C}" type="slidenum">
              <a:rPr lang="hu-HU" smtClean="0"/>
              <a:pPr>
                <a:defRPr/>
              </a:pPr>
              <a:t>109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63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4" descr="nyelv-magha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00376" y="1844675"/>
            <a:ext cx="5865813" cy="4400550"/>
          </a:xfrm>
        </p:spPr>
      </p:pic>
      <p:sp>
        <p:nvSpPr>
          <p:cNvPr id="147459" name="Text Box 10"/>
          <p:cNvSpPr txBox="1">
            <a:spLocks noChangeArrowheads="1"/>
          </p:cNvSpPr>
          <p:nvPr/>
        </p:nvSpPr>
        <p:spPr bwMode="auto">
          <a:xfrm>
            <a:off x="2567609" y="620689"/>
            <a:ext cx="63303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Képzéshelyek magánhangzóknál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AF1C19-F27D-4DAE-98E1-977347959AFF}" type="slidenum">
              <a:rPr lang="hu-HU" smtClean="0"/>
              <a:pPr>
                <a:defRPr/>
              </a:pPr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930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331FD3-AEA9-4496-AD0E-F7B2E0DD657E}" type="slidenum">
              <a:rPr lang="hu-HU" smtClean="0"/>
              <a:pPr>
                <a:defRPr/>
              </a:pPr>
              <a:t>110</a:t>
            </a:fld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4151785" y="1052736"/>
            <a:ext cx="45027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dirty="0"/>
              <a:t>Implantátumok</a:t>
            </a:r>
            <a:endParaRPr lang="en-GB" sz="5400" dirty="0"/>
          </a:p>
        </p:txBody>
      </p:sp>
      <p:sp>
        <p:nvSpPr>
          <p:cNvPr id="4" name="Téglalap 3"/>
          <p:cNvSpPr/>
          <p:nvPr/>
        </p:nvSpPr>
        <p:spPr>
          <a:xfrm>
            <a:off x="3810000" y="3064285"/>
            <a:ext cx="4572000" cy="1154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hu-HU" sz="2000" dirty="0">
                <a:ea typeface="Times New Roman" panose="02020603050405020304" pitchFamily="18" charset="0"/>
              </a:rPr>
              <a:t>1. csontvezetéses implantátumok, </a:t>
            </a:r>
          </a:p>
          <a:p>
            <a:pPr algn="just">
              <a:lnSpc>
                <a:spcPct val="115000"/>
              </a:lnSpc>
            </a:pPr>
            <a:r>
              <a:rPr lang="hu-HU" sz="2000" dirty="0">
                <a:ea typeface="Times New Roman" panose="02020603050405020304" pitchFamily="18" charset="0"/>
              </a:rPr>
              <a:t>2. aktív középfül implantátum, </a:t>
            </a:r>
          </a:p>
          <a:p>
            <a:pPr algn="just">
              <a:lnSpc>
                <a:spcPct val="115000"/>
              </a:lnSpc>
            </a:pPr>
            <a:r>
              <a:rPr lang="hu-HU" sz="2000" dirty="0">
                <a:ea typeface="Times New Roman" panose="02020603050405020304" pitchFamily="18" charset="0"/>
              </a:rPr>
              <a:t>3. </a:t>
            </a:r>
            <a:r>
              <a:rPr lang="hu-HU" sz="2000" dirty="0" err="1">
                <a:ea typeface="Times New Roman" panose="02020603050405020304" pitchFamily="18" charset="0"/>
              </a:rPr>
              <a:t>cohleáris</a:t>
            </a:r>
            <a:r>
              <a:rPr lang="hu-HU" sz="2000" dirty="0">
                <a:ea typeface="Times New Roman" panose="02020603050405020304" pitchFamily="18" charset="0"/>
              </a:rPr>
              <a:t> implantátumok.</a:t>
            </a:r>
          </a:p>
        </p:txBody>
      </p:sp>
    </p:spTree>
    <p:extLst>
      <p:ext uri="{BB962C8B-B14F-4D97-AF65-F5344CB8AC3E}">
        <p14:creationId xmlns:p14="http://schemas.microsoft.com/office/powerpoint/2010/main" val="216108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331FD3-AEA9-4496-AD0E-F7B2E0DD657E}" type="slidenum">
              <a:rPr lang="hu-HU" smtClean="0"/>
              <a:pPr>
                <a:defRPr/>
              </a:pPr>
              <a:t>111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360185" y="332657"/>
            <a:ext cx="6737742" cy="2003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hu-HU" sz="3600" b="1" dirty="0">
                <a:ea typeface="Times New Roman" panose="02020603050405020304" pitchFamily="18" charset="0"/>
              </a:rPr>
              <a:t>1. Csontvezetéses implantátumok</a:t>
            </a:r>
          </a:p>
          <a:p>
            <a:pPr algn="just">
              <a:lnSpc>
                <a:spcPct val="115000"/>
              </a:lnSpc>
            </a:pPr>
            <a:r>
              <a:rPr lang="hu-HU" dirty="0" smtClean="0"/>
              <a:t>           https</a:t>
            </a:r>
            <a:r>
              <a:rPr lang="hu-HU" dirty="0"/>
              <a:t>://www.youtube.com/watch?v=iU0BcOf6Vq8</a:t>
            </a:r>
            <a:endParaRPr lang="hu-HU" dirty="0"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hu-HU" dirty="0"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hu-HU" dirty="0"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hu-HU" dirty="0">
              <a:ea typeface="Times New Roman" panose="02020603050405020304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551992" y="1376958"/>
            <a:ext cx="9395008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/>
              <a:t>Áthidalja a külső és középfül problémáját, </a:t>
            </a:r>
          </a:p>
          <a:p>
            <a:r>
              <a:rPr lang="hu-HU" sz="2000" b="1" dirty="0"/>
              <a:t>és a hangot a csontba vitt rezgés közvetítésével egyenesen a belső fülbe továbbítja. </a:t>
            </a:r>
          </a:p>
          <a:p>
            <a:r>
              <a:rPr lang="hu-HU" sz="2000" b="1" dirty="0"/>
              <a:t>A mikrofon által a hantérből felvett hanghullámokat mechanikai rezgéssé alakítja. </a:t>
            </a:r>
          </a:p>
          <a:p>
            <a:r>
              <a:rPr lang="hu-HU" sz="2000" b="1" dirty="0"/>
              <a:t>Ezt a rezgést továbbítja a csont a belső fülbe. </a:t>
            </a:r>
          </a:p>
          <a:p>
            <a:endParaRPr lang="hu-HU" sz="2000" dirty="0"/>
          </a:p>
          <a:p>
            <a:r>
              <a:rPr lang="hu-HU" sz="2000" dirty="0"/>
              <a:t> A csontvezetéses rendszer </a:t>
            </a:r>
          </a:p>
          <a:p>
            <a:r>
              <a:rPr lang="hu-HU" sz="1600" dirty="0"/>
              <a:t>egy kisméretű titánimplantátumból,    egy illesztési felületből         és egy beszédprocesszorból áll. </a:t>
            </a:r>
          </a:p>
          <a:p>
            <a:pPr marL="285750" indent="-285750">
              <a:buFontTx/>
              <a:buChar char="-"/>
            </a:pPr>
            <a:endParaRPr lang="hu-HU" sz="2000" dirty="0"/>
          </a:p>
          <a:p>
            <a:pPr marL="285750" indent="-285750">
              <a:buFontTx/>
              <a:buChar char="-"/>
            </a:pPr>
            <a:endParaRPr lang="hu-HU" sz="2000" dirty="0"/>
          </a:p>
          <a:p>
            <a:endParaRPr lang="hu-HU" sz="2000" dirty="0"/>
          </a:p>
          <a:p>
            <a:endParaRPr lang="hu-HU" sz="2000" dirty="0"/>
          </a:p>
          <a:p>
            <a:endParaRPr lang="hu-HU" sz="2000" dirty="0"/>
          </a:p>
          <a:p>
            <a:endParaRPr lang="hu-HU" sz="2000" dirty="0"/>
          </a:p>
          <a:p>
            <a:endParaRPr lang="hu-HU" sz="2000" dirty="0"/>
          </a:p>
          <a:p>
            <a:endParaRPr lang="hu-HU" sz="2000" dirty="0"/>
          </a:p>
          <a:p>
            <a:endParaRPr lang="hu-HU" sz="2000" dirty="0"/>
          </a:p>
          <a:p>
            <a:r>
              <a:rPr lang="hu-HU" sz="2000" dirty="0"/>
              <a:t>A titánimplantátum a csonton keresztül közvetlenül a belső fül felé továbbítja </a:t>
            </a:r>
          </a:p>
          <a:p>
            <a:r>
              <a:rPr lang="hu-HU" sz="2000" dirty="0"/>
              <a:t>a rezgéseket</a:t>
            </a:r>
            <a:r>
              <a:rPr lang="hu-HU" sz="2000" dirty="0" smtClean="0"/>
              <a:t>.</a:t>
            </a:r>
          </a:p>
          <a:p>
            <a:r>
              <a:rPr lang="hu-HU" sz="1400" dirty="0" smtClean="0"/>
              <a:t>						</a:t>
            </a:r>
            <a:endParaRPr lang="hu-HU" sz="1400" dirty="0"/>
          </a:p>
          <a:p>
            <a:endParaRPr lang="hu-HU" sz="2000" dirty="0"/>
          </a:p>
          <a:p>
            <a:endParaRPr lang="en-GB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9577" y="3305146"/>
            <a:ext cx="715327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1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331FD3-AEA9-4496-AD0E-F7B2E0DD657E}" type="slidenum">
              <a:rPr lang="hu-HU" smtClean="0"/>
              <a:pPr>
                <a:defRPr/>
              </a:pPr>
              <a:t>112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30" y="1196752"/>
            <a:ext cx="8912987" cy="368176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297763" y="284172"/>
            <a:ext cx="6341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/>
              <a:t>BAHA (</a:t>
            </a:r>
            <a:r>
              <a:rPr lang="hu-HU" sz="3200" dirty="0" err="1"/>
              <a:t>bone</a:t>
            </a:r>
            <a:r>
              <a:rPr lang="hu-HU" sz="3200" dirty="0"/>
              <a:t> </a:t>
            </a:r>
            <a:r>
              <a:rPr lang="hu-HU" sz="3200" dirty="0" err="1"/>
              <a:t>ancharded</a:t>
            </a:r>
            <a:r>
              <a:rPr lang="hu-HU" sz="3200" dirty="0"/>
              <a:t> </a:t>
            </a:r>
            <a:r>
              <a:rPr lang="hu-HU" sz="3200" dirty="0" err="1"/>
              <a:t>hearing</a:t>
            </a:r>
            <a:r>
              <a:rPr lang="hu-HU" sz="3200" dirty="0"/>
              <a:t> </a:t>
            </a:r>
            <a:r>
              <a:rPr lang="hu-HU" sz="3200" dirty="0" err="1"/>
              <a:t>aid</a:t>
            </a:r>
            <a:r>
              <a:rPr lang="hu-HU" sz="3200" dirty="0"/>
              <a:t>) </a:t>
            </a:r>
            <a:r>
              <a:rPr lang="hu-HU" sz="3200" dirty="0"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991544" y="5085185"/>
            <a:ext cx="87062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hu-HU" dirty="0"/>
              <a:t>A hangprocesszor felveszi a hangokat a levegőben és a hangot rezgésekké alakítja át.</a:t>
            </a:r>
          </a:p>
          <a:p>
            <a:pPr marL="342900" indent="-342900">
              <a:buAutoNum type="arabicPeriod"/>
            </a:pPr>
            <a:r>
              <a:rPr lang="hu-HU" dirty="0"/>
              <a:t>A hangprocesszor,  átküldi őket az ütközőn (jobb) vagy </a:t>
            </a:r>
          </a:p>
          <a:p>
            <a:r>
              <a:rPr lang="hu-HU" dirty="0"/>
              <a:t>	a mágneses csatlakozáson keresztül (bal) a kis implantátumra.</a:t>
            </a:r>
            <a:br>
              <a:rPr lang="hu-HU" dirty="0"/>
            </a:br>
            <a:r>
              <a:rPr lang="hu-HU" dirty="0"/>
              <a:t>3. Az implantátum a csonton keresztül közvetlenül a belső fül felé továbbítja a rezgéseket.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2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331FD3-AEA9-4496-AD0E-F7B2E0DD657E}" type="slidenum">
              <a:rPr lang="hu-HU" smtClean="0"/>
              <a:pPr>
                <a:defRPr/>
              </a:pPr>
              <a:t>113</a:t>
            </a:fld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1847528" y="764704"/>
            <a:ext cx="8899552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/>
              <a:t>Kinek jelenthet megoldást?</a:t>
            </a:r>
          </a:p>
          <a:p>
            <a:r>
              <a:rPr lang="hu-HU" sz="2000" dirty="0"/>
              <a:t>A csontvezetéses implantátum azoknak jelenthet megoldást, akik:</a:t>
            </a:r>
          </a:p>
          <a:p>
            <a:r>
              <a:rPr lang="hu-HU" sz="2000" dirty="0"/>
              <a:t>-</a:t>
            </a:r>
            <a:r>
              <a:rPr lang="hu-HU" sz="2000" b="1" dirty="0"/>
              <a:t>vezetéses halláscsökkenéssel </a:t>
            </a:r>
            <a:r>
              <a:rPr lang="hu-HU" sz="2000" dirty="0"/>
              <a:t>élnek</a:t>
            </a:r>
          </a:p>
          <a:p>
            <a:r>
              <a:rPr lang="hu-HU" sz="2000" dirty="0"/>
              <a:t>-egyik fülükre nem hallanak </a:t>
            </a:r>
            <a:r>
              <a:rPr lang="hu-HU" sz="2000" dirty="0" smtClean="0"/>
              <a:t> </a:t>
            </a:r>
            <a:r>
              <a:rPr lang="hu-HU" sz="2000" dirty="0"/>
              <a:t>– egyoldali siketség</a:t>
            </a:r>
          </a:p>
          <a:p>
            <a:r>
              <a:rPr lang="hu-HU" sz="2000" dirty="0"/>
              <a:t>-kevert típusú halláscsökkenéssel élnek.</a:t>
            </a:r>
          </a:p>
          <a:p>
            <a:endParaRPr lang="hu-HU" sz="1600" dirty="0"/>
          </a:p>
          <a:p>
            <a:r>
              <a:rPr lang="hu-HU" sz="3200" dirty="0"/>
              <a:t>A megoldás előnyei:</a:t>
            </a:r>
          </a:p>
          <a:p>
            <a:r>
              <a:rPr lang="hu-HU" sz="2000" dirty="0"/>
              <a:t>-A külső és középfül problémája esetén segíthetnek a </a:t>
            </a:r>
            <a:r>
              <a:rPr lang="hu-HU" sz="2000" b="1" dirty="0"/>
              <a:t>jobb hallás</a:t>
            </a:r>
            <a:r>
              <a:rPr lang="hu-HU" sz="2000" dirty="0"/>
              <a:t>ban </a:t>
            </a:r>
          </a:p>
          <a:p>
            <a:r>
              <a:rPr lang="hu-HU" sz="2000" dirty="0"/>
              <a:t>zajos környezet esetén, és lehetővé teszik a </a:t>
            </a:r>
            <a:r>
              <a:rPr lang="hu-HU" sz="2000" b="1" dirty="0"/>
              <a:t>hangok irányának meghatározását</a:t>
            </a:r>
            <a:r>
              <a:rPr lang="hu-HU" sz="2000" dirty="0"/>
              <a:t>. </a:t>
            </a:r>
          </a:p>
          <a:p>
            <a:r>
              <a:rPr lang="hu-HU" sz="2000" dirty="0"/>
              <a:t>-A jobb beszédértésen túl olyan természetes hanghatást élvezhet a csontvezetésnek</a:t>
            </a:r>
          </a:p>
          <a:p>
            <a:r>
              <a:rPr lang="hu-HU" sz="2000" dirty="0"/>
              <a:t>köszönhetően, amelyben </a:t>
            </a:r>
            <a:r>
              <a:rPr lang="hu-HU" sz="2000" b="1" dirty="0"/>
              <a:t>kevesebb a torzítás és a visszacsatolás </a:t>
            </a:r>
            <a:r>
              <a:rPr lang="hu-HU" sz="2000" dirty="0"/>
              <a:t>a hagyományos </a:t>
            </a:r>
          </a:p>
          <a:p>
            <a:r>
              <a:rPr lang="hu-HU" sz="2000" dirty="0"/>
              <a:t>hallókészülékekkel összehasonlítva.</a:t>
            </a:r>
          </a:p>
          <a:p>
            <a:r>
              <a:rPr lang="hu-HU" sz="2000" dirty="0"/>
              <a:t>-</a:t>
            </a:r>
            <a:r>
              <a:rPr lang="hu-HU" sz="2000" b="1" dirty="0"/>
              <a:t>Kényelmesebb érzés</a:t>
            </a:r>
            <a:r>
              <a:rPr lang="hu-HU" sz="2000" dirty="0"/>
              <a:t>, hogy a hallójárat szabadon marad, és </a:t>
            </a:r>
            <a:r>
              <a:rPr lang="hu-HU" sz="2000" b="1" dirty="0"/>
              <a:t>csökkenhetnek a </a:t>
            </a:r>
          </a:p>
          <a:p>
            <a:r>
              <a:rPr lang="hu-HU" sz="2000" b="1" dirty="0"/>
              <a:t>krónikus középfülgyulladás vagy allergia</a:t>
            </a:r>
            <a:r>
              <a:rPr lang="hu-HU" sz="2000" dirty="0"/>
              <a:t> okozta esetleges problémák.</a:t>
            </a:r>
          </a:p>
          <a:p>
            <a:r>
              <a:rPr lang="hu-HU" sz="2000" dirty="0"/>
              <a:t>-Ha egyik fülére egyáltalán nem hall, a csontvezetéses implantátum a nem halló</a:t>
            </a:r>
          </a:p>
          <a:p>
            <a:r>
              <a:rPr lang="hu-HU" sz="2000" dirty="0"/>
              <a:t> oldali hangokat a koponyacsont közvetítésével a halló oldali, működőképes belső</a:t>
            </a:r>
          </a:p>
          <a:p>
            <a:r>
              <a:rPr lang="hu-HU" sz="2000" dirty="0"/>
              <a:t> fülbe továbbítja. </a:t>
            </a:r>
          </a:p>
          <a:p>
            <a:r>
              <a:rPr lang="hu-HU" sz="2000" dirty="0"/>
              <a:t>Ezzel a hangátirányítással 360 fokos hangérzékelő képesség alakítható ki.</a:t>
            </a:r>
          </a:p>
          <a:p>
            <a:r>
              <a:rPr lang="hu-HU" sz="2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77085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90818" y="116632"/>
            <a:ext cx="7772400" cy="1143000"/>
          </a:xfrm>
        </p:spPr>
        <p:txBody>
          <a:bodyPr/>
          <a:lstStyle/>
          <a:p>
            <a:pPr eaLnBrk="1" hangingPunct="1"/>
            <a:r>
              <a:rPr lang="hu-HU" sz="3600" b="1" u="sng" dirty="0"/>
              <a:t>2. Aktív középfül implantátum</a:t>
            </a:r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552" y="4191000"/>
            <a:ext cx="7772400" cy="13982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1800" dirty="0"/>
              <a:t>Használt típusok:</a:t>
            </a:r>
          </a:p>
          <a:p>
            <a:pPr eaLnBrk="1" hangingPunct="1"/>
            <a:r>
              <a:rPr lang="hu-HU" sz="1800" dirty="0" err="1"/>
              <a:t>Vibrant</a:t>
            </a:r>
            <a:r>
              <a:rPr lang="hu-HU" sz="1800" dirty="0"/>
              <a:t> </a:t>
            </a:r>
            <a:r>
              <a:rPr lang="hu-HU" sz="1800" dirty="0" err="1"/>
              <a:t>Soundbridge</a:t>
            </a:r>
            <a:endParaRPr lang="hu-HU" sz="1800" dirty="0"/>
          </a:p>
          <a:p>
            <a:pPr eaLnBrk="1" hangingPunct="1"/>
            <a:r>
              <a:rPr lang="hu-HU" sz="1800" dirty="0"/>
              <a:t>MET </a:t>
            </a:r>
            <a:r>
              <a:rPr lang="hu-HU" sz="1800" dirty="0" err="1"/>
              <a:t>Otologics</a:t>
            </a:r>
            <a:endParaRPr lang="hu-HU" sz="1800" dirty="0"/>
          </a:p>
          <a:p>
            <a:pPr eaLnBrk="1" hangingPunct="1"/>
            <a:r>
              <a:rPr lang="hu-HU" sz="1800" dirty="0" err="1"/>
              <a:t>Carina</a:t>
            </a:r>
            <a:r>
              <a:rPr lang="hu-HU" sz="1800" dirty="0"/>
              <a:t> </a:t>
            </a:r>
            <a:r>
              <a:rPr lang="hu-HU" sz="1800" dirty="0" err="1"/>
              <a:t>Otologics</a:t>
            </a:r>
            <a:endParaRPr lang="hu-HU" sz="1800" dirty="0"/>
          </a:p>
          <a:p>
            <a:pPr marL="0" indent="0">
              <a:buNone/>
            </a:pPr>
            <a:endParaRPr lang="hu-HU" sz="18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DCC513-480A-4B0E-A7C0-891BBD941FD9}" type="slidenum">
              <a:rPr lang="hu-HU" smtClean="0"/>
              <a:pPr>
                <a:defRPr/>
              </a:pPr>
              <a:t>114</a:t>
            </a:fld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1832654" y="1809526"/>
            <a:ext cx="85266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Közvetlenül stimulálja a középfül szerkezetét. A rendszer a hanghullámokat rezgéssé alakítja, és a kengyel számára </a:t>
            </a:r>
            <a:r>
              <a:rPr lang="hu-HU" sz="2000" b="1" dirty="0" err="1"/>
              <a:t>közvetiti</a:t>
            </a:r>
            <a:r>
              <a:rPr lang="hu-HU" sz="2000" b="1" dirty="0"/>
              <a:t> a rezgéseket.</a:t>
            </a:r>
          </a:p>
          <a:p>
            <a:endParaRPr lang="hu-HU" sz="2000" b="1" dirty="0"/>
          </a:p>
          <a:p>
            <a:r>
              <a:rPr lang="hu-HU" sz="2000" b="1" dirty="0"/>
              <a:t>Ez az implantátum akkor alkalmazható, ha a belső fül szerkezete ép, </a:t>
            </a:r>
          </a:p>
          <a:p>
            <a:r>
              <a:rPr lang="hu-HU" sz="2000" b="1" dirty="0"/>
              <a:t>ám a középfül hallócsontjai, a kalapács, üllő, kengyel  nem működnek rendesen, vagy sérültek, esetleg hiányoznak.</a:t>
            </a:r>
            <a:endParaRPr lang="en-GB" sz="20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2385391" y="1029594"/>
            <a:ext cx="4913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https://www.youtube.com/watch?v=Rl-qG_CwYqY</a:t>
            </a:r>
          </a:p>
        </p:txBody>
      </p:sp>
    </p:spTree>
    <p:extLst>
      <p:ext uri="{BB962C8B-B14F-4D97-AF65-F5344CB8AC3E}">
        <p14:creationId xmlns:p14="http://schemas.microsoft.com/office/powerpoint/2010/main" val="153551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2" name="Picture 5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15889"/>
            <a:ext cx="4572000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066" name="Text Box 2"/>
          <p:cNvSpPr txBox="1">
            <a:spLocks noChangeArrowheads="1"/>
          </p:cNvSpPr>
          <p:nvPr/>
        </p:nvSpPr>
        <p:spPr bwMode="auto">
          <a:xfrm>
            <a:off x="1524000" y="333376"/>
            <a:ext cx="9144000" cy="1160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Vibrant</a:t>
            </a:r>
            <a:r>
              <a:rPr lang="en-US" sz="2200" b="1" baseline="30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®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Soundbridge</a:t>
            </a:r>
            <a:r>
              <a:rPr lang="en-US" sz="2200" b="1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®</a:t>
            </a:r>
            <a:r>
              <a:rPr lang="en-US" sz="2400" b="1" dirty="0"/>
              <a:t> </a:t>
            </a:r>
            <a:r>
              <a:rPr lang="hu-HU" sz="2800" b="1" dirty="0"/>
              <a:t>(VSB</a:t>
            </a:r>
            <a:r>
              <a:rPr lang="hu-HU" sz="2800" b="1" dirty="0">
                <a:solidFill>
                  <a:schemeClr val="bg1"/>
                </a:solidFill>
              </a:rPr>
              <a:t>) középfül implantátum</a:t>
            </a:r>
            <a:r>
              <a:rPr lang="hu-HU" sz="2400" b="1" dirty="0">
                <a:solidFill>
                  <a:schemeClr val="bg1"/>
                </a:solidFill>
              </a:rPr>
              <a:t> 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445444" name="Text Box 3"/>
          <p:cNvSpPr txBox="1">
            <a:spLocks noChangeArrowheads="1"/>
          </p:cNvSpPr>
          <p:nvPr/>
        </p:nvSpPr>
        <p:spPr bwMode="auto">
          <a:xfrm>
            <a:off x="3432175" y="2420938"/>
            <a:ext cx="935038" cy="456576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82800" tIns="43200" rIns="82800" bIns="43200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de-AT" sz="2400"/>
          </a:p>
        </p:txBody>
      </p:sp>
      <p:pic>
        <p:nvPicPr>
          <p:cNvPr id="445445" name="Picture 4" descr="ANI_Text_ENG_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296" y="1125538"/>
            <a:ext cx="5889142" cy="510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5446" name="Picture 6" descr="a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0825" y="3352800"/>
            <a:ext cx="3022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19B2A-EB82-448C-88D1-4A3183404F73}" type="slidenum">
              <a:rPr lang="hu-HU" smtClean="0"/>
              <a:pPr>
                <a:defRPr/>
              </a:pPr>
              <a:t>115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6780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089400" y="765176"/>
            <a:ext cx="4319588" cy="434975"/>
          </a:xfrm>
        </p:spPr>
        <p:txBody>
          <a:bodyPr vert="horz" lIns="92075" tIns="46038" rIns="92075" bIns="46038" rtlCol="0" anchor="ctr">
            <a:normAutofit fontScale="90000"/>
          </a:bodyPr>
          <a:lstStyle/>
          <a:p>
            <a:pPr eaLnBrk="1" hangingPunct="1">
              <a:defRPr/>
            </a:pPr>
            <a:r>
              <a:rPr lang="fr-F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Indi</a:t>
            </a:r>
            <a:r>
              <a:rPr lang="hu-HU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kációk</a:t>
            </a:r>
            <a:r>
              <a:rPr lang="fr-F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 </a:t>
            </a:r>
            <a:br>
              <a:rPr lang="fr-F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</a:br>
            <a:endParaRPr lang="fr-FR" sz="3200" b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</p:txBody>
      </p:sp>
      <p:grpSp>
        <p:nvGrpSpPr>
          <p:cNvPr id="446467" name="Group 3"/>
          <p:cNvGrpSpPr>
            <a:grpSpLocks/>
          </p:cNvGrpSpPr>
          <p:nvPr/>
        </p:nvGrpSpPr>
        <p:grpSpPr bwMode="auto">
          <a:xfrm>
            <a:off x="2279650" y="1844675"/>
            <a:ext cx="3898900" cy="2751138"/>
            <a:chOff x="1431" y="999"/>
            <a:chExt cx="2898" cy="2898"/>
          </a:xfrm>
        </p:grpSpPr>
        <p:sp>
          <p:nvSpPr>
            <p:cNvPr id="388103" name="Rectangle 4"/>
            <p:cNvSpPr>
              <a:spLocks noChangeArrowheads="1"/>
            </p:cNvSpPr>
            <p:nvPr/>
          </p:nvSpPr>
          <p:spPr bwMode="auto">
            <a:xfrm>
              <a:off x="1431" y="999"/>
              <a:ext cx="2898" cy="289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53882" dir="2700000" algn="ctr" rotWithShape="0">
                <a:srgbClr val="C0C0C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Arial" pitchFamily="34" charset="0"/>
              </a:endParaRPr>
            </a:p>
          </p:txBody>
        </p:sp>
        <p:pic>
          <p:nvPicPr>
            <p:cNvPr id="44647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81" y="1049"/>
              <a:ext cx="2798" cy="2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6468" name="Text Box 6"/>
          <p:cNvSpPr txBox="1">
            <a:spLocks noChangeArrowheads="1"/>
          </p:cNvSpPr>
          <p:nvPr/>
        </p:nvSpPr>
        <p:spPr bwMode="auto">
          <a:xfrm>
            <a:off x="3124201" y="4843464"/>
            <a:ext cx="69326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fr-FR">
                <a:solidFill>
                  <a:srgbClr val="001C76"/>
                </a:solidFill>
                <a:latin typeface="Arial" pitchFamily="34" charset="0"/>
              </a:rPr>
              <a:t> </a:t>
            </a:r>
            <a:r>
              <a:rPr lang="hu-HU" sz="2000" b="1">
                <a:solidFill>
                  <a:schemeClr val="bg1"/>
                </a:solidFill>
                <a:latin typeface="Arial" pitchFamily="34" charset="0"/>
              </a:rPr>
              <a:t>500 Hz-en max. 65 dB nagyothallás</a:t>
            </a:r>
            <a:endParaRPr lang="fr-FR" sz="2000" b="1">
              <a:solidFill>
                <a:schemeClr val="bg1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fr-FR" sz="2000" b="1">
                <a:solidFill>
                  <a:schemeClr val="bg1"/>
                </a:solidFill>
                <a:latin typeface="Arial" pitchFamily="34" charset="0"/>
              </a:rPr>
              <a:t> Norm</a:t>
            </a:r>
            <a:r>
              <a:rPr lang="hu-HU" sz="2000" b="1">
                <a:solidFill>
                  <a:schemeClr val="bg1"/>
                </a:solidFill>
                <a:latin typeface="Arial" pitchFamily="34" charset="0"/>
              </a:rPr>
              <a:t>á</a:t>
            </a:r>
            <a:r>
              <a:rPr lang="fr-FR" sz="2000" b="1">
                <a:solidFill>
                  <a:schemeClr val="bg1"/>
                </a:solidFill>
                <a:latin typeface="Arial" pitchFamily="34" charset="0"/>
              </a:rPr>
              <a:t>l</a:t>
            </a:r>
            <a:r>
              <a:rPr lang="hu-HU" sz="2000" b="1">
                <a:solidFill>
                  <a:schemeClr val="bg1"/>
                </a:solidFill>
                <a:latin typeface="Arial" pitchFamily="34" charset="0"/>
              </a:rPr>
              <a:t>is</a:t>
            </a:r>
            <a:r>
              <a:rPr lang="fr-FR" sz="2000" b="1">
                <a:solidFill>
                  <a:schemeClr val="bg1"/>
                </a:solidFill>
                <a:latin typeface="Arial" pitchFamily="34" charset="0"/>
              </a:rPr>
              <a:t> tympano</a:t>
            </a:r>
            <a:r>
              <a:rPr lang="hu-HU" sz="2000" b="1">
                <a:solidFill>
                  <a:schemeClr val="bg1"/>
                </a:solidFill>
                <a:latin typeface="Arial" pitchFamily="34" charset="0"/>
              </a:rPr>
              <a:t>gram</a:t>
            </a:r>
            <a:endParaRPr lang="fr-FR" sz="2000" b="1">
              <a:solidFill>
                <a:schemeClr val="bg1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fr-FR" sz="2000" b="1">
                <a:solidFill>
                  <a:schemeClr val="bg1"/>
                </a:solidFill>
                <a:latin typeface="Arial" pitchFamily="34" charset="0"/>
              </a:rPr>
              <a:t> Norm</a:t>
            </a:r>
            <a:r>
              <a:rPr lang="hu-HU" sz="2000" b="1">
                <a:solidFill>
                  <a:schemeClr val="bg1"/>
                </a:solidFill>
                <a:latin typeface="Arial" pitchFamily="34" charset="0"/>
              </a:rPr>
              <a:t>á</a:t>
            </a:r>
            <a:r>
              <a:rPr lang="fr-FR" sz="2000" b="1">
                <a:solidFill>
                  <a:schemeClr val="bg1"/>
                </a:solidFill>
                <a:latin typeface="Arial" pitchFamily="34" charset="0"/>
              </a:rPr>
              <a:t>l</a:t>
            </a:r>
            <a:r>
              <a:rPr lang="hu-HU" sz="2000" b="1">
                <a:solidFill>
                  <a:schemeClr val="bg1"/>
                </a:solidFill>
                <a:latin typeface="Arial" pitchFamily="34" charset="0"/>
              </a:rPr>
              <a:t>is</a:t>
            </a:r>
            <a:r>
              <a:rPr lang="fr-FR" sz="2000" b="1">
                <a:solidFill>
                  <a:schemeClr val="bg1"/>
                </a:solidFill>
                <a:latin typeface="Arial" pitchFamily="34" charset="0"/>
              </a:rPr>
              <a:t> anat</a:t>
            </a:r>
            <a:r>
              <a:rPr lang="hu-HU" sz="2000" b="1">
                <a:solidFill>
                  <a:schemeClr val="bg1"/>
                </a:solidFill>
                <a:latin typeface="Arial" pitchFamily="34" charset="0"/>
              </a:rPr>
              <a:t>ó</a:t>
            </a:r>
            <a:r>
              <a:rPr lang="fr-FR" sz="2000" b="1">
                <a:solidFill>
                  <a:schemeClr val="bg1"/>
                </a:solidFill>
                <a:latin typeface="Arial" pitchFamily="34" charset="0"/>
              </a:rPr>
              <a:t>m</a:t>
            </a:r>
            <a:r>
              <a:rPr lang="hu-HU" sz="2000" b="1">
                <a:solidFill>
                  <a:schemeClr val="bg1"/>
                </a:solidFill>
                <a:latin typeface="Arial" pitchFamily="34" charset="0"/>
              </a:rPr>
              <a:t>ia a középfülben</a:t>
            </a:r>
            <a:endParaRPr lang="fr-FR" sz="2000" b="1">
              <a:solidFill>
                <a:schemeClr val="bg1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fr-FR" sz="2000" b="1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hu-HU" sz="2000" b="1">
                <a:solidFill>
                  <a:schemeClr val="bg1"/>
                </a:solidFill>
                <a:latin typeface="Arial" pitchFamily="34" charset="0"/>
              </a:rPr>
              <a:t>Beszédértés 30-</a:t>
            </a:r>
            <a:r>
              <a:rPr lang="fr-FR" sz="2000" b="1">
                <a:solidFill>
                  <a:schemeClr val="bg1"/>
                </a:solidFill>
                <a:latin typeface="Arial" pitchFamily="34" charset="0"/>
              </a:rPr>
              <a:t>50%  65 dB</a:t>
            </a:r>
            <a:r>
              <a:rPr lang="hu-HU" sz="2000" b="1">
                <a:solidFill>
                  <a:schemeClr val="bg1"/>
                </a:solidFill>
                <a:latin typeface="Arial" pitchFamily="34" charset="0"/>
              </a:rPr>
              <a:t>-en</a:t>
            </a:r>
            <a:r>
              <a:rPr lang="fr-FR" sz="2000" b="1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hu-HU" sz="2000" b="1">
                <a:solidFill>
                  <a:schemeClr val="bg1"/>
                </a:solidFill>
                <a:latin typeface="Arial" pitchFamily="34" charset="0"/>
              </a:rPr>
              <a:t>a szóteszt során</a:t>
            </a:r>
            <a:endParaRPr lang="en-GB" sz="20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46469" name="Rectangle 7"/>
          <p:cNvSpPr>
            <a:spLocks noChangeArrowheads="1"/>
          </p:cNvSpPr>
          <p:nvPr/>
        </p:nvSpPr>
        <p:spPr bwMode="auto">
          <a:xfrm>
            <a:off x="6600826" y="3030186"/>
            <a:ext cx="3743325" cy="36424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82800" tIns="43200" rIns="82800" bIns="43200" anchor="ctr">
            <a:spAutoFit/>
          </a:bodyPr>
          <a:lstStyle/>
          <a:p>
            <a:endParaRPr lang="hu-HU"/>
          </a:p>
        </p:txBody>
      </p:sp>
      <p:sp>
        <p:nvSpPr>
          <p:cNvPr id="446470" name="Rectangle 8"/>
          <p:cNvSpPr>
            <a:spLocks noChangeArrowheads="1"/>
          </p:cNvSpPr>
          <p:nvPr/>
        </p:nvSpPr>
        <p:spPr bwMode="auto">
          <a:xfrm>
            <a:off x="6959600" y="2205038"/>
            <a:ext cx="3238500" cy="14589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82800" tIns="43200" rIns="82800" bIns="43200">
            <a:spAutoFit/>
          </a:bodyPr>
          <a:lstStyle/>
          <a:p>
            <a:pPr eaLnBrk="0" hangingPunct="0">
              <a:buFontTx/>
              <a:buChar char="-"/>
            </a:pPr>
            <a:r>
              <a:rPr lang="fr-FR">
                <a:solidFill>
                  <a:srgbClr val="001C76"/>
                </a:solidFill>
              </a:rPr>
              <a:t>  </a:t>
            </a:r>
            <a:r>
              <a:rPr lang="hu-HU">
                <a:solidFill>
                  <a:srgbClr val="001C76"/>
                </a:solidFill>
              </a:rPr>
              <a:t>Közepes-súlyos fokú nagyothallás</a:t>
            </a:r>
            <a:endParaRPr lang="fr-FR">
              <a:solidFill>
                <a:srgbClr val="001C76"/>
              </a:solidFill>
            </a:endParaRPr>
          </a:p>
          <a:p>
            <a:pPr eaLnBrk="0" hangingPunct="0"/>
            <a:r>
              <a:rPr lang="fr-FR">
                <a:solidFill>
                  <a:srgbClr val="001C76"/>
                </a:solidFill>
              </a:rPr>
              <a:t>-</a:t>
            </a:r>
            <a:r>
              <a:rPr lang="hu-HU">
                <a:solidFill>
                  <a:srgbClr val="001C76"/>
                </a:solidFill>
              </a:rPr>
              <a:t> A konvencionális hallókészülékkel való elégedetlenség</a:t>
            </a:r>
            <a:endParaRPr lang="en-US" sz="2400">
              <a:solidFill>
                <a:srgbClr val="001C76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4A7F-3A8C-42E0-A946-2A3C31AB930F}" type="slidenum">
              <a:rPr lang="hu-HU" smtClean="0"/>
              <a:pPr>
                <a:defRPr/>
              </a:pPr>
              <a:t>116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7741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404813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dirty="0" err="1"/>
              <a:t>Középfül</a:t>
            </a:r>
            <a:r>
              <a:rPr lang="en-US" sz="3200" b="1" dirty="0"/>
              <a:t> </a:t>
            </a:r>
            <a:r>
              <a:rPr lang="en-US" sz="3200" b="1" dirty="0" err="1"/>
              <a:t>implantáció</a:t>
            </a:r>
            <a:r>
              <a:rPr lang="en-US" sz="3200" b="1" dirty="0"/>
              <a:t> (Vibrant </a:t>
            </a:r>
            <a:r>
              <a:rPr lang="hu-HU" sz="3200" b="1" dirty="0" err="1"/>
              <a:t>Sound</a:t>
            </a:r>
            <a:r>
              <a:rPr lang="hu-HU" sz="3200" b="1" dirty="0"/>
              <a:t> </a:t>
            </a:r>
            <a:r>
              <a:rPr lang="hu-HU" sz="3200" b="1" dirty="0" err="1"/>
              <a:t>Bridge</a:t>
            </a:r>
            <a:r>
              <a:rPr lang="en-US" sz="3200" b="1" dirty="0"/>
              <a:t>) </a:t>
            </a:r>
            <a:r>
              <a:rPr lang="en-US" sz="3200" b="1" dirty="0" err="1"/>
              <a:t>feltételei</a:t>
            </a:r>
            <a:endParaRPr lang="en-US" sz="3200" b="1" dirty="0"/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438400"/>
            <a:ext cx="7772400" cy="4114800"/>
          </a:xfrm>
        </p:spPr>
        <p:txBody>
          <a:bodyPr/>
          <a:lstStyle/>
          <a:p>
            <a:pPr eaLnBrk="1" hangingPunct="1"/>
            <a:r>
              <a:rPr lang="en-US" sz="2400" b="1" dirty="0" err="1"/>
              <a:t>Percepciós</a:t>
            </a:r>
            <a:r>
              <a:rPr lang="en-US" sz="2400" b="1" dirty="0"/>
              <a:t> </a:t>
            </a:r>
            <a:r>
              <a:rPr lang="en-US" sz="2400" b="1" dirty="0" err="1"/>
              <a:t>nagyothallás</a:t>
            </a:r>
            <a:r>
              <a:rPr lang="en-US" sz="2400" b="1" dirty="0"/>
              <a:t> (a </a:t>
            </a:r>
            <a:r>
              <a:rPr lang="en-US" sz="2400" b="1" dirty="0" err="1"/>
              <a:t>magashangok</a:t>
            </a:r>
            <a:r>
              <a:rPr lang="en-US" sz="2400" b="1" dirty="0"/>
              <a:t> </a:t>
            </a:r>
            <a:r>
              <a:rPr lang="en-US" sz="2400" b="1" dirty="0" err="1"/>
              <a:t>felé</a:t>
            </a:r>
            <a:r>
              <a:rPr lang="en-US" sz="2400" b="1" dirty="0"/>
              <a:t> </a:t>
            </a:r>
            <a:r>
              <a:rPr lang="en-US" sz="2400" b="1" dirty="0" err="1"/>
              <a:t>meredeken</a:t>
            </a:r>
            <a:r>
              <a:rPr lang="en-US" sz="2400" b="1" dirty="0"/>
              <a:t> </a:t>
            </a:r>
            <a:r>
              <a:rPr lang="en-US" sz="2400" b="1" dirty="0" err="1"/>
              <a:t>lejtő</a:t>
            </a:r>
            <a:r>
              <a:rPr lang="en-US" sz="2400" b="1" dirty="0"/>
              <a:t> </a:t>
            </a:r>
            <a:r>
              <a:rPr lang="en-US" sz="2400" b="1" dirty="0" err="1"/>
              <a:t>küszöb</a:t>
            </a:r>
            <a:r>
              <a:rPr lang="en-US" sz="2400" b="1" dirty="0"/>
              <a:t> </a:t>
            </a:r>
            <a:r>
              <a:rPr lang="en-US" sz="2400" b="1" dirty="0" smtClean="0"/>
              <a:t>g</a:t>
            </a:r>
            <a:r>
              <a:rPr lang="hu-HU" sz="2400" b="1" dirty="0"/>
              <a:t>ö</a:t>
            </a:r>
            <a:r>
              <a:rPr lang="en-US" sz="2400" b="1" dirty="0" err="1" smtClean="0"/>
              <a:t>rbe</a:t>
            </a:r>
            <a:r>
              <a:rPr lang="en-US" sz="2400" b="1" dirty="0" smtClean="0"/>
              <a:t> </a:t>
            </a:r>
            <a:r>
              <a:rPr lang="en-US" sz="2400" b="1" dirty="0"/>
              <a:t>500 Hz </a:t>
            </a:r>
            <a:r>
              <a:rPr lang="en-US" sz="2400" b="1" dirty="0" err="1"/>
              <a:t>fölött</a:t>
            </a:r>
            <a:r>
              <a:rPr lang="en-US" sz="2400" b="1" dirty="0"/>
              <a:t>)</a:t>
            </a:r>
            <a:endParaRPr lang="hu-HU" sz="2400" b="1" dirty="0"/>
          </a:p>
          <a:p>
            <a:pPr eaLnBrk="1" hangingPunct="1"/>
            <a:r>
              <a:rPr lang="hu-HU" sz="2400" b="1" dirty="0"/>
              <a:t>Vezetéses nagyothallás (kerek ablak)</a:t>
            </a:r>
            <a:endParaRPr lang="en-US" sz="2400" b="1" dirty="0"/>
          </a:p>
          <a:p>
            <a:pPr eaLnBrk="1" hangingPunct="1"/>
            <a:r>
              <a:rPr lang="en-US" sz="2400" b="1" dirty="0"/>
              <a:t>A </a:t>
            </a:r>
            <a:r>
              <a:rPr lang="en-US" sz="2400" b="1" dirty="0" err="1"/>
              <a:t>nagyothallás</a:t>
            </a:r>
            <a:r>
              <a:rPr lang="en-US" sz="2400" b="1" dirty="0"/>
              <a:t> </a:t>
            </a:r>
            <a:r>
              <a:rPr lang="en-US" sz="2400" b="1" dirty="0" err="1"/>
              <a:t>stabil</a:t>
            </a:r>
            <a:r>
              <a:rPr lang="en-US" sz="2400" b="1" dirty="0"/>
              <a:t>: </a:t>
            </a:r>
            <a:r>
              <a:rPr lang="en-US" sz="2400" b="1" dirty="0" err="1"/>
              <a:t>nem</a:t>
            </a:r>
            <a:r>
              <a:rPr lang="en-US" sz="2400" b="1" dirty="0"/>
              <a:t> </a:t>
            </a:r>
            <a:r>
              <a:rPr lang="en-US" sz="2400" b="1" dirty="0" err="1"/>
              <a:t>fluktuál</a:t>
            </a:r>
            <a:r>
              <a:rPr lang="en-US" sz="2400" b="1" dirty="0"/>
              <a:t>, ill</a:t>
            </a:r>
            <a:r>
              <a:rPr lang="hu-HU" sz="2400" b="1" dirty="0"/>
              <a:t>.</a:t>
            </a:r>
            <a:r>
              <a:rPr lang="en-US" sz="2400" b="1" dirty="0"/>
              <a:t> </a:t>
            </a:r>
            <a:r>
              <a:rPr lang="en-US" sz="2400" b="1" dirty="0" err="1"/>
              <a:t>romlik</a:t>
            </a:r>
            <a:r>
              <a:rPr lang="en-US" sz="2400" b="1" dirty="0"/>
              <a:t> 1 </a:t>
            </a:r>
            <a:r>
              <a:rPr lang="en-US" sz="2400" b="1" dirty="0" err="1"/>
              <a:t>éve</a:t>
            </a:r>
            <a:endParaRPr lang="en-US" sz="2400" b="1" dirty="0"/>
          </a:p>
          <a:p>
            <a:pPr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eaLnBrk="1" hangingPunct="1"/>
            <a:endParaRPr lang="en-US" b="1" dirty="0" smtClean="0">
              <a:solidFill>
                <a:srgbClr val="FFFF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020363-986C-432A-A1A9-D3A60DE5626E}" type="slidenum">
              <a:rPr lang="hu-HU" smtClean="0"/>
              <a:pPr>
                <a:defRPr/>
              </a:pPr>
              <a:t>117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083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2" name="Picture 2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447800"/>
            <a:ext cx="39624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63" name="Picture 3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3000" y="1460500"/>
            <a:ext cx="3987800" cy="38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E7EFDF-BA6D-4AB8-A602-560945120B7A}" type="slidenum">
              <a:rPr lang="hu-HU" smtClean="0"/>
              <a:pPr>
                <a:defRPr/>
              </a:pPr>
              <a:t>118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005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2" descr="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2100" y="1052513"/>
            <a:ext cx="6311900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EB2DE0-7FBF-42B1-8531-8E516079BE61}" type="slidenum">
              <a:rPr lang="hu-HU" smtClean="0"/>
              <a:pPr>
                <a:defRPr/>
              </a:pPr>
              <a:t>119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23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331FD3-AEA9-4496-AD0E-F7B2E0DD657E}" type="slidenum">
              <a:rPr lang="hu-HU" smtClean="0"/>
              <a:pPr>
                <a:defRPr/>
              </a:pPr>
              <a:t>12</a:t>
            </a:fld>
            <a:endParaRPr lang="hu-HU"/>
          </a:p>
        </p:txBody>
      </p:sp>
      <p:pic>
        <p:nvPicPr>
          <p:cNvPr id="3" name="Kép 2" descr="maganhangzo - i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504" y="2128065"/>
            <a:ext cx="4536504" cy="371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ép 3" descr="maganhangzo - 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8008" y="2132857"/>
            <a:ext cx="4320480" cy="3708191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1775520" y="425670"/>
            <a:ext cx="8532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>
                <a:ea typeface="Times New Roman" panose="02020603050405020304" pitchFamily="18" charset="0"/>
              </a:rPr>
              <a:t>Balra az „i” és jobbra az „u” beszédhang képzési pozíciója, spektruma, F</a:t>
            </a:r>
            <a:r>
              <a:rPr lang="hu-HU" baseline="-25000" dirty="0">
                <a:ea typeface="Times New Roman" panose="02020603050405020304" pitchFamily="18" charset="0"/>
              </a:rPr>
              <a:t>1</a:t>
            </a:r>
            <a:r>
              <a:rPr lang="hu-HU" dirty="0">
                <a:ea typeface="Times New Roman" panose="02020603050405020304" pitchFamily="18" charset="0"/>
              </a:rPr>
              <a:t> F</a:t>
            </a:r>
            <a:r>
              <a:rPr lang="hu-HU" baseline="-25000" dirty="0">
                <a:ea typeface="Times New Roman" panose="02020603050405020304" pitchFamily="18" charset="0"/>
              </a:rPr>
              <a:t>2 </a:t>
            </a:r>
            <a:r>
              <a:rPr lang="hu-HU" dirty="0">
                <a:ea typeface="Times New Roman" panose="02020603050405020304" pitchFamily="18" charset="0"/>
              </a:rPr>
              <a:t>formánsfrekvenciái (</a:t>
            </a:r>
            <a:r>
              <a:rPr lang="hu-HU" dirty="0" err="1">
                <a:ea typeface="Times New Roman" panose="02020603050405020304" pitchFamily="18" charset="0"/>
              </a:rPr>
              <a:t>Sensimetrics</a:t>
            </a:r>
            <a:r>
              <a:rPr lang="hu-HU" dirty="0">
                <a:ea typeface="Times New Roman" panose="02020603050405020304" pitchFamily="18" charset="0"/>
              </a:rPr>
              <a:t>, 1997)</a:t>
            </a:r>
          </a:p>
        </p:txBody>
      </p:sp>
      <p:sp>
        <p:nvSpPr>
          <p:cNvPr id="6" name="Téglalap 5"/>
          <p:cNvSpPr/>
          <p:nvPr/>
        </p:nvSpPr>
        <p:spPr>
          <a:xfrm>
            <a:off x="5735960" y="5661248"/>
            <a:ext cx="216024" cy="14401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4295800" y="4437112"/>
            <a:ext cx="144016" cy="21602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8688288" y="4221088"/>
            <a:ext cx="144016" cy="14401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10056440" y="5661248"/>
            <a:ext cx="216024" cy="14401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171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0" name="Picture 2" descr="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4826" y="744538"/>
            <a:ext cx="6099175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32F564-FAB1-4ECE-ABAF-E28CDD183FC5}" type="slidenum">
              <a:rPr lang="hu-HU" smtClean="0"/>
              <a:pPr>
                <a:defRPr/>
              </a:pPr>
              <a:t>120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4" name="Picture 2" descr="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546100"/>
            <a:ext cx="67056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F34F41-587D-41BA-A8F4-133A1287981F}" type="slidenum">
              <a:rPr lang="hu-HU" smtClean="0"/>
              <a:pPr>
                <a:defRPr/>
              </a:pPr>
              <a:t>121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055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u="sng" dirty="0" err="1"/>
              <a:t>Sz</a:t>
            </a:r>
            <a:r>
              <a:rPr lang="en-US" sz="3200" b="1" u="sng" dirty="0"/>
              <a:t>. N. </a:t>
            </a:r>
            <a:r>
              <a:rPr lang="en-US" sz="3200" b="1" u="sng" dirty="0" err="1"/>
              <a:t>küszöb</a:t>
            </a:r>
            <a:r>
              <a:rPr lang="en-US" sz="3200" b="1" u="sng" dirty="0"/>
              <a:t> </a:t>
            </a:r>
            <a:r>
              <a:rPr lang="en-US" sz="3200" b="1" u="sng" dirty="0" err="1"/>
              <a:t>audiogramja</a:t>
            </a:r>
            <a:r>
              <a:rPr lang="en-US" sz="3200" b="1" u="sng" dirty="0"/>
              <a:t> Vibrant </a:t>
            </a:r>
            <a:r>
              <a:rPr lang="en-US" sz="3200" b="1" u="sng" dirty="0" err="1"/>
              <a:t>bekapcsolása</a:t>
            </a:r>
            <a:r>
              <a:rPr lang="en-US" sz="3200" b="1" u="sng" dirty="0"/>
              <a:t> </a:t>
            </a:r>
            <a:r>
              <a:rPr lang="en-US" sz="3200" b="1" u="sng" dirty="0" err="1"/>
              <a:t>előtt</a:t>
            </a:r>
            <a:r>
              <a:rPr lang="en-US" sz="3200" b="1" u="sng" dirty="0"/>
              <a:t> </a:t>
            </a:r>
            <a:r>
              <a:rPr lang="en-US" sz="3200" b="1" u="sng" dirty="0" err="1"/>
              <a:t>és</a:t>
            </a:r>
            <a:r>
              <a:rPr lang="en-US" sz="3200" b="1" u="sng" dirty="0"/>
              <a:t> </a:t>
            </a:r>
            <a:r>
              <a:rPr lang="en-US" sz="3200" b="1" u="sng" dirty="0" err="1"/>
              <a:t>után</a:t>
            </a:r>
            <a:endParaRPr lang="en-US" sz="3200" b="1" u="sng" dirty="0"/>
          </a:p>
        </p:txBody>
      </p:sp>
      <p:pic>
        <p:nvPicPr>
          <p:cNvPr id="454659" name="Picture 3" descr="Szilágyi Nikolett küszö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447800"/>
            <a:ext cx="6858000" cy="518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A2BD31-F925-4B98-8847-CFAB4B32200C}" type="slidenum">
              <a:rPr lang="hu-HU" smtClean="0"/>
              <a:pPr>
                <a:defRPr/>
              </a:pPr>
              <a:t>122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447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u="sng" dirty="0" err="1"/>
              <a:t>Sz</a:t>
            </a:r>
            <a:r>
              <a:rPr lang="en-US" sz="3200" b="1" u="sng" dirty="0"/>
              <a:t>. N. </a:t>
            </a:r>
            <a:r>
              <a:rPr lang="en-US" sz="3200" b="1" u="sng" dirty="0" err="1"/>
              <a:t>beszéd</a:t>
            </a:r>
            <a:r>
              <a:rPr lang="en-US" sz="3200" b="1" u="sng" dirty="0"/>
              <a:t> </a:t>
            </a:r>
            <a:r>
              <a:rPr lang="en-US" sz="3200" b="1" u="sng" dirty="0" err="1"/>
              <a:t>audiogramja</a:t>
            </a:r>
            <a:r>
              <a:rPr lang="en-US" sz="3200" b="1" u="sng" dirty="0"/>
              <a:t> Vibrant </a:t>
            </a:r>
            <a:r>
              <a:rPr lang="en-US" sz="3200" b="1" u="sng" dirty="0" err="1"/>
              <a:t>bekapcsolása</a:t>
            </a:r>
            <a:r>
              <a:rPr lang="en-US" sz="3200" b="1" u="sng" dirty="0"/>
              <a:t> </a:t>
            </a:r>
            <a:r>
              <a:rPr lang="en-US" sz="3200" b="1" u="sng" dirty="0" err="1"/>
              <a:t>előtt</a:t>
            </a:r>
            <a:r>
              <a:rPr lang="en-US" sz="3200" b="1" u="sng" dirty="0"/>
              <a:t> </a:t>
            </a:r>
            <a:r>
              <a:rPr lang="en-US" sz="3200" b="1" u="sng" dirty="0" err="1"/>
              <a:t>és</a:t>
            </a:r>
            <a:r>
              <a:rPr lang="en-US" sz="3200" b="1" u="sng" dirty="0"/>
              <a:t> </a:t>
            </a:r>
            <a:r>
              <a:rPr lang="en-US" sz="3200" b="1" u="sng" dirty="0" err="1"/>
              <a:t>után</a:t>
            </a:r>
            <a:endParaRPr lang="en-US" sz="3200" b="1" u="sng" dirty="0"/>
          </a:p>
        </p:txBody>
      </p:sp>
      <p:pic>
        <p:nvPicPr>
          <p:cNvPr id="455683" name="Picture 3" descr="Szilágyi Nikolett beszé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057400"/>
            <a:ext cx="8686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A11545-BAF1-49C8-9DFE-AF30C0CB0CF3}" type="slidenum">
              <a:rPr lang="hu-HU" smtClean="0"/>
              <a:pPr>
                <a:defRPr/>
              </a:pPr>
              <a:t>123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332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b="1" dirty="0" err="1" smtClean="0"/>
              <a:t>Sz.N</a:t>
            </a:r>
            <a:r>
              <a:rPr lang="hu-HU" b="1" dirty="0" smtClean="0"/>
              <a:t>. 1 év</a:t>
            </a:r>
          </a:p>
        </p:txBody>
      </p:sp>
      <p:pic>
        <p:nvPicPr>
          <p:cNvPr id="456708" name="Picture 4" descr="Szilágyi Nikolett beszéd u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643" y="1501447"/>
            <a:ext cx="10611678" cy="468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D79F29-0227-4DE2-B8F4-A812D31550FD}" type="slidenum">
              <a:rPr lang="hu-HU" smtClean="0"/>
              <a:pPr>
                <a:defRPr/>
              </a:pPr>
              <a:t>124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811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b="1" dirty="0" err="1" smtClean="0"/>
              <a:t>Sz.N</a:t>
            </a:r>
            <a:r>
              <a:rPr lang="hu-HU" b="1" dirty="0" smtClean="0"/>
              <a:t>. 3 éves kontroll</a:t>
            </a:r>
          </a:p>
        </p:txBody>
      </p:sp>
      <p:pic>
        <p:nvPicPr>
          <p:cNvPr id="457731" name="Picture 3" descr="Szilágyi Nikolett küszöb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9522" y="365124"/>
            <a:ext cx="6100017" cy="649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7B025-7D47-42AB-8391-0B92BB0E9F5A}" type="slidenum">
              <a:rPr lang="hu-HU" smtClean="0"/>
              <a:pPr>
                <a:defRPr/>
              </a:pPr>
              <a:t>125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992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b="1" dirty="0" err="1" smtClean="0"/>
              <a:t>Sz.N</a:t>
            </a:r>
            <a:r>
              <a:rPr lang="hu-HU" b="1" dirty="0" smtClean="0"/>
              <a:t>. 3 éves kontroll</a:t>
            </a:r>
          </a:p>
        </p:txBody>
      </p:sp>
      <p:pic>
        <p:nvPicPr>
          <p:cNvPr id="458755" name="Picture 3" descr="Szilágyi Nikolett beszé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825" y="2038350"/>
            <a:ext cx="8713788" cy="3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5E38B7-E72D-48E6-8648-B8F466673C08}" type="slidenum">
              <a:rPr lang="hu-HU" smtClean="0"/>
              <a:pPr>
                <a:defRPr/>
              </a:pPr>
              <a:t>126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988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/>
              <a:t>3. </a:t>
            </a:r>
            <a:r>
              <a:rPr lang="hu-HU" sz="4000" b="1" dirty="0" err="1"/>
              <a:t>C</a:t>
            </a:r>
            <a:r>
              <a:rPr lang="hu-HU" sz="4000" b="1" dirty="0" err="1">
                <a:cs typeface="Times New Roman" pitchFamily="18" charset="0"/>
              </a:rPr>
              <a:t>ochlearis</a:t>
            </a:r>
            <a:r>
              <a:rPr lang="hu-HU" sz="4000" b="1" dirty="0">
                <a:cs typeface="Times New Roman" pitchFamily="18" charset="0"/>
              </a:rPr>
              <a:t> implantá</a:t>
            </a:r>
            <a:r>
              <a:rPr lang="hu-HU" sz="4000" b="1" dirty="0"/>
              <a:t>tum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743200"/>
            <a:ext cx="7772400" cy="3352800"/>
          </a:xfrm>
        </p:spPr>
        <p:txBody>
          <a:bodyPr/>
          <a:lstStyle/>
          <a:p>
            <a:pPr algn="just">
              <a:buFontTx/>
              <a:buNone/>
            </a:pPr>
            <a:r>
              <a:rPr lang="hu-HU" b="1" dirty="0" smtClean="0"/>
              <a:t>	</a:t>
            </a:r>
            <a:r>
              <a:rPr lang="hu-HU" sz="2000" b="1" dirty="0"/>
              <a:t>A belső fülbe beép</a:t>
            </a:r>
            <a:r>
              <a:rPr lang="hu-HU" sz="2000" b="1" dirty="0">
                <a:cs typeface="Times New Roman" pitchFamily="18" charset="0"/>
              </a:rPr>
              <a:t>í</a:t>
            </a:r>
            <a:r>
              <a:rPr lang="hu-HU" sz="2000" b="1" dirty="0"/>
              <a:t>tett elektronikus eszköz, melynek </a:t>
            </a:r>
            <a:r>
              <a:rPr lang="hu-HU" sz="2000" b="1" dirty="0">
                <a:cs typeface="Times New Roman" pitchFamily="18" charset="0"/>
              </a:rPr>
              <a:t>célja a bels</a:t>
            </a:r>
            <a:r>
              <a:rPr lang="hu-HU" sz="2000" b="1" dirty="0"/>
              <a:t>ő</a:t>
            </a:r>
            <a:r>
              <a:rPr lang="hu-HU" sz="2000" b="1" dirty="0">
                <a:cs typeface="Times New Roman" pitchFamily="18" charset="0"/>
              </a:rPr>
              <a:t>fülben a sérült szőrsejtek m</a:t>
            </a:r>
            <a:r>
              <a:rPr lang="hu-HU" sz="2000" b="1" dirty="0"/>
              <a:t>ű</a:t>
            </a:r>
            <a:r>
              <a:rPr lang="hu-HU" sz="2000" b="1" dirty="0">
                <a:cs typeface="Times New Roman" pitchFamily="18" charset="0"/>
              </a:rPr>
              <a:t>ködésének helyettesítése, a hanginger kódolása és az elektromos impulzusok továbbítása a hallóideghez.</a:t>
            </a:r>
          </a:p>
          <a:p>
            <a:endParaRPr lang="hu-HU" b="1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9B1D0F-B382-48C2-A1C3-FBD46ADE9E8A}" type="slidenum">
              <a:rPr lang="hu-HU" smtClean="0"/>
              <a:pPr>
                <a:defRPr/>
              </a:pPr>
              <a:t>127</a:t>
            </a:fld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1311966" y="1321356"/>
            <a:ext cx="5048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https://www.youtube.com/watch?v=Vm0nZH9RahE</a:t>
            </a:r>
          </a:p>
        </p:txBody>
      </p:sp>
    </p:spTree>
    <p:extLst>
      <p:ext uri="{BB962C8B-B14F-4D97-AF65-F5344CB8AC3E}">
        <p14:creationId xmlns:p14="http://schemas.microsoft.com/office/powerpoint/2010/main" val="98101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55638"/>
            <a:ext cx="7772400" cy="1052512"/>
          </a:xfrm>
        </p:spPr>
        <p:txBody>
          <a:bodyPr/>
          <a:lstStyle/>
          <a:p>
            <a:r>
              <a:rPr lang="hu-HU" sz="4000" b="1">
                <a:solidFill>
                  <a:srgbClr val="FFCC00"/>
                </a:solidFill>
              </a:rPr>
              <a:t>C</a:t>
            </a:r>
            <a:r>
              <a:rPr lang="hu-HU" sz="4000" b="1">
                <a:solidFill>
                  <a:srgbClr val="FFCC00"/>
                </a:solidFill>
                <a:cs typeface="Times New Roman" pitchFamily="18" charset="0"/>
              </a:rPr>
              <a:t>ochlearis implant</a:t>
            </a:r>
            <a:r>
              <a:rPr lang="hu-HU" sz="4000" b="1">
                <a:solidFill>
                  <a:srgbClr val="FFCC00"/>
                </a:solidFill>
                <a:latin typeface="Arial" pitchFamily="34" charset="0"/>
                <a:cs typeface="Times New Roman" pitchFamily="18" charset="0"/>
              </a:rPr>
              <a:t>á</a:t>
            </a:r>
            <a:r>
              <a:rPr lang="hu-HU" sz="4000" b="1">
                <a:solidFill>
                  <a:srgbClr val="FFCC00"/>
                </a:solidFill>
              </a:rPr>
              <a:t>tum</a:t>
            </a:r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1844675"/>
            <a:ext cx="4191000" cy="4679950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hu-HU" sz="2400" b="1"/>
              <a:t>	Kétoldali belsőfül eredetű nagyothallás</a:t>
            </a:r>
            <a:r>
              <a:rPr lang="en-US" sz="2400" b="1"/>
              <a:t>/</a:t>
            </a:r>
            <a:r>
              <a:rPr lang="hu-HU" sz="2400" b="1"/>
              <a:t>süketség esetén a </a:t>
            </a:r>
            <a:r>
              <a:rPr lang="hu-HU" sz="2400" b="1">
                <a:cs typeface="Times New Roman" pitchFamily="18" charset="0"/>
              </a:rPr>
              <a:t>küls</a:t>
            </a:r>
            <a:r>
              <a:rPr lang="hu-HU" sz="2400" b="1"/>
              <a:t>ő</a:t>
            </a:r>
            <a:r>
              <a:rPr lang="hu-HU" sz="2400" b="1">
                <a:cs typeface="Times New Roman" pitchFamily="18" charset="0"/>
              </a:rPr>
              <a:t> hangforrásból</a:t>
            </a:r>
            <a:r>
              <a:rPr lang="hu-HU" sz="2400" b="1"/>
              <a:t> </a:t>
            </a:r>
            <a:r>
              <a:rPr lang="hu-HU" sz="2400" b="1">
                <a:cs typeface="Times New Roman" pitchFamily="18" charset="0"/>
              </a:rPr>
              <a:t>érkez</a:t>
            </a:r>
            <a:r>
              <a:rPr lang="hu-HU" sz="2400" b="1"/>
              <a:t>ő</a:t>
            </a:r>
            <a:r>
              <a:rPr lang="hu-HU" sz="2400" b="1">
                <a:cs typeface="Times New Roman" pitchFamily="18" charset="0"/>
              </a:rPr>
              <a:t> hangok akusztikai energiáját elektromos stimulusokká alakít</a:t>
            </a:r>
            <a:r>
              <a:rPr lang="hu-HU" sz="2400" b="1"/>
              <a:t>ja és</a:t>
            </a:r>
            <a:r>
              <a:rPr lang="hu-HU" sz="2400" b="1">
                <a:cs typeface="Times New Roman" pitchFamily="18" charset="0"/>
              </a:rPr>
              <a:t> közvetlenül a hallóideghez továbbít</a:t>
            </a:r>
            <a:r>
              <a:rPr lang="hu-HU" sz="2400" b="1"/>
              <a:t>ja.</a:t>
            </a:r>
          </a:p>
          <a:p>
            <a:pPr>
              <a:lnSpc>
                <a:spcPct val="90000"/>
              </a:lnSpc>
              <a:buFontTx/>
              <a:buNone/>
            </a:pPr>
            <a:endParaRPr lang="hu-HU" sz="2400"/>
          </a:p>
        </p:txBody>
      </p:sp>
      <p:pic>
        <p:nvPicPr>
          <p:cNvPr id="460804" name="Picture 4"/>
          <p:cNvPicPr>
            <a:picLocks noGrp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324600" y="1981200"/>
            <a:ext cx="3733800" cy="4191000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493B9D-EEF2-434C-876D-A6449BFACC38}" type="slidenum">
              <a:rPr lang="hu-HU" smtClean="0"/>
              <a:pPr>
                <a:defRPr/>
              </a:pPr>
              <a:t>128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816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>
                <a:solidFill>
                  <a:srgbClr val="FFCC00"/>
                </a:solidFill>
              </a:rPr>
              <a:t>A c</a:t>
            </a:r>
            <a:r>
              <a:rPr lang="hu-HU" sz="4000" b="1">
                <a:solidFill>
                  <a:srgbClr val="FFCC00"/>
                </a:solidFill>
                <a:cs typeface="Times New Roman" pitchFamily="18" charset="0"/>
              </a:rPr>
              <a:t>ochlearis implantá</a:t>
            </a:r>
            <a:r>
              <a:rPr lang="hu-HU" sz="4000" b="1">
                <a:solidFill>
                  <a:srgbClr val="FFCC00"/>
                </a:solidFill>
              </a:rPr>
              <a:t>ció indikációja</a:t>
            </a:r>
          </a:p>
        </p:txBody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6801" y="2819400"/>
            <a:ext cx="7586663" cy="3276600"/>
          </a:xfrm>
        </p:spPr>
        <p:txBody>
          <a:bodyPr/>
          <a:lstStyle/>
          <a:p>
            <a:pPr>
              <a:buFontTx/>
              <a:buNone/>
            </a:pPr>
            <a:r>
              <a:rPr lang="hu-HU" b="1" smtClean="0"/>
              <a:t>	Kétoldali, belsőfül eredetű halláscsökkenés vagy süketség, melynek következtében a rendelkezésre álló legnagyobb teljes</a:t>
            </a:r>
            <a:r>
              <a:rPr lang="hu-HU" b="1" smtClean="0">
                <a:cs typeface="Times New Roman" pitchFamily="18" charset="0"/>
              </a:rPr>
              <a:t>í</a:t>
            </a:r>
            <a:r>
              <a:rPr lang="hu-HU" b="1" smtClean="0"/>
              <a:t>tményű hallókészülékkel sem érhető el kielégítő hallás/beszédmegértés.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A0715-E7DE-4297-A60B-2B572CC1BE12}" type="slidenum">
              <a:rPr lang="hu-HU" smtClean="0"/>
              <a:pPr>
                <a:defRPr/>
              </a:pPr>
              <a:t>129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96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Text Box 9"/>
          <p:cNvSpPr txBox="1">
            <a:spLocks noChangeArrowheads="1"/>
          </p:cNvSpPr>
          <p:nvPr/>
        </p:nvSpPr>
        <p:spPr bwMode="auto">
          <a:xfrm>
            <a:off x="2497863" y="315914"/>
            <a:ext cx="6586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Képzéshelyek mássalhangzóknál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85BD5F-C33D-476D-97EA-F1050CAEA64F}" type="slidenum">
              <a:rPr lang="hu-HU" smtClean="0"/>
              <a:pPr>
                <a:defRPr/>
              </a:pPr>
              <a:t>13</a:t>
            </a:fld>
            <a:endParaRPr lang="hu-HU"/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hangképző csatorna különböző helyein képezünk zörejeket szűkületek és zárfelpattanások létrehozásával:</a:t>
            </a:r>
          </a:p>
          <a:p>
            <a:r>
              <a:rPr lang="hu-HU" sz="2000" i="1" dirty="0"/>
              <a:t>Bilabiális</a:t>
            </a:r>
          </a:p>
          <a:p>
            <a:r>
              <a:rPr lang="hu-HU" sz="2000" i="1" dirty="0"/>
              <a:t>Labiodentális</a:t>
            </a:r>
          </a:p>
          <a:p>
            <a:r>
              <a:rPr lang="hu-HU" sz="2000" i="1" dirty="0" err="1"/>
              <a:t>Dentialveoláris</a:t>
            </a:r>
            <a:endParaRPr lang="hu-HU" sz="2000" i="1" dirty="0"/>
          </a:p>
          <a:p>
            <a:r>
              <a:rPr lang="hu-HU" sz="2000" i="1" dirty="0"/>
              <a:t>Pre-palatális </a:t>
            </a:r>
          </a:p>
          <a:p>
            <a:r>
              <a:rPr lang="hu-HU" sz="2000" i="1" dirty="0" err="1"/>
              <a:t>Palato</a:t>
            </a:r>
            <a:r>
              <a:rPr lang="hu-HU" sz="2000" i="1" dirty="0"/>
              <a:t> </a:t>
            </a:r>
            <a:r>
              <a:rPr lang="hu-HU" sz="2000" i="1" dirty="0" err="1"/>
              <a:t>alveolaris</a:t>
            </a:r>
            <a:endParaRPr lang="hu-HU" sz="2000" i="1" dirty="0"/>
          </a:p>
          <a:p>
            <a:r>
              <a:rPr lang="hu-HU" sz="2000" i="1" dirty="0"/>
              <a:t>Veláris</a:t>
            </a:r>
          </a:p>
          <a:p>
            <a:r>
              <a:rPr lang="hu-HU" sz="2000" i="1" dirty="0" err="1"/>
              <a:t>Glottális</a:t>
            </a:r>
            <a:r>
              <a:rPr lang="hu-HU" sz="2000" i="1" dirty="0"/>
              <a:t> mássalhangzók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57847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3116264" y="304800"/>
          <a:ext cx="5959475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CorelPhotoPaint.Image.8" r:id="rId3" imgW="5668571" imgH="5943612" progId="">
                  <p:embed/>
                </p:oleObj>
              </mc:Choice>
              <mc:Fallback>
                <p:oleObj name="CorelPhotoPaint.Image.8" r:id="rId3" imgW="5668571" imgH="5943612" progId="">
                  <p:embed/>
                  <p:pic>
                    <p:nvPicPr>
                      <p:cNvPr id="409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6264" y="304800"/>
                        <a:ext cx="5959475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5D2DB-46D9-4FD0-A5B6-A97E2D9CCA57}" type="slidenum">
              <a:rPr lang="hu-HU" smtClean="0"/>
              <a:pPr>
                <a:defRPr/>
              </a:pPr>
              <a:t>130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5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609600"/>
            <a:ext cx="4038600" cy="1143000"/>
          </a:xfrm>
        </p:spPr>
        <p:txBody>
          <a:bodyPr/>
          <a:lstStyle/>
          <a:p>
            <a:r>
              <a:rPr lang="hu-HU" sz="3600" b="1"/>
              <a:t>Cochlearis implantáció</a:t>
            </a:r>
          </a:p>
        </p:txBody>
      </p:sp>
      <p:pic>
        <p:nvPicPr>
          <p:cNvPr id="465923" name="Picture 4" descr="IMPLKEP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0" y="304800"/>
            <a:ext cx="4267200" cy="3352800"/>
          </a:xfrm>
        </p:spPr>
      </p:pic>
      <p:pic>
        <p:nvPicPr>
          <p:cNvPr id="465924" name="Picture 5" descr="IMPLKEP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72200" y="3962400"/>
            <a:ext cx="4267200" cy="2514600"/>
          </a:xfrm>
        </p:spPr>
      </p:pic>
      <p:pic>
        <p:nvPicPr>
          <p:cNvPr id="465925" name="Picture 6" descr="IMPLKEP8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828800" y="2743201"/>
            <a:ext cx="3810000" cy="2600325"/>
          </a:xfr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6A7F4-408B-46BA-9D9A-23271996E622}" type="slidenum">
              <a:rPr lang="hu-HU" smtClean="0"/>
              <a:pPr>
                <a:defRPr/>
              </a:pPr>
              <a:t>131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880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209800" y="304800"/>
            <a:ext cx="7772400" cy="914400"/>
          </a:xfrm>
        </p:spPr>
        <p:txBody>
          <a:bodyPr/>
          <a:lstStyle/>
          <a:p>
            <a:r>
              <a:rPr lang="hu-HU" b="1" smtClean="0"/>
              <a:t>Cochlearis implantátum</a:t>
            </a:r>
          </a:p>
        </p:txBody>
      </p:sp>
      <p:pic>
        <p:nvPicPr>
          <p:cNvPr id="462853" name="Picture 5" descr="MEDEL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6741" y="1453767"/>
            <a:ext cx="3741737" cy="5040313"/>
          </a:xfrm>
        </p:spPr>
      </p:pic>
      <p:pic>
        <p:nvPicPr>
          <p:cNvPr id="462854" name="Picture 6" descr="MEDEL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050695" y="1575628"/>
            <a:ext cx="3886200" cy="5105400"/>
          </a:xfrm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F569F-19A7-4987-A65F-41D2277E981C}" type="slidenum">
              <a:rPr lang="hu-HU" smtClean="0"/>
              <a:pPr>
                <a:defRPr/>
              </a:pPr>
              <a:t>132</a:t>
            </a:fld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4060628" y="2220246"/>
            <a:ext cx="3886770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Fül mögötti egység</a:t>
            </a:r>
            <a:r>
              <a:rPr lang="hu-HU" dirty="0" smtClean="0"/>
              <a:t>: </a:t>
            </a:r>
            <a:r>
              <a:rPr lang="hu-HU" sz="2000" dirty="0" smtClean="0"/>
              <a:t>mikrofon,</a:t>
            </a:r>
          </a:p>
          <a:p>
            <a:r>
              <a:rPr lang="hu-HU" sz="2000" dirty="0" smtClean="0"/>
              <a:t> beszédprocesszor, </a:t>
            </a:r>
          </a:p>
          <a:p>
            <a:r>
              <a:rPr lang="hu-HU" sz="2000" dirty="0" smtClean="0"/>
              <a:t>hangerő és érzékenységszabályozó, </a:t>
            </a:r>
          </a:p>
          <a:p>
            <a:r>
              <a:rPr lang="hu-HU" sz="2000" dirty="0" smtClean="0"/>
              <a:t>elemtartó, </a:t>
            </a:r>
          </a:p>
          <a:p>
            <a:r>
              <a:rPr lang="hu-HU" sz="2000" dirty="0" err="1" smtClean="0"/>
              <a:t>transzmitter</a:t>
            </a:r>
            <a:r>
              <a:rPr lang="hu-HU" sz="2000" dirty="0" smtClean="0"/>
              <a:t> tekercs.</a:t>
            </a:r>
          </a:p>
          <a:p>
            <a:endParaRPr lang="hu-HU" sz="2000" dirty="0"/>
          </a:p>
          <a:p>
            <a:endParaRPr lang="hu-HU" sz="2000" dirty="0" smtClean="0"/>
          </a:p>
          <a:p>
            <a:endParaRPr lang="hu-HU" sz="2000" dirty="0"/>
          </a:p>
          <a:p>
            <a:endParaRPr lang="hu-HU" sz="2000" dirty="0" smtClean="0"/>
          </a:p>
          <a:p>
            <a:endParaRPr lang="hu-HU" sz="2000" dirty="0"/>
          </a:p>
          <a:p>
            <a:endParaRPr lang="hu-HU" sz="2000" dirty="0" smtClean="0"/>
          </a:p>
          <a:p>
            <a:endParaRPr lang="hu-HU" sz="2000" dirty="0"/>
          </a:p>
          <a:p>
            <a:endParaRPr lang="en-US" sz="2000" dirty="0"/>
          </a:p>
        </p:txBody>
      </p:sp>
      <p:cxnSp>
        <p:nvCxnSpPr>
          <p:cNvPr id="4" name="Egyenes összekötő nyíllal 3"/>
          <p:cNvCxnSpPr/>
          <p:nvPr/>
        </p:nvCxnSpPr>
        <p:spPr>
          <a:xfrm flipH="1">
            <a:off x="2682391" y="2434580"/>
            <a:ext cx="1482105" cy="2543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/>
          <p:cNvCxnSpPr/>
          <p:nvPr/>
        </p:nvCxnSpPr>
        <p:spPr>
          <a:xfrm flipV="1">
            <a:off x="7328452" y="2317162"/>
            <a:ext cx="993896" cy="2445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>
            <a:off x="3114261" y="3973924"/>
            <a:ext cx="265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 flipV="1">
            <a:off x="2413107" y="4039142"/>
            <a:ext cx="1751389" cy="1010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4164496" y="4882333"/>
            <a:ext cx="36157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Beültetett </a:t>
            </a:r>
            <a:r>
              <a:rPr lang="hu-HU" b="1" dirty="0"/>
              <a:t>bőr alatti </a:t>
            </a:r>
            <a:r>
              <a:rPr lang="hu-HU" b="1" dirty="0" smtClean="0"/>
              <a:t>egység</a:t>
            </a:r>
            <a:r>
              <a:rPr lang="hu-HU" dirty="0" smtClean="0"/>
              <a:t>:</a:t>
            </a:r>
          </a:p>
          <a:p>
            <a:r>
              <a:rPr lang="hu-HU" dirty="0" smtClean="0"/>
              <a:t>elektromágneses </a:t>
            </a:r>
            <a:r>
              <a:rPr lang="hu-HU" dirty="0"/>
              <a:t>vevő tekercs </a:t>
            </a:r>
            <a:r>
              <a:rPr lang="hu-HU" dirty="0" smtClean="0"/>
              <a:t>,</a:t>
            </a:r>
          </a:p>
          <a:p>
            <a:r>
              <a:rPr lang="hu-HU" dirty="0" smtClean="0"/>
              <a:t>az </a:t>
            </a:r>
            <a:r>
              <a:rPr lang="hu-HU" dirty="0"/>
              <a:t>elektróda, amely az impulzusokat </a:t>
            </a:r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hallóidegbe továbbítja.</a:t>
            </a:r>
            <a:endParaRPr lang="en-US" dirty="0"/>
          </a:p>
        </p:txBody>
      </p:sp>
      <p:cxnSp>
        <p:nvCxnSpPr>
          <p:cNvPr id="18" name="Egyenes összekötő nyíllal 17"/>
          <p:cNvCxnSpPr/>
          <p:nvPr/>
        </p:nvCxnSpPr>
        <p:spPr>
          <a:xfrm flipV="1">
            <a:off x="6862615" y="2658653"/>
            <a:ext cx="2612689" cy="24005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doboz 18"/>
          <p:cNvSpPr txBox="1"/>
          <p:nvPr/>
        </p:nvSpPr>
        <p:spPr>
          <a:xfrm>
            <a:off x="4675228" y="1439764"/>
            <a:ext cx="2043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Két részből áll: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058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66192" y="-99391"/>
            <a:ext cx="13427765" cy="927652"/>
          </a:xfrm>
        </p:spPr>
        <p:txBody>
          <a:bodyPr>
            <a:normAutofit/>
          </a:bodyPr>
          <a:lstStyle/>
          <a:p>
            <a:r>
              <a:rPr lang="hu-HU" sz="3600" b="1" dirty="0" err="1">
                <a:solidFill>
                  <a:srgbClr val="FFCC00"/>
                </a:solidFill>
              </a:rPr>
              <a:t>C</a:t>
            </a:r>
            <a:r>
              <a:rPr lang="hu-HU" sz="3600" b="1" dirty="0" err="1">
                <a:solidFill>
                  <a:srgbClr val="FFCC00"/>
                </a:solidFill>
                <a:cs typeface="Times New Roman" pitchFamily="18" charset="0"/>
              </a:rPr>
              <a:t>ochlearis</a:t>
            </a:r>
            <a:r>
              <a:rPr lang="hu-HU" sz="3600" b="1" dirty="0">
                <a:solidFill>
                  <a:srgbClr val="FFCC00"/>
                </a:solidFill>
                <a:cs typeface="Times New Roman" pitchFamily="18" charset="0"/>
              </a:rPr>
              <a:t> </a:t>
            </a:r>
            <a:r>
              <a:rPr lang="hu-HU" sz="3600" b="1" dirty="0" smtClean="0">
                <a:solidFill>
                  <a:srgbClr val="FFCC00"/>
                </a:solidFill>
                <a:cs typeface="Times New Roman" pitchFamily="18" charset="0"/>
              </a:rPr>
              <a:t>implantá</a:t>
            </a:r>
            <a:r>
              <a:rPr lang="hu-HU" sz="3600" b="1" dirty="0" smtClean="0">
                <a:solidFill>
                  <a:srgbClr val="FFCC00"/>
                </a:solidFill>
              </a:rPr>
              <a:t>tum: </a:t>
            </a:r>
            <a:r>
              <a:rPr lang="hu-HU" sz="3600" b="1" dirty="0" err="1" smtClean="0">
                <a:solidFill>
                  <a:srgbClr val="FFCC00"/>
                </a:solidFill>
              </a:rPr>
              <a:t>bypass</a:t>
            </a:r>
            <a:r>
              <a:rPr lang="hu-HU" sz="3600" b="1" dirty="0" smtClean="0">
                <a:solidFill>
                  <a:srgbClr val="FFCC00"/>
                </a:solidFill>
              </a:rPr>
              <a:t> szőrsejtprotézis</a:t>
            </a:r>
            <a:endParaRPr lang="hu-HU" sz="3600" b="1" dirty="0">
              <a:solidFill>
                <a:srgbClr val="FFCC00"/>
              </a:solidFill>
            </a:endParaRPr>
          </a:p>
        </p:txBody>
      </p:sp>
      <p:pic>
        <p:nvPicPr>
          <p:cNvPr id="463875" name="Picture 4"/>
          <p:cNvPicPr>
            <a:picLocks noGrp="1" noChangeArrowheads="1"/>
          </p:cNvPicPr>
          <p:nvPr>
            <p:ph type="clipArt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90800" y="838200"/>
            <a:ext cx="3505200" cy="2438400"/>
          </a:xfrm>
        </p:spPr>
      </p:pic>
      <p:pic>
        <p:nvPicPr>
          <p:cNvPr id="463876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3886200"/>
            <a:ext cx="3505200" cy="2419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63877" name="Picture 7"/>
          <p:cNvPicPr>
            <a:picLocks noGrp="1" noChangeArrowheads="1"/>
          </p:cNvPicPr>
          <p:nvPr>
            <p:ph type="body"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629400" y="3505200"/>
            <a:ext cx="3352800" cy="2584450"/>
          </a:xfr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683E46-1FD4-4B25-AA75-E14495AF9BC1}" type="slidenum">
              <a:rPr lang="hu-HU" smtClean="0"/>
              <a:pPr>
                <a:defRPr/>
              </a:pPr>
              <a:t>133</a:t>
            </a:fld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7515968" y="1502538"/>
            <a:ext cx="1579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aktív elektróda</a:t>
            </a:r>
            <a:endParaRPr lang="en-US" dirty="0"/>
          </a:p>
        </p:txBody>
      </p:sp>
      <p:cxnSp>
        <p:nvCxnSpPr>
          <p:cNvPr id="4" name="Egyenes összekötő nyíllal 3"/>
          <p:cNvCxnSpPr/>
          <p:nvPr/>
        </p:nvCxnSpPr>
        <p:spPr>
          <a:xfrm flipH="1">
            <a:off x="5446643" y="1881809"/>
            <a:ext cx="1577009" cy="175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>
            <a:off x="7880074" y="1982064"/>
            <a:ext cx="323022" cy="1337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05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Szövegdoboz 1"/>
          <p:cNvSpPr txBox="1">
            <a:spLocks noChangeArrowheads="1"/>
          </p:cNvSpPr>
          <p:nvPr/>
        </p:nvSpPr>
        <p:spPr bwMode="auto">
          <a:xfrm>
            <a:off x="2849218" y="1934818"/>
            <a:ext cx="636104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3200" dirty="0"/>
              <a:t>A </a:t>
            </a:r>
            <a:r>
              <a:rPr lang="hu-HU" sz="3200" dirty="0" err="1"/>
              <a:t>cochleáris</a:t>
            </a:r>
            <a:r>
              <a:rPr lang="hu-HU" sz="3200" dirty="0"/>
              <a:t> implantátum </a:t>
            </a:r>
          </a:p>
          <a:p>
            <a:pPr algn="ctr"/>
            <a:r>
              <a:rPr lang="hu-HU" sz="3200" dirty="0"/>
              <a:t>blokkvázlat szintű működési elrendezése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CB3ED7-ACC3-47DA-BEBC-7062561F97A6}" type="slidenum">
              <a:rPr lang="hu-HU" smtClean="0"/>
              <a:pPr>
                <a:defRPr/>
              </a:pPr>
              <a:t>134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859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 descr="http://www.utdallas.edu/~loizou/cimplants/tutorial/loifig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4832" y="0"/>
            <a:ext cx="8750160" cy="690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alagnyíl jobbra 2"/>
          <p:cNvSpPr/>
          <p:nvPr/>
        </p:nvSpPr>
        <p:spPr>
          <a:xfrm>
            <a:off x="2351089" y="1484314"/>
            <a:ext cx="1296987" cy="214947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>
              <a:solidFill>
                <a:schemeClr val="tx1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E92C6-9BD2-417E-AB18-FB9570B0DC3D}" type="slidenum">
              <a:rPr lang="hu-HU" smtClean="0"/>
              <a:pPr>
                <a:defRPr/>
              </a:pPr>
              <a:t>135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471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 smtClean="0"/>
              <a:t>Preoperatív</a:t>
            </a:r>
            <a:r>
              <a:rPr lang="hu-HU" b="1" dirty="0" smtClean="0"/>
              <a:t> betegkiválasztás</a:t>
            </a:r>
          </a:p>
        </p:txBody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u-HU" dirty="0"/>
              <a:t>Elsődleges kritérium: kétoldali súlyos fokú halláscsökkenés vagy süketség</a:t>
            </a:r>
          </a:p>
          <a:p>
            <a:pPr>
              <a:lnSpc>
                <a:spcPct val="90000"/>
              </a:lnSpc>
            </a:pPr>
            <a:r>
              <a:rPr lang="hu-HU" dirty="0" err="1"/>
              <a:t>Elektrofiziológiai</a:t>
            </a:r>
            <a:r>
              <a:rPr lang="hu-HU" dirty="0"/>
              <a:t> vizsgálatok (OAE,BERA, ASSR)</a:t>
            </a:r>
          </a:p>
          <a:p>
            <a:pPr>
              <a:lnSpc>
                <a:spcPct val="90000"/>
              </a:lnSpc>
            </a:pPr>
            <a:r>
              <a:rPr lang="hu-HU" dirty="0"/>
              <a:t>Pszichofizikai tesztek (</a:t>
            </a:r>
            <a:r>
              <a:rPr lang="hu-HU" dirty="0" err="1"/>
              <a:t>promontórium</a:t>
            </a:r>
            <a:r>
              <a:rPr lang="hu-HU" dirty="0"/>
              <a:t> teszt/</a:t>
            </a:r>
            <a:r>
              <a:rPr lang="hu-HU" dirty="0" err="1"/>
              <a:t>elektroaudiometria</a:t>
            </a:r>
            <a:r>
              <a:rPr lang="hu-HU" dirty="0"/>
              <a:t>)</a:t>
            </a:r>
          </a:p>
          <a:p>
            <a:pPr>
              <a:lnSpc>
                <a:spcPct val="90000"/>
              </a:lnSpc>
            </a:pPr>
            <a:r>
              <a:rPr lang="hu-HU" dirty="0"/>
              <a:t>Orvosi/sebészi alkalmasság</a:t>
            </a:r>
          </a:p>
          <a:p>
            <a:pPr>
              <a:lnSpc>
                <a:spcPct val="90000"/>
              </a:lnSpc>
            </a:pPr>
            <a:r>
              <a:rPr lang="hu-HU" dirty="0"/>
              <a:t>Pszichológiai vizsgálatok</a:t>
            </a:r>
          </a:p>
          <a:p>
            <a:pPr>
              <a:lnSpc>
                <a:spcPct val="90000"/>
              </a:lnSpc>
            </a:pPr>
            <a:r>
              <a:rPr lang="hu-HU" dirty="0"/>
              <a:t>Képalkotó eljárások (CT, MR)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5AEFD-0674-4D63-8C72-93A5889D14D3}" type="slidenum">
              <a:rPr lang="hu-HU" smtClean="0"/>
              <a:pPr>
                <a:defRPr/>
              </a:pPr>
              <a:t>136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525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6096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hu-HU" sz="3600" b="1" dirty="0" err="1">
                <a:solidFill>
                  <a:srgbClr val="FFCC00"/>
                </a:solidFill>
              </a:rPr>
              <a:t>C</a:t>
            </a:r>
            <a:r>
              <a:rPr lang="hu-HU" sz="3600" b="1" dirty="0" err="1">
                <a:solidFill>
                  <a:srgbClr val="FFCC00"/>
                </a:solidFill>
                <a:cs typeface="Times New Roman" pitchFamily="18" charset="0"/>
              </a:rPr>
              <a:t>ochlearis</a:t>
            </a:r>
            <a:r>
              <a:rPr lang="hu-HU" sz="3600" b="1" dirty="0">
                <a:solidFill>
                  <a:srgbClr val="FFCC00"/>
                </a:solidFill>
                <a:cs typeface="Times New Roman" pitchFamily="18" charset="0"/>
              </a:rPr>
              <a:t> implantá</a:t>
            </a:r>
            <a:r>
              <a:rPr lang="hu-HU" sz="3600" b="1" dirty="0">
                <a:solidFill>
                  <a:srgbClr val="FFCC00"/>
                </a:solidFill>
              </a:rPr>
              <a:t>ció utáni eredmények</a:t>
            </a:r>
            <a:br>
              <a:rPr lang="hu-HU" sz="3600" b="1" dirty="0">
                <a:solidFill>
                  <a:srgbClr val="FFCC00"/>
                </a:solidFill>
              </a:rPr>
            </a:br>
            <a:r>
              <a:rPr lang="hu-HU" sz="2800" b="1" dirty="0">
                <a:solidFill>
                  <a:srgbClr val="FFCC00"/>
                </a:solidFill>
              </a:rPr>
              <a:t>(tisztahang-küszöb vizsgálat implantátummal, szabad hangtérben)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2210766"/>
            <a:ext cx="3810000" cy="35814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hu-HU" sz="2400" dirty="0"/>
              <a:t>kiváló beszédmegértés szájról olvasás nélkül</a:t>
            </a:r>
          </a:p>
          <a:p>
            <a:pPr>
              <a:lnSpc>
                <a:spcPct val="80000"/>
              </a:lnSpc>
              <a:defRPr/>
            </a:pPr>
            <a:r>
              <a:rPr lang="hu-HU" sz="2400" dirty="0"/>
              <a:t>jobb </a:t>
            </a:r>
            <a:r>
              <a:rPr lang="hu-HU" sz="2400" dirty="0" smtClean="0"/>
              <a:t>beszéd </a:t>
            </a:r>
            <a:r>
              <a:rPr lang="hu-HU" sz="2400" dirty="0" err="1" smtClean="0"/>
              <a:t>érthetõség</a:t>
            </a:r>
            <a:endParaRPr lang="hu-HU" sz="2400" dirty="0"/>
          </a:p>
          <a:p>
            <a:pPr>
              <a:lnSpc>
                <a:spcPct val="80000"/>
              </a:lnSpc>
              <a:defRPr/>
            </a:pPr>
            <a:r>
              <a:rPr lang="hu-HU" sz="2400" dirty="0"/>
              <a:t>telefonképes hallás</a:t>
            </a:r>
          </a:p>
          <a:p>
            <a:pPr>
              <a:lnSpc>
                <a:spcPct val="80000"/>
              </a:lnSpc>
              <a:defRPr/>
            </a:pPr>
            <a:r>
              <a:rPr lang="hu-HU" sz="2400" dirty="0"/>
              <a:t>zene élvezete</a:t>
            </a:r>
          </a:p>
          <a:p>
            <a:pPr>
              <a:lnSpc>
                <a:spcPct val="80000"/>
              </a:lnSpc>
              <a:defRPr/>
            </a:pPr>
            <a:r>
              <a:rPr lang="hu-HU" sz="2400" dirty="0"/>
              <a:t>nehéz körülmények között is jó beszédmegértés (gyors beszéd, koktélparti zaj, stb.)</a:t>
            </a:r>
          </a:p>
        </p:txBody>
      </p:sp>
      <p:pic>
        <p:nvPicPr>
          <p:cNvPr id="475140" name="Picture 4"/>
          <p:cNvPicPr>
            <a:picLocks noGrp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76730" y="2210766"/>
            <a:ext cx="4787348" cy="3581400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FD67D6-6F00-467F-BED3-3772AFEABA81}" type="slidenum">
              <a:rPr lang="hu-HU" smtClean="0"/>
              <a:pPr>
                <a:defRPr/>
              </a:pPr>
              <a:t>137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474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35013"/>
            <a:ext cx="7772400" cy="641350"/>
          </a:xfrm>
        </p:spPr>
        <p:txBody>
          <a:bodyPr/>
          <a:lstStyle/>
          <a:p>
            <a:r>
              <a:rPr lang="hu-HU" sz="3600" b="1">
                <a:solidFill>
                  <a:srgbClr val="FFCC00"/>
                </a:solidFill>
              </a:rPr>
              <a:t>Kétoldali cochlearis implantáció</a:t>
            </a:r>
            <a:endParaRPr lang="hu-HU" b="1" smtClean="0">
              <a:solidFill>
                <a:srgbClr val="FFCC00"/>
              </a:solidFill>
            </a:endParaRPr>
          </a:p>
        </p:txBody>
      </p:sp>
      <p:sp>
        <p:nvSpPr>
          <p:cNvPr id="47616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7417904" y="2474913"/>
            <a:ext cx="4495800" cy="3733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dirty="0"/>
              <a:t>Jobb beszédérthetőség zajban</a:t>
            </a:r>
          </a:p>
          <a:p>
            <a:pPr>
              <a:lnSpc>
                <a:spcPct val="90000"/>
              </a:lnSpc>
            </a:pPr>
            <a:r>
              <a:rPr lang="hu-HU" dirty="0"/>
              <a:t>Hanglokalizáció</a:t>
            </a:r>
          </a:p>
          <a:p>
            <a:pPr>
              <a:lnSpc>
                <a:spcPct val="90000"/>
              </a:lnSpc>
            </a:pPr>
            <a:r>
              <a:rPr lang="hu-HU" dirty="0"/>
              <a:t>Koktélparti-effektus javul</a:t>
            </a:r>
          </a:p>
          <a:p>
            <a:pPr>
              <a:lnSpc>
                <a:spcPct val="90000"/>
              </a:lnSpc>
            </a:pPr>
            <a:r>
              <a:rPr lang="hu-HU" dirty="0"/>
              <a:t>Beszédmegértés eléri a normál hallók szintjét</a:t>
            </a:r>
          </a:p>
        </p:txBody>
      </p:sp>
      <p:pic>
        <p:nvPicPr>
          <p:cNvPr id="476164" name="Picture 4" descr="BILAT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1200" y="1696279"/>
            <a:ext cx="6801186" cy="4660072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0FCB77-D14C-41B1-A20A-A4566C7BDDF4}" type="slidenum">
              <a:rPr lang="hu-HU" smtClean="0"/>
              <a:pPr>
                <a:defRPr/>
              </a:pPr>
              <a:t>138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889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150704" y="331305"/>
            <a:ext cx="4562061" cy="1143000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>Agytörzsi implantáció</a:t>
            </a:r>
            <a:br>
              <a:rPr lang="hu-HU" b="1" dirty="0" smtClean="0"/>
            </a:br>
            <a:endParaRPr lang="hu-HU" b="1" dirty="0" smtClean="0"/>
          </a:p>
        </p:txBody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8382" y="1709531"/>
            <a:ext cx="10363200" cy="5410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sz="2400" dirty="0"/>
              <a:t>VIII. agyideg </a:t>
            </a:r>
            <a:r>
              <a:rPr lang="hu-HU" sz="2400" dirty="0" err="1"/>
              <a:t>laesio</a:t>
            </a:r>
            <a:r>
              <a:rPr lang="hu-HU" sz="2400" dirty="0"/>
              <a:t> okozta kétoldali süketség esetén (NF2, kétoldali hallóideg-</a:t>
            </a:r>
            <a:r>
              <a:rPr lang="hu-HU" sz="2400" dirty="0" err="1"/>
              <a:t>aplasia</a:t>
            </a:r>
            <a:r>
              <a:rPr lang="hu-HU" sz="2400" dirty="0"/>
              <a:t>, </a:t>
            </a:r>
            <a:r>
              <a:rPr lang="hu-HU" sz="2400" dirty="0" err="1"/>
              <a:t>superficialis</a:t>
            </a:r>
            <a:r>
              <a:rPr lang="hu-HU" sz="2400" dirty="0"/>
              <a:t> </a:t>
            </a:r>
            <a:r>
              <a:rPr lang="hu-HU" sz="2400" dirty="0" err="1"/>
              <a:t>hemosiderosis</a:t>
            </a:r>
            <a:r>
              <a:rPr lang="hu-HU" sz="2400" dirty="0"/>
              <a:t>, kétoldali hallóideg </a:t>
            </a:r>
            <a:r>
              <a:rPr lang="hu-HU" sz="2400" dirty="0" err="1"/>
              <a:t>degeneratio</a:t>
            </a:r>
            <a:r>
              <a:rPr lang="hu-HU" sz="2400" dirty="0"/>
              <a:t>)</a:t>
            </a:r>
          </a:p>
          <a:p>
            <a:pPr>
              <a:lnSpc>
                <a:spcPct val="90000"/>
              </a:lnSpc>
            </a:pPr>
            <a:r>
              <a:rPr lang="hu-HU" sz="2400" dirty="0" err="1"/>
              <a:t>Ggl</a:t>
            </a:r>
            <a:r>
              <a:rPr lang="hu-HU" sz="2400" dirty="0"/>
              <a:t> </a:t>
            </a:r>
            <a:r>
              <a:rPr lang="hu-HU" sz="2400" dirty="0" err="1"/>
              <a:t>spirale</a:t>
            </a:r>
            <a:r>
              <a:rPr lang="hu-HU" sz="2400" dirty="0"/>
              <a:t> ingerlése nem vált ki hallásélményt (</a:t>
            </a:r>
            <a:r>
              <a:rPr lang="hu-HU" sz="2400" dirty="0" err="1"/>
              <a:t>promontorium</a:t>
            </a:r>
            <a:r>
              <a:rPr lang="hu-HU" sz="2400" dirty="0"/>
              <a:t>-teszt</a:t>
            </a:r>
            <a:r>
              <a:rPr lang="hu-HU" sz="2400" dirty="0" smtClean="0"/>
              <a:t>)</a:t>
            </a:r>
          </a:p>
          <a:p>
            <a:pPr>
              <a:lnSpc>
                <a:spcPct val="90000"/>
              </a:lnSpc>
            </a:pPr>
            <a:endParaRPr lang="hu-HU" sz="2400" dirty="0"/>
          </a:p>
          <a:p>
            <a:pPr>
              <a:lnSpc>
                <a:spcPct val="90000"/>
              </a:lnSpc>
            </a:pPr>
            <a:endParaRPr lang="hu-HU" sz="2400" dirty="0"/>
          </a:p>
          <a:p>
            <a:pPr>
              <a:lnSpc>
                <a:spcPct val="90000"/>
              </a:lnSpc>
            </a:pPr>
            <a:r>
              <a:rPr lang="hu-HU" sz="2400" dirty="0"/>
              <a:t>Agytörzsi implantátum részei azonosak a CI-</a:t>
            </a:r>
            <a:r>
              <a:rPr lang="hu-HU" sz="2400" dirty="0" err="1"/>
              <a:t>vel</a:t>
            </a:r>
            <a:r>
              <a:rPr lang="hu-HU" sz="2400" dirty="0"/>
              <a:t>, elektróda különbözik</a:t>
            </a:r>
          </a:p>
          <a:p>
            <a:pPr>
              <a:lnSpc>
                <a:spcPct val="90000"/>
              </a:lnSpc>
            </a:pPr>
            <a:r>
              <a:rPr lang="hu-HU" sz="2400" dirty="0"/>
              <a:t>IV. agykamra </a:t>
            </a:r>
            <a:r>
              <a:rPr lang="hu-HU" sz="2400" dirty="0" err="1"/>
              <a:t>recessus</a:t>
            </a:r>
            <a:r>
              <a:rPr lang="hu-HU" sz="2400" dirty="0"/>
              <a:t> </a:t>
            </a:r>
            <a:r>
              <a:rPr lang="hu-HU" sz="2400" dirty="0" err="1"/>
              <a:t>lateralis</a:t>
            </a:r>
            <a:r>
              <a:rPr lang="hu-HU" sz="2400" dirty="0"/>
              <a:t> </a:t>
            </a:r>
            <a:r>
              <a:rPr lang="hu-HU" sz="2400" dirty="0" err="1"/>
              <a:t>felszabaditása</a:t>
            </a:r>
            <a:r>
              <a:rPr lang="hu-HU" sz="2400" dirty="0"/>
              <a:t> után </a:t>
            </a:r>
            <a:r>
              <a:rPr lang="hu-HU" sz="2400" dirty="0" err="1"/>
              <a:t>nucleus</a:t>
            </a:r>
            <a:r>
              <a:rPr lang="hu-HU" sz="2400" dirty="0"/>
              <a:t> </a:t>
            </a:r>
            <a:r>
              <a:rPr lang="hu-HU" sz="2400" dirty="0" err="1"/>
              <a:t>cochl</a:t>
            </a:r>
            <a:r>
              <a:rPr lang="hu-HU" sz="2400" dirty="0"/>
              <a:t>. </a:t>
            </a:r>
            <a:r>
              <a:rPr lang="hu-HU" sz="2400" dirty="0" err="1"/>
              <a:t>ventralis</a:t>
            </a:r>
            <a:r>
              <a:rPr lang="hu-HU" sz="2400" dirty="0"/>
              <a:t> és </a:t>
            </a:r>
            <a:r>
              <a:rPr lang="hu-HU" sz="2400" dirty="0" err="1"/>
              <a:t>dorsalis</a:t>
            </a:r>
            <a:r>
              <a:rPr lang="hu-HU" sz="2400" dirty="0"/>
              <a:t> </a:t>
            </a:r>
            <a:r>
              <a:rPr lang="hu-HU" sz="2400" dirty="0" err="1"/>
              <a:t>felszinére</a:t>
            </a:r>
            <a:r>
              <a:rPr lang="hu-HU" sz="2400" dirty="0"/>
              <a:t> csúsztatni </a:t>
            </a:r>
          </a:p>
          <a:p>
            <a:pPr>
              <a:lnSpc>
                <a:spcPct val="90000"/>
              </a:lnSpc>
            </a:pPr>
            <a:r>
              <a:rPr lang="hu-HU" sz="2400" dirty="0" err="1"/>
              <a:t>eABR</a:t>
            </a:r>
            <a:r>
              <a:rPr lang="hu-HU" sz="2400" dirty="0"/>
              <a:t> </a:t>
            </a:r>
            <a:r>
              <a:rPr lang="hu-HU" sz="2400" dirty="0" err="1"/>
              <a:t>intraoperative</a:t>
            </a:r>
            <a:endParaRPr lang="hu-HU" sz="2400" dirty="0"/>
          </a:p>
          <a:p>
            <a:pPr>
              <a:lnSpc>
                <a:spcPct val="90000"/>
              </a:lnSpc>
            </a:pPr>
            <a:r>
              <a:rPr lang="hu-HU" sz="2400" dirty="0"/>
              <a:t>Eredmények lényegesen szerényebbek, mint CI esetében, azonban javul a környezeti hangok megkülönböztetése, jobb a szájról olvasás, stb.</a:t>
            </a:r>
          </a:p>
          <a:p>
            <a:pPr>
              <a:lnSpc>
                <a:spcPct val="90000"/>
              </a:lnSpc>
            </a:pPr>
            <a:endParaRPr lang="hu-HU" sz="2400" b="1" dirty="0"/>
          </a:p>
          <a:p>
            <a:pPr>
              <a:lnSpc>
                <a:spcPct val="90000"/>
              </a:lnSpc>
            </a:pPr>
            <a:endParaRPr lang="hu-HU" sz="2400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77231D-1B19-40A6-AA33-BFDFF9B9EED7}" type="slidenum">
              <a:rPr lang="hu-HU" smtClean="0"/>
              <a:pPr>
                <a:defRPr/>
              </a:pPr>
              <a:t>139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054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/>
          </p:nvPr>
        </p:nvGraphicFramePr>
        <p:xfrm>
          <a:off x="1524001" y="338968"/>
          <a:ext cx="9108505" cy="653122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05285">
                  <a:extLst>
                    <a:ext uri="{9D8B030D-6E8A-4147-A177-3AD203B41FA5}">
                      <a16:colId xmlns:a16="http://schemas.microsoft.com/office/drawing/2014/main" xmlns="" val="954833479"/>
                    </a:ext>
                  </a:extLst>
                </a:gridCol>
                <a:gridCol w="2019051">
                  <a:extLst>
                    <a:ext uri="{9D8B030D-6E8A-4147-A177-3AD203B41FA5}">
                      <a16:colId xmlns:a16="http://schemas.microsoft.com/office/drawing/2014/main" xmlns="" val="692796509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xmlns="" val="2437772626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3868859054"/>
                    </a:ext>
                  </a:extLst>
                </a:gridCol>
                <a:gridCol w="2123729">
                  <a:extLst>
                    <a:ext uri="{9D8B030D-6E8A-4147-A177-3AD203B41FA5}">
                      <a16:colId xmlns:a16="http://schemas.microsoft.com/office/drawing/2014/main" xmlns="" val="2772596777"/>
                    </a:ext>
                  </a:extLst>
                </a:gridCol>
              </a:tblGrid>
              <a:tr h="54868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gerjesztés típusa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hu-HU" sz="1400" dirty="0" smtClean="0">
                          <a:solidFill>
                            <a:schemeClr val="tx1"/>
                          </a:solidFill>
                          <a:effectLst/>
                        </a:rPr>
                        <a:t>Létrehozott  </a:t>
                      </a: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akusztikai 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hu-HU" sz="1400" dirty="0" smtClean="0">
                          <a:solidFill>
                            <a:schemeClr val="tx1"/>
                          </a:solidFill>
                          <a:effectLst/>
                        </a:rPr>
                        <a:t>produktum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6184" marR="561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aktív hangképző </a:t>
                      </a:r>
                      <a:r>
                        <a:rPr lang="hu-HU" sz="1400" dirty="0" err="1">
                          <a:solidFill>
                            <a:schemeClr val="tx1"/>
                          </a:solidFill>
                          <a:effectLst/>
                        </a:rPr>
                        <a:t>csatorrnarész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hu-HU" sz="1400" dirty="0" smtClean="0">
                          <a:solidFill>
                            <a:schemeClr val="tx1"/>
                          </a:solidFill>
                          <a:effectLst/>
                        </a:rPr>
                        <a:t>Beszédhangtípus  </a:t>
                      </a: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és 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írásjelszimbólumai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95901039"/>
                  </a:ext>
                </a:extLst>
              </a:tr>
              <a:tr h="51322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tiszta gerjesztés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hangajkak rezegnek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zönge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orális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magánhangzók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„i, í, ü, ű, u, ú, e, é,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ö, ő, o, ó, a, á”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4196630"/>
                  </a:ext>
                </a:extLst>
              </a:tr>
              <a:tr h="357848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résen kiáramló levegő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turbulens áramlása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súrlódási zörej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u-H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orális</a:t>
                      </a:r>
                      <a:endParaRPr lang="hu-H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zöngétlen réshangok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„f,  sz, s, h”</a:t>
                      </a:r>
                      <a:endParaRPr lang="hu-H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1953427"/>
                  </a:ext>
                </a:extLst>
              </a:tr>
              <a:tr h="43518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zárfelpattanás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beszédenergia-mentes rész  +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zárfelpattanási zörej</a:t>
                      </a:r>
                      <a:endParaRPr lang="hu-H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orális</a:t>
                      </a:r>
                      <a:endParaRPr lang="hu-H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zöngétlen zárhangok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„p, t, k, ty”</a:t>
                      </a:r>
                      <a:endParaRPr lang="hu-H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7556706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vegyes gerjesztés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hangajkak rezegnek+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résen kiáramló levegő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turbulens áramlása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zönge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 +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súrlódási zörej</a:t>
                      </a:r>
                      <a:endParaRPr lang="hu-H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orális</a:t>
                      </a:r>
                      <a:endParaRPr lang="hu-H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zöngés réshangok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„v, z, zs”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likvidák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„l, r, j”</a:t>
                      </a:r>
                      <a:endParaRPr lang="hu-H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3896165"/>
                  </a:ext>
                </a:extLst>
              </a:tr>
              <a:tr h="44270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hangajkak rezegnek+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zárfelpattanás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zönge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 +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zárfelpattanási zörej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orális</a:t>
                      </a:r>
                      <a:endParaRPr lang="hu-H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zöngés zárhangok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„b, d, g, gy”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u-H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9072353"/>
                  </a:ext>
                </a:extLst>
              </a:tr>
              <a:tr h="45069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hangajkak rezegnek+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zárfelpattanás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zönge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 +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zárfelpattanási zörej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nazális</a:t>
                      </a:r>
                      <a:endParaRPr lang="hu-H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nazális hangok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„m, n, ny”</a:t>
                      </a:r>
                      <a:endParaRPr lang="hu-H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3666056"/>
                  </a:ext>
                </a:extLst>
              </a:tr>
              <a:tr h="89073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hangajkak rezegnek+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zárfelpattanás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 +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résen kiáramló levegő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turbulens áramlása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zönge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 +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zárfelpattanási zörej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súrlódási zörej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orális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zöngés affrikáták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(zár-réshangok)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>
                          <a:solidFill>
                            <a:schemeClr val="tx1"/>
                          </a:solidFill>
                          <a:effectLst/>
                        </a:rPr>
                        <a:t>„dz, dzs”</a:t>
                      </a:r>
                      <a:endParaRPr lang="hu-H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1775894"/>
                  </a:ext>
                </a:extLst>
              </a:tr>
              <a:tr h="126409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b="0" dirty="0">
                          <a:solidFill>
                            <a:schemeClr val="tx1"/>
                          </a:solidFill>
                          <a:effectLst/>
                        </a:rPr>
                        <a:t>hangajkak nem rezegnek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b="0" dirty="0">
                          <a:solidFill>
                            <a:schemeClr val="tx1"/>
                          </a:solidFill>
                          <a:effectLst/>
                        </a:rPr>
                        <a:t> +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b="0" dirty="0">
                          <a:solidFill>
                            <a:schemeClr val="tx1"/>
                          </a:solidFill>
                          <a:effectLst/>
                        </a:rPr>
                        <a:t>zárfelpattanás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b="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b="0" dirty="0">
                          <a:solidFill>
                            <a:schemeClr val="tx1"/>
                          </a:solidFill>
                          <a:effectLst/>
                        </a:rPr>
                        <a:t>résen kiáramló levegő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b="0" dirty="0" smtClean="0">
                          <a:solidFill>
                            <a:schemeClr val="tx1"/>
                          </a:solidFill>
                          <a:effectLst/>
                        </a:rPr>
                        <a:t>turbulens </a:t>
                      </a:r>
                      <a:r>
                        <a:rPr lang="hu-HU" sz="1400" b="0" dirty="0">
                          <a:solidFill>
                            <a:schemeClr val="tx1"/>
                          </a:solidFill>
                          <a:effectLst/>
                        </a:rPr>
                        <a:t>áramlása</a:t>
                      </a:r>
                      <a:endParaRPr lang="hu-H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b="0" dirty="0">
                          <a:solidFill>
                            <a:schemeClr val="tx1"/>
                          </a:solidFill>
                          <a:effectLst/>
                        </a:rPr>
                        <a:t>beszédenergia-mentes rész      +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b="0" dirty="0">
                          <a:solidFill>
                            <a:schemeClr val="tx1"/>
                          </a:solidFill>
                          <a:effectLst/>
                        </a:rPr>
                        <a:t>zárfelpattanási zörej.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b="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b="0" dirty="0">
                          <a:solidFill>
                            <a:schemeClr val="tx1"/>
                          </a:solidFill>
                          <a:effectLst/>
                        </a:rPr>
                        <a:t>súrlódási zörej</a:t>
                      </a:r>
                      <a:endParaRPr lang="hu-H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hu-HU" sz="1400" b="0" dirty="0" smtClean="0">
                          <a:solidFill>
                            <a:schemeClr val="tx1"/>
                          </a:solidFill>
                          <a:effectLst/>
                        </a:rPr>
                        <a:t>orális</a:t>
                      </a:r>
                      <a:endParaRPr lang="hu-HU" sz="14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hu-H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b="1" dirty="0">
                          <a:solidFill>
                            <a:schemeClr val="tx1"/>
                          </a:solidFill>
                          <a:effectLst/>
                        </a:rPr>
                        <a:t>zöngétlen </a:t>
                      </a:r>
                      <a:r>
                        <a:rPr lang="hu-HU" sz="1400" b="1" dirty="0" err="1">
                          <a:solidFill>
                            <a:schemeClr val="tx1"/>
                          </a:solidFill>
                          <a:effectLst/>
                        </a:rPr>
                        <a:t>affrikáták</a:t>
                      </a:r>
                      <a:endParaRPr lang="hu-HU" sz="1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b="1" dirty="0">
                          <a:solidFill>
                            <a:schemeClr val="tx1"/>
                          </a:solidFill>
                          <a:effectLst/>
                        </a:rPr>
                        <a:t>(zárréshangok)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400" b="1" dirty="0">
                          <a:solidFill>
                            <a:schemeClr val="tx1"/>
                          </a:solidFill>
                          <a:effectLst/>
                        </a:rPr>
                        <a:t>„c, </a:t>
                      </a:r>
                      <a:r>
                        <a:rPr lang="hu-HU" sz="1400" b="1" dirty="0" err="1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r>
                        <a:rPr lang="hu-HU" sz="1400" b="1" dirty="0">
                          <a:solidFill>
                            <a:schemeClr val="tx1"/>
                          </a:solidFill>
                          <a:effectLst/>
                        </a:rPr>
                        <a:t>”</a:t>
                      </a:r>
                      <a:endParaRPr lang="hu-H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4" marR="56184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9478730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863752" y="1"/>
            <a:ext cx="67687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50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400" b="1" dirty="0">
                <a:solidFill>
                  <a:srgbClr val="FF0000"/>
                </a:solidFill>
                <a:ea typeface="Times New Roman" panose="02020603050405020304" pitchFamily="18" charset="0"/>
              </a:rPr>
              <a:t>A magyar beszédhangkészlet </a:t>
            </a:r>
            <a:r>
              <a:rPr lang="hu-HU" altLang="hu-HU" sz="1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gerjesztés </a:t>
            </a:r>
            <a:r>
              <a:rPr lang="hu-HU" altLang="hu-HU" sz="1400" b="1" dirty="0">
                <a:solidFill>
                  <a:srgbClr val="FF0000"/>
                </a:solidFill>
                <a:ea typeface="Times New Roman" panose="02020603050405020304" pitchFamily="18" charset="0"/>
              </a:rPr>
              <a:t>szerinti típusai</a:t>
            </a:r>
            <a:endParaRPr lang="hu-HU" altLang="hu-HU" sz="1400" b="1" dirty="0">
              <a:solidFill>
                <a:srgbClr val="FF0000"/>
              </a:solidFill>
            </a:endParaRPr>
          </a:p>
          <a:p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249896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209800" y="304800"/>
            <a:ext cx="7772400" cy="1066800"/>
          </a:xfrm>
        </p:spPr>
        <p:txBody>
          <a:bodyPr/>
          <a:lstStyle/>
          <a:p>
            <a:r>
              <a:rPr lang="hu-HU" b="1" smtClean="0"/>
              <a:t>Agytörzsi implantátum</a:t>
            </a:r>
          </a:p>
        </p:txBody>
      </p:sp>
      <p:pic>
        <p:nvPicPr>
          <p:cNvPr id="478211" name="Picture 3" descr="IMPLKEP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62200" y="1524000"/>
            <a:ext cx="3594100" cy="1981200"/>
          </a:xfrm>
        </p:spPr>
      </p:pic>
      <p:pic>
        <p:nvPicPr>
          <p:cNvPr id="478212" name="Picture 4" descr="IMPLKEP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77000" y="1524000"/>
            <a:ext cx="3352800" cy="1981200"/>
          </a:xfrm>
        </p:spPr>
      </p:pic>
      <p:pic>
        <p:nvPicPr>
          <p:cNvPr id="478213" name="Picture 5" descr="IMPLKEP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286000" y="4038600"/>
            <a:ext cx="3505200" cy="2362200"/>
          </a:xfrm>
        </p:spPr>
      </p:pic>
      <p:pic>
        <p:nvPicPr>
          <p:cNvPr id="478214" name="Picture 6" descr="IMPLKEP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500814" y="4114800"/>
            <a:ext cx="3557587" cy="2286000"/>
          </a:xfrm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299842-535F-426B-8830-9A3730E3DF75}" type="slidenum">
              <a:rPr lang="hu-HU" smtClean="0"/>
              <a:pPr>
                <a:defRPr/>
              </a:pPr>
              <a:t>140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400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3505201" y="381001"/>
          <a:ext cx="6226175" cy="618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Photo Editor Photo" r:id="rId3" imgW="13819048" imgH="13723810" progId="">
                  <p:embed/>
                </p:oleObj>
              </mc:Choice>
              <mc:Fallback>
                <p:oleObj name="Photo Editor Photo" r:id="rId3" imgW="13819048" imgH="13723810" progId="">
                  <p:embed/>
                  <p:pic>
                    <p:nvPicPr>
                      <p:cNvPr id="419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1" y="381001"/>
                        <a:ext cx="6226175" cy="6183313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CC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14600" y="685800"/>
            <a:ext cx="7848600" cy="5410200"/>
            <a:chOff x="624" y="432"/>
            <a:chExt cx="4944" cy="3408"/>
          </a:xfrm>
        </p:grpSpPr>
        <p:sp>
          <p:nvSpPr>
            <p:cNvPr id="41999" name="AutoShape 4"/>
            <p:cNvSpPr>
              <a:spLocks/>
            </p:cNvSpPr>
            <p:nvPr/>
          </p:nvSpPr>
          <p:spPr bwMode="auto">
            <a:xfrm>
              <a:off x="816" y="2112"/>
              <a:ext cx="528" cy="240"/>
            </a:xfrm>
            <a:prstGeom prst="borderCallout1">
              <a:avLst>
                <a:gd name="adj1" fmla="val 30000"/>
                <a:gd name="adj2" fmla="val 109093"/>
                <a:gd name="adj3" fmla="val 92083"/>
                <a:gd name="adj4" fmla="val 343560"/>
              </a:avLst>
            </a:prstGeom>
            <a:solidFill>
              <a:srgbClr val="EAEAEA"/>
            </a:solidFill>
            <a:ln w="222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2000">
                  <a:solidFill>
                    <a:schemeClr val="bg2"/>
                  </a:solidFill>
                </a:rPr>
                <a:t>N. IX</a:t>
              </a:r>
            </a:p>
          </p:txBody>
        </p:sp>
        <p:sp>
          <p:nvSpPr>
            <p:cNvPr id="42000" name="AutoShape 5"/>
            <p:cNvSpPr>
              <a:spLocks/>
            </p:cNvSpPr>
            <p:nvPr/>
          </p:nvSpPr>
          <p:spPr bwMode="auto">
            <a:xfrm>
              <a:off x="4896" y="2160"/>
              <a:ext cx="672" cy="240"/>
            </a:xfrm>
            <a:prstGeom prst="borderCallout1">
              <a:avLst>
                <a:gd name="adj1" fmla="val 30000"/>
                <a:gd name="adj2" fmla="val -7144"/>
                <a:gd name="adj3" fmla="val 47917"/>
                <a:gd name="adj4" fmla="val -73065"/>
              </a:avLst>
            </a:prstGeom>
            <a:solidFill>
              <a:srgbClr val="FFFF99"/>
            </a:solidFill>
            <a:ln w="222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2000">
                  <a:solidFill>
                    <a:schemeClr val="bg2"/>
                  </a:solidFill>
                </a:rPr>
                <a:t>N. VIII</a:t>
              </a:r>
            </a:p>
          </p:txBody>
        </p:sp>
        <p:sp>
          <p:nvSpPr>
            <p:cNvPr id="42001" name="AutoShape 6"/>
            <p:cNvSpPr>
              <a:spLocks/>
            </p:cNvSpPr>
            <p:nvPr/>
          </p:nvSpPr>
          <p:spPr bwMode="auto">
            <a:xfrm>
              <a:off x="4656" y="1584"/>
              <a:ext cx="672" cy="240"/>
            </a:xfrm>
            <a:prstGeom prst="borderCallout1">
              <a:avLst>
                <a:gd name="adj1" fmla="val 30000"/>
                <a:gd name="adj2" fmla="val -7144"/>
                <a:gd name="adj3" fmla="val 273750"/>
                <a:gd name="adj4" fmla="val -94194"/>
              </a:avLst>
            </a:prstGeom>
            <a:solidFill>
              <a:srgbClr val="EAEAEA"/>
            </a:solidFill>
            <a:ln w="222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2000">
                  <a:solidFill>
                    <a:schemeClr val="bg2"/>
                  </a:solidFill>
                </a:rPr>
                <a:t>N. VII</a:t>
              </a:r>
            </a:p>
          </p:txBody>
        </p:sp>
        <p:sp>
          <p:nvSpPr>
            <p:cNvPr id="42002" name="AutoShape 7"/>
            <p:cNvSpPr>
              <a:spLocks/>
            </p:cNvSpPr>
            <p:nvPr/>
          </p:nvSpPr>
          <p:spPr bwMode="auto">
            <a:xfrm>
              <a:off x="768" y="3552"/>
              <a:ext cx="528" cy="240"/>
            </a:xfrm>
            <a:prstGeom prst="borderCallout1">
              <a:avLst>
                <a:gd name="adj1" fmla="val 30000"/>
                <a:gd name="adj2" fmla="val 109093"/>
                <a:gd name="adj3" fmla="val -239583"/>
                <a:gd name="adj4" fmla="val 339394"/>
              </a:avLst>
            </a:prstGeom>
            <a:solidFill>
              <a:srgbClr val="EAEAEA"/>
            </a:solidFill>
            <a:ln w="222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2000">
                  <a:solidFill>
                    <a:schemeClr val="bg2"/>
                  </a:solidFill>
                </a:rPr>
                <a:t>N. XI</a:t>
              </a:r>
            </a:p>
          </p:txBody>
        </p:sp>
        <p:sp>
          <p:nvSpPr>
            <p:cNvPr id="42003" name="AutoShape 8"/>
            <p:cNvSpPr>
              <a:spLocks/>
            </p:cNvSpPr>
            <p:nvPr/>
          </p:nvSpPr>
          <p:spPr bwMode="auto">
            <a:xfrm>
              <a:off x="4368" y="3600"/>
              <a:ext cx="672" cy="240"/>
            </a:xfrm>
            <a:prstGeom prst="borderCallout1">
              <a:avLst>
                <a:gd name="adj1" fmla="val 30000"/>
                <a:gd name="adj2" fmla="val -7144"/>
                <a:gd name="adj3" fmla="val -372083"/>
                <a:gd name="adj4" fmla="val -87056"/>
              </a:avLst>
            </a:prstGeom>
            <a:solidFill>
              <a:srgbClr val="EAEAEA"/>
            </a:solidFill>
            <a:ln w="222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2000">
                  <a:solidFill>
                    <a:schemeClr val="bg2"/>
                  </a:solidFill>
                </a:rPr>
                <a:t>N. XII</a:t>
              </a:r>
            </a:p>
          </p:txBody>
        </p:sp>
        <p:sp>
          <p:nvSpPr>
            <p:cNvPr id="42004" name="AutoShape 9"/>
            <p:cNvSpPr>
              <a:spLocks/>
            </p:cNvSpPr>
            <p:nvPr/>
          </p:nvSpPr>
          <p:spPr bwMode="auto">
            <a:xfrm>
              <a:off x="4416" y="1008"/>
              <a:ext cx="528" cy="240"/>
            </a:xfrm>
            <a:prstGeom prst="borderCallout1">
              <a:avLst>
                <a:gd name="adj1" fmla="val 30000"/>
                <a:gd name="adj2" fmla="val -9093"/>
                <a:gd name="adj3" fmla="val 375000"/>
                <a:gd name="adj4" fmla="val -263449"/>
              </a:avLst>
            </a:prstGeom>
            <a:solidFill>
              <a:srgbClr val="EAEAEA"/>
            </a:solidFill>
            <a:ln w="222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2000">
                  <a:solidFill>
                    <a:schemeClr val="bg2"/>
                  </a:solidFill>
                </a:rPr>
                <a:t>N. VI</a:t>
              </a:r>
            </a:p>
          </p:txBody>
        </p:sp>
        <p:sp>
          <p:nvSpPr>
            <p:cNvPr id="42005" name="AutoShape 10"/>
            <p:cNvSpPr>
              <a:spLocks/>
            </p:cNvSpPr>
            <p:nvPr/>
          </p:nvSpPr>
          <p:spPr bwMode="auto">
            <a:xfrm>
              <a:off x="624" y="1344"/>
              <a:ext cx="528" cy="240"/>
            </a:xfrm>
            <a:prstGeom prst="borderCallout1">
              <a:avLst>
                <a:gd name="adj1" fmla="val 30000"/>
                <a:gd name="adj2" fmla="val 109093"/>
                <a:gd name="adj3" fmla="val 42917"/>
                <a:gd name="adj4" fmla="val 278218"/>
              </a:avLst>
            </a:prstGeom>
            <a:solidFill>
              <a:srgbClr val="EAEAEA"/>
            </a:solidFill>
            <a:ln w="222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2000">
                  <a:solidFill>
                    <a:schemeClr val="bg2"/>
                  </a:solidFill>
                </a:rPr>
                <a:t>N. V</a:t>
              </a:r>
            </a:p>
          </p:txBody>
        </p:sp>
        <p:sp>
          <p:nvSpPr>
            <p:cNvPr id="42006" name="AutoShape 11"/>
            <p:cNvSpPr>
              <a:spLocks/>
            </p:cNvSpPr>
            <p:nvPr/>
          </p:nvSpPr>
          <p:spPr bwMode="auto">
            <a:xfrm>
              <a:off x="816" y="912"/>
              <a:ext cx="528" cy="240"/>
            </a:xfrm>
            <a:prstGeom prst="borderCallout1">
              <a:avLst>
                <a:gd name="adj1" fmla="val 30000"/>
                <a:gd name="adj2" fmla="val 109093"/>
                <a:gd name="adj3" fmla="val 57083"/>
                <a:gd name="adj4" fmla="val 266287"/>
              </a:avLst>
            </a:prstGeom>
            <a:solidFill>
              <a:srgbClr val="EAEAEA"/>
            </a:solidFill>
            <a:ln w="222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2000">
                  <a:solidFill>
                    <a:schemeClr val="bg2"/>
                  </a:solidFill>
                </a:rPr>
                <a:t>N. IV</a:t>
              </a:r>
            </a:p>
          </p:txBody>
        </p:sp>
        <p:sp>
          <p:nvSpPr>
            <p:cNvPr id="42007" name="AutoShape 12"/>
            <p:cNvSpPr>
              <a:spLocks/>
            </p:cNvSpPr>
            <p:nvPr/>
          </p:nvSpPr>
          <p:spPr bwMode="auto">
            <a:xfrm>
              <a:off x="1296" y="432"/>
              <a:ext cx="528" cy="240"/>
            </a:xfrm>
            <a:prstGeom prst="borderCallout1">
              <a:avLst>
                <a:gd name="adj1" fmla="val 30000"/>
                <a:gd name="adj2" fmla="val 109093"/>
                <a:gd name="adj3" fmla="val 16667"/>
                <a:gd name="adj4" fmla="val 419319"/>
              </a:avLst>
            </a:prstGeom>
            <a:solidFill>
              <a:srgbClr val="EAEAEA"/>
            </a:solidFill>
            <a:ln w="222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2000">
                  <a:solidFill>
                    <a:schemeClr val="bg2"/>
                  </a:solidFill>
                </a:rPr>
                <a:t>N. III</a:t>
              </a:r>
            </a:p>
          </p:txBody>
        </p:sp>
        <p:sp>
          <p:nvSpPr>
            <p:cNvPr id="42008" name="AutoShape 13"/>
            <p:cNvSpPr>
              <a:spLocks/>
            </p:cNvSpPr>
            <p:nvPr/>
          </p:nvSpPr>
          <p:spPr bwMode="auto">
            <a:xfrm>
              <a:off x="864" y="2592"/>
              <a:ext cx="528" cy="240"/>
            </a:xfrm>
            <a:prstGeom prst="borderCallout1">
              <a:avLst>
                <a:gd name="adj1" fmla="val 30000"/>
                <a:gd name="adj2" fmla="val 109093"/>
                <a:gd name="adj3" fmla="val -67917"/>
                <a:gd name="adj4" fmla="val 321968"/>
              </a:avLst>
            </a:prstGeom>
            <a:solidFill>
              <a:srgbClr val="EAEAEA"/>
            </a:solidFill>
            <a:ln w="222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2000">
                  <a:solidFill>
                    <a:schemeClr val="bg2"/>
                  </a:solidFill>
                </a:rPr>
                <a:t>N. X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819400" y="914400"/>
            <a:ext cx="7556500" cy="5791200"/>
            <a:chOff x="816" y="576"/>
            <a:chExt cx="4760" cy="3648"/>
          </a:xfrm>
        </p:grpSpPr>
        <p:sp>
          <p:nvSpPr>
            <p:cNvPr id="41996" name="AutoShape 15"/>
            <p:cNvSpPr>
              <a:spLocks/>
            </p:cNvSpPr>
            <p:nvPr/>
          </p:nvSpPr>
          <p:spPr bwMode="auto">
            <a:xfrm>
              <a:off x="816" y="3072"/>
              <a:ext cx="528" cy="240"/>
            </a:xfrm>
            <a:prstGeom prst="borderCallout1">
              <a:avLst>
                <a:gd name="adj1" fmla="val 30000"/>
                <a:gd name="adj2" fmla="val 109093"/>
                <a:gd name="adj3" fmla="val -267917"/>
                <a:gd name="adj4" fmla="val 361741"/>
              </a:avLst>
            </a:prstGeom>
            <a:solidFill>
              <a:srgbClr val="CCFFC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2000">
                  <a:solidFill>
                    <a:schemeClr val="bg2"/>
                  </a:solidFill>
                </a:rPr>
                <a:t>Oliva</a:t>
              </a:r>
            </a:p>
          </p:txBody>
        </p:sp>
        <p:sp>
          <p:nvSpPr>
            <p:cNvPr id="41997" name="AutoShape 16"/>
            <p:cNvSpPr>
              <a:spLocks/>
            </p:cNvSpPr>
            <p:nvPr/>
          </p:nvSpPr>
          <p:spPr bwMode="auto">
            <a:xfrm>
              <a:off x="4128" y="576"/>
              <a:ext cx="528" cy="240"/>
            </a:xfrm>
            <a:prstGeom prst="borderCallout1">
              <a:avLst>
                <a:gd name="adj1" fmla="val 30000"/>
                <a:gd name="adj2" fmla="val -9093"/>
                <a:gd name="adj3" fmla="val 285417"/>
                <a:gd name="adj4" fmla="val -170264"/>
              </a:avLst>
            </a:prstGeom>
            <a:solidFill>
              <a:srgbClr val="CCFFC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2000">
                  <a:solidFill>
                    <a:schemeClr val="bg2"/>
                  </a:solidFill>
                </a:rPr>
                <a:t>Pons</a:t>
              </a:r>
            </a:p>
          </p:txBody>
        </p:sp>
        <p:sp>
          <p:nvSpPr>
            <p:cNvPr id="41998" name="AutoShape 17"/>
            <p:cNvSpPr>
              <a:spLocks/>
            </p:cNvSpPr>
            <p:nvPr/>
          </p:nvSpPr>
          <p:spPr bwMode="auto">
            <a:xfrm>
              <a:off x="3888" y="3984"/>
              <a:ext cx="1688" cy="240"/>
            </a:xfrm>
            <a:prstGeom prst="borderCallout1">
              <a:avLst>
                <a:gd name="adj1" fmla="val 30000"/>
                <a:gd name="adj2" fmla="val -2843"/>
                <a:gd name="adj3" fmla="val -583750"/>
                <a:gd name="adj4" fmla="val -26481"/>
              </a:avLst>
            </a:prstGeom>
            <a:solidFill>
              <a:srgbClr val="CCFFC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2000">
                  <a:solidFill>
                    <a:schemeClr val="bg2"/>
                  </a:solidFill>
                </a:rPr>
                <a:t>Medullae oblongatae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971800" y="4114800"/>
            <a:ext cx="7543800" cy="2590800"/>
            <a:chOff x="912" y="2592"/>
            <a:chExt cx="4752" cy="1632"/>
          </a:xfrm>
        </p:grpSpPr>
        <p:sp>
          <p:nvSpPr>
            <p:cNvPr id="41993" name="AutoShape 19"/>
            <p:cNvSpPr>
              <a:spLocks/>
            </p:cNvSpPr>
            <p:nvPr/>
          </p:nvSpPr>
          <p:spPr bwMode="auto">
            <a:xfrm>
              <a:off x="4848" y="2592"/>
              <a:ext cx="768" cy="240"/>
            </a:xfrm>
            <a:prstGeom prst="borderCallout1">
              <a:avLst>
                <a:gd name="adj1" fmla="val 30000"/>
                <a:gd name="adj2" fmla="val -6250"/>
                <a:gd name="adj3" fmla="val -43333"/>
                <a:gd name="adj4" fmla="val -27995"/>
              </a:avLst>
            </a:prstGeom>
            <a:solidFill>
              <a:srgbClr val="CCFF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2000">
                  <a:solidFill>
                    <a:schemeClr val="bg2"/>
                  </a:solidFill>
                </a:rPr>
                <a:t>Flocculus</a:t>
              </a:r>
            </a:p>
          </p:txBody>
        </p:sp>
        <p:sp>
          <p:nvSpPr>
            <p:cNvPr id="41994" name="AutoShape 20"/>
            <p:cNvSpPr>
              <a:spLocks/>
            </p:cNvSpPr>
            <p:nvPr/>
          </p:nvSpPr>
          <p:spPr bwMode="auto">
            <a:xfrm>
              <a:off x="912" y="3984"/>
              <a:ext cx="1056" cy="240"/>
            </a:xfrm>
            <a:prstGeom prst="borderCallout1">
              <a:avLst>
                <a:gd name="adj1" fmla="val 30000"/>
                <a:gd name="adj2" fmla="val 104546"/>
                <a:gd name="adj3" fmla="val -183750"/>
                <a:gd name="adj4" fmla="val 109847"/>
              </a:avLst>
            </a:prstGeom>
            <a:solidFill>
              <a:srgbClr val="CCFF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2000">
                  <a:solidFill>
                    <a:schemeClr val="bg2"/>
                  </a:solidFill>
                </a:rPr>
                <a:t>Cerebellum</a:t>
              </a:r>
            </a:p>
          </p:txBody>
        </p:sp>
        <p:sp>
          <p:nvSpPr>
            <p:cNvPr id="41995" name="AutoShape 21"/>
            <p:cNvSpPr>
              <a:spLocks/>
            </p:cNvSpPr>
            <p:nvPr/>
          </p:nvSpPr>
          <p:spPr bwMode="auto">
            <a:xfrm>
              <a:off x="4368" y="3120"/>
              <a:ext cx="1296" cy="240"/>
            </a:xfrm>
            <a:prstGeom prst="borderCallout1">
              <a:avLst>
                <a:gd name="adj1" fmla="val 30000"/>
                <a:gd name="adj2" fmla="val -3704"/>
                <a:gd name="adj3" fmla="val -220417"/>
                <a:gd name="adj4" fmla="val -12269"/>
              </a:avLst>
            </a:prstGeom>
            <a:solidFill>
              <a:srgbClr val="CCFF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sz="2000">
                  <a:solidFill>
                    <a:schemeClr val="bg2"/>
                  </a:solidFill>
                </a:rPr>
                <a:t>Plexus choroideus</a:t>
              </a:r>
            </a:p>
          </p:txBody>
        </p:sp>
      </p:grpSp>
      <p:sp>
        <p:nvSpPr>
          <p:cNvPr id="330774" name="Oval 22"/>
          <p:cNvSpPr>
            <a:spLocks noChangeArrowheads="1"/>
          </p:cNvSpPr>
          <p:nvPr/>
        </p:nvSpPr>
        <p:spPr bwMode="auto">
          <a:xfrm>
            <a:off x="7620000" y="3276600"/>
            <a:ext cx="1447800" cy="13716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1991" name="Szövegdoboz 4"/>
          <p:cNvSpPr txBox="1">
            <a:spLocks noChangeArrowheads="1"/>
          </p:cNvSpPr>
          <p:nvPr/>
        </p:nvSpPr>
        <p:spPr bwMode="auto">
          <a:xfrm>
            <a:off x="1524000" y="188914"/>
            <a:ext cx="18288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3200" b="1" dirty="0"/>
              <a:t>Ingerlési</a:t>
            </a:r>
            <a:r>
              <a:rPr lang="de-DE" sz="3200" b="1" dirty="0"/>
              <a:t>-</a:t>
            </a:r>
            <a:r>
              <a:rPr lang="hu-HU" sz="3200" b="1" dirty="0"/>
              <a:t>hely</a:t>
            </a:r>
            <a:endParaRPr lang="hu-HU" sz="3200" dirty="0"/>
          </a:p>
        </p:txBody>
      </p:sp>
      <p:sp>
        <p:nvSpPr>
          <p:cNvPr id="24" name="Dia számának helye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26C162-6CED-47CD-8BB1-896178C4DCAB}" type="slidenum">
              <a:rPr lang="hu-HU" smtClean="0"/>
              <a:pPr>
                <a:defRPr/>
              </a:pPr>
              <a:t>141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2789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74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88914"/>
            <a:ext cx="7772400" cy="1563687"/>
          </a:xfrm>
        </p:spPr>
        <p:txBody>
          <a:bodyPr/>
          <a:lstStyle/>
          <a:p>
            <a:pPr eaLnBrk="1" hangingPunct="1"/>
            <a:r>
              <a:rPr lang="hu-HU" sz="4000" b="1"/>
              <a:t>Agytörzsi implantáció hallásjavító eredményessége</a:t>
            </a:r>
          </a:p>
        </p:txBody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241550"/>
            <a:ext cx="7772400" cy="4114800"/>
          </a:xfrm>
        </p:spPr>
        <p:txBody>
          <a:bodyPr/>
          <a:lstStyle/>
          <a:p>
            <a:pPr eaLnBrk="1" hangingPunct="1"/>
            <a:r>
              <a:rPr lang="hu-HU" dirty="0" smtClean="0"/>
              <a:t>Környezeti hangok észlelése (tájékozódás)</a:t>
            </a:r>
          </a:p>
          <a:p>
            <a:pPr eaLnBrk="1" hangingPunct="1"/>
            <a:endParaRPr lang="hu-HU" dirty="0" smtClean="0"/>
          </a:p>
          <a:p>
            <a:pPr eaLnBrk="1" hangingPunct="1"/>
            <a:r>
              <a:rPr lang="hu-HU" dirty="0" smtClean="0"/>
              <a:t>Beszéd ritmus és egyéni intonáció felismerése</a:t>
            </a:r>
          </a:p>
          <a:p>
            <a:pPr eaLnBrk="1" hangingPunct="1"/>
            <a:endParaRPr lang="hu-HU" dirty="0" smtClean="0"/>
          </a:p>
          <a:p>
            <a:pPr eaLnBrk="1" hangingPunct="1"/>
            <a:r>
              <a:rPr lang="hu-HU" dirty="0" err="1" smtClean="0"/>
              <a:t>Tinnitust</a:t>
            </a:r>
            <a:r>
              <a:rPr lang="hu-HU" dirty="0" smtClean="0"/>
              <a:t> </a:t>
            </a:r>
            <a:r>
              <a:rPr lang="hu-HU" dirty="0" err="1" smtClean="0"/>
              <a:t>szuprimál</a:t>
            </a:r>
            <a:endParaRPr lang="hu-HU" dirty="0" smtClean="0"/>
          </a:p>
          <a:p>
            <a:pPr eaLnBrk="1" hangingPunct="1"/>
            <a:endParaRPr lang="hu-HU" dirty="0" smtClean="0"/>
          </a:p>
          <a:p>
            <a:pPr eaLnBrk="1" hangingPunct="1"/>
            <a:r>
              <a:rPr lang="hu-HU" b="1" dirty="0" smtClean="0"/>
              <a:t>NINCS BESZÉDÉRTÉS!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C2FCE2-0319-4597-B278-A23E464F81E2}" type="slidenum">
              <a:rPr lang="hu-HU" smtClean="0"/>
              <a:pPr>
                <a:defRPr/>
              </a:pPr>
              <a:t>142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599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07779" y="16501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Szövegdoboz 2"/>
          <p:cNvSpPr txBox="1"/>
          <p:nvPr/>
        </p:nvSpPr>
        <p:spPr>
          <a:xfrm>
            <a:off x="2869324" y="115614"/>
            <a:ext cx="56982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 smtClean="0"/>
              <a:t>Hallástréning program 1</a:t>
            </a:r>
            <a:endParaRPr lang="en-US" sz="4400" dirty="0"/>
          </a:p>
        </p:txBody>
      </p:sp>
      <p:sp>
        <p:nvSpPr>
          <p:cNvPr id="5" name="Téglalap 4"/>
          <p:cNvSpPr/>
          <p:nvPr/>
        </p:nvSpPr>
        <p:spPr>
          <a:xfrm>
            <a:off x="1103586" y="480758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 smtClean="0"/>
              <a:t>Ingyenesen</a:t>
            </a:r>
            <a:r>
              <a:rPr lang="hu-HU" dirty="0" smtClean="0"/>
              <a:t> </a:t>
            </a:r>
            <a:r>
              <a:rPr lang="hu-HU" dirty="0" err="1"/>
              <a:t>elérhetõ</a:t>
            </a:r>
            <a:r>
              <a:rPr lang="hu-HU" dirty="0"/>
              <a:t> a program. </a:t>
            </a:r>
          </a:p>
          <a:p>
            <a:r>
              <a:rPr lang="hu-HU" dirty="0"/>
              <a:t>A program letöltéséhez kérem írjon egy e-mailt a </a:t>
            </a:r>
            <a:r>
              <a:rPr lang="hu-HU" b="1" i="1" dirty="0"/>
              <a:t>sztaho@tmit.bme.hu</a:t>
            </a:r>
            <a:r>
              <a:rPr lang="hu-HU" dirty="0"/>
              <a:t> címre. </a:t>
            </a:r>
          </a:p>
        </p:txBody>
      </p:sp>
      <p:sp>
        <p:nvSpPr>
          <p:cNvPr id="6" name="Téglalap 5"/>
          <p:cNvSpPr/>
          <p:nvPr/>
        </p:nvSpPr>
        <p:spPr>
          <a:xfrm>
            <a:off x="520262" y="885055"/>
            <a:ext cx="114667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dirty="0"/>
              <a:t>A </a:t>
            </a:r>
            <a:r>
              <a:rPr lang="hu-HU" altLang="hu-HU" dirty="0" smtClean="0"/>
              <a:t>hangingerek </a:t>
            </a:r>
            <a:r>
              <a:rPr lang="hu-HU" altLang="hu-HU" dirty="0"/>
              <a:t>segítségével  	különböző játékos oktató, gyakorló feladatsorokat lehet elvégezni, </a:t>
            </a:r>
          </a:p>
          <a:p>
            <a:r>
              <a:rPr lang="hu-HU" altLang="hu-HU" dirty="0"/>
              <a:t> 						meghatározott tematika szerint. </a:t>
            </a:r>
          </a:p>
          <a:p>
            <a:endParaRPr lang="hu-HU" altLang="hu-HU" dirty="0"/>
          </a:p>
          <a:p>
            <a:r>
              <a:rPr lang="hu-HU" altLang="hu-HU" dirty="0" smtClean="0"/>
              <a:t>Didaktikusan </a:t>
            </a:r>
            <a:r>
              <a:rPr lang="hu-HU" altLang="hu-HU" dirty="0"/>
              <a:t>meghatározott gyakorlatsorok, </a:t>
            </a:r>
            <a:r>
              <a:rPr lang="hu-HU" altLang="hu-HU" dirty="0" smtClean="0"/>
              <a:t>valamint </a:t>
            </a:r>
            <a:r>
              <a:rPr lang="hu-HU" altLang="hu-HU" dirty="0"/>
              <a:t>nagyméretű hangadatbázis segítségével a hallási fogyatékosok megmaradt, </a:t>
            </a:r>
            <a:r>
              <a:rPr lang="hu-HU" altLang="hu-HU" dirty="0" smtClean="0"/>
              <a:t>beszűkült </a:t>
            </a:r>
            <a:r>
              <a:rPr lang="hu-HU" altLang="hu-HU" dirty="0"/>
              <a:t>hallástartományát hangingerekkel </a:t>
            </a:r>
            <a:r>
              <a:rPr lang="hu-HU" altLang="hu-HU" dirty="0" smtClean="0"/>
              <a:t>igyekszünk</a:t>
            </a:r>
          </a:p>
          <a:p>
            <a:r>
              <a:rPr lang="hu-HU" altLang="hu-HU" dirty="0" smtClean="0"/>
              <a:t> </a:t>
            </a:r>
            <a:r>
              <a:rPr lang="hu-HU" altLang="hu-HU" dirty="0"/>
              <a:t>mozgósítani</a:t>
            </a:r>
            <a:r>
              <a:rPr lang="hu-HU" altLang="hu-HU" dirty="0" smtClean="0"/>
              <a:t>, </a:t>
            </a:r>
          </a:p>
          <a:p>
            <a:r>
              <a:rPr lang="hu-HU" altLang="hu-HU" dirty="0" smtClean="0"/>
              <a:t>az </a:t>
            </a:r>
            <a:r>
              <a:rPr lang="hu-HU" altLang="hu-HU" dirty="0"/>
              <a:t>akusztikus érzékelő és differenciáló készséget fejleszteni, finomítani, </a:t>
            </a:r>
          </a:p>
          <a:p>
            <a:r>
              <a:rPr lang="hu-HU" altLang="hu-HU" dirty="0"/>
              <a:t>illetve </a:t>
            </a:r>
            <a:endParaRPr lang="hu-HU" altLang="hu-HU" dirty="0" smtClean="0"/>
          </a:p>
          <a:p>
            <a:r>
              <a:rPr lang="hu-HU" altLang="hu-HU" dirty="0" smtClean="0"/>
              <a:t>a </a:t>
            </a:r>
            <a:r>
              <a:rPr lang="hu-HU" altLang="hu-HU" dirty="0"/>
              <a:t>felfogott beszédhangokra építő kombinációs készséget kiépíteni. </a:t>
            </a:r>
          </a:p>
          <a:p>
            <a:endParaRPr lang="en-GB" altLang="hu-HU" dirty="0"/>
          </a:p>
        </p:txBody>
      </p:sp>
      <p:sp>
        <p:nvSpPr>
          <p:cNvPr id="7" name="AutoShape 4" descr="Képtalálat a következőre: „Hallástréning program képek”"/>
          <p:cNvSpPr>
            <a:spLocks noChangeAspect="1" noChangeArrowheads="1"/>
          </p:cNvSpPr>
          <p:nvPr/>
        </p:nvSpPr>
        <p:spPr bwMode="auto">
          <a:xfrm>
            <a:off x="5705037" y="4031003"/>
            <a:ext cx="16097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317" y="2862716"/>
            <a:ext cx="5060731" cy="38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9134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llástrén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1959" y="-31531"/>
            <a:ext cx="8681544" cy="651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églalap 1"/>
          <p:cNvSpPr>
            <a:spLocks noChangeArrowheads="1"/>
          </p:cNvSpPr>
          <p:nvPr/>
        </p:nvSpPr>
        <p:spPr bwMode="auto">
          <a:xfrm>
            <a:off x="1847850" y="333376"/>
            <a:ext cx="8351838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hu-HU" altLang="hu-HU" sz="2400" b="1"/>
          </a:p>
          <a:p>
            <a:pPr eaLnBrk="1" hangingPunct="1"/>
            <a:r>
              <a:rPr lang="hu-HU" altLang="hu-HU" sz="2400" b="1"/>
              <a:t>A hallás- és beszédészlelést fejlesztő program </a:t>
            </a:r>
          </a:p>
          <a:p>
            <a:pPr eaLnBrk="1" hangingPunct="1"/>
            <a:endParaRPr lang="hu-HU" altLang="hu-HU" sz="2400" b="1"/>
          </a:p>
          <a:p>
            <a:pPr eaLnBrk="1" hangingPunct="1"/>
            <a:endParaRPr lang="hu-HU" altLang="hu-HU" sz="2400" b="1"/>
          </a:p>
          <a:p>
            <a:pPr eaLnBrk="1" hangingPunct="1"/>
            <a:endParaRPr lang="hu-HU" altLang="hu-HU" sz="2400" b="1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hu-HU" altLang="hu-HU" sz="2000"/>
              <a:t>egyrészt a </a:t>
            </a:r>
            <a:r>
              <a:rPr lang="hu-HU" altLang="hu-HU" sz="2000">
                <a:solidFill>
                  <a:srgbClr val="FF0000"/>
                </a:solidFill>
              </a:rPr>
              <a:t>hallássérült gyermekek </a:t>
            </a:r>
            <a:r>
              <a:rPr lang="hu-HU" altLang="hu-HU" sz="2000"/>
              <a:t>intenzív hallásnevelésében nyújt segítséget (3-4 éves kortól), </a:t>
            </a:r>
          </a:p>
          <a:p>
            <a:pPr eaLnBrk="1" hangingPunct="1"/>
            <a:r>
              <a:rPr lang="hu-HU" altLang="hu-HU" sz="2000"/>
              <a:t>a hallás idegi folyamatainak forszírozott aktivizálásával.</a:t>
            </a:r>
          </a:p>
          <a:p>
            <a:pPr eaLnBrk="1" hangingPunct="1"/>
            <a:endParaRPr lang="hu-HU" altLang="hu-HU" sz="2000"/>
          </a:p>
          <a:p>
            <a:pPr eaLnBrk="1" hangingPunct="1"/>
            <a:endParaRPr lang="hu-HU" altLang="hu-HU" sz="200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hu-HU" altLang="hu-HU" sz="2000"/>
              <a:t>másrészt a </a:t>
            </a:r>
            <a:r>
              <a:rPr lang="hu-HU" altLang="hu-HU" sz="2000">
                <a:solidFill>
                  <a:srgbClr val="FF0000"/>
                </a:solidFill>
              </a:rPr>
              <a:t>cochlearis implantáltak </a:t>
            </a:r>
            <a:r>
              <a:rPr lang="hu-HU" altLang="hu-HU" sz="2000"/>
              <a:t>(re)habilitációjának is újszerű segítőeszköze, </a:t>
            </a:r>
          </a:p>
          <a:p>
            <a:pPr eaLnBrk="1" hangingPunct="1"/>
            <a:r>
              <a:rPr lang="hu-HU" altLang="hu-HU" sz="2000"/>
              <a:t>amely implantált gyermekeknek, felnőtteknek segít az idegi ingerek valósághű értelmezésében.</a:t>
            </a:r>
            <a:endParaRPr lang="en-GB" altLang="hu-HU" sz="2000"/>
          </a:p>
        </p:txBody>
      </p:sp>
    </p:spTree>
    <p:extLst>
      <p:ext uri="{BB962C8B-B14F-4D97-AF65-F5344CB8AC3E}">
        <p14:creationId xmlns:p14="http://schemas.microsoft.com/office/powerpoint/2010/main" val="336739461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rendsz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8653463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Szövegdoboz 2"/>
          <p:cNvSpPr txBox="1">
            <a:spLocks noChangeArrowheads="1"/>
          </p:cNvSpPr>
          <p:nvPr/>
        </p:nvSpPr>
        <p:spPr bwMode="auto">
          <a:xfrm>
            <a:off x="1524001" y="5657851"/>
            <a:ext cx="9110663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hu-HU" altLang="hu-HU" b="1"/>
              <a:t>A hallástréning program egyszerűsített forgatókönyve</a:t>
            </a:r>
          </a:p>
          <a:p>
            <a:pPr eaLnBrk="1" hangingPunct="1"/>
            <a:r>
              <a:rPr lang="hu-HU" altLang="hu-HU"/>
              <a:t>A program többféle helyszín, szituáció környezeti zajainak illetve szavainak megtanulását segíti.</a:t>
            </a:r>
          </a:p>
          <a:p>
            <a:pPr eaLnBrk="1" hangingPunct="1"/>
            <a:r>
              <a:rPr lang="hu-HU" altLang="hu-HU"/>
              <a:t>Ennek megfelelően a program olyan feladatcsoportokból épül fel, </a:t>
            </a:r>
          </a:p>
          <a:p>
            <a:pPr eaLnBrk="1" hangingPunct="1"/>
            <a:r>
              <a:rPr lang="hu-HU" altLang="hu-HU"/>
              <a:t>amelyek egy-egy helyszínhez tartoznak.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 b="1"/>
              <a:t> </a:t>
            </a:r>
            <a:endParaRPr lang="hu-HU" altLang="hu-HU"/>
          </a:p>
          <a:p>
            <a:pPr eaLnBrk="1" hangingPunct="1"/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384021840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08720" y="1673199"/>
            <a:ext cx="12329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hlinkClick r:id="rId2"/>
              </a:rPr>
              <a:t>Gyermek - Óvd a füled! (ovdafuled.hu</a:t>
            </a:r>
            <a:r>
              <a:rPr lang="hu-HU" sz="2800" dirty="0" smtClean="0">
                <a:hlinkClick r:id="rId2"/>
              </a:rPr>
              <a:t>)</a:t>
            </a:r>
            <a:r>
              <a:rPr lang="hu-HU" sz="2800" dirty="0"/>
              <a:t> - https://</a:t>
            </a:r>
            <a:r>
              <a:rPr lang="hu-HU" sz="2800" dirty="0" smtClean="0"/>
              <a:t>www.ovdafuled.hu/gyermek.php</a:t>
            </a:r>
            <a:endParaRPr lang="en-US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2869324" y="115614"/>
            <a:ext cx="56982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 smtClean="0"/>
              <a:t>Hallástréning program 2</a:t>
            </a:r>
            <a:endParaRPr lang="en-US" sz="4400" dirty="0"/>
          </a:p>
        </p:txBody>
      </p:sp>
      <p:sp>
        <p:nvSpPr>
          <p:cNvPr id="7" name="AutoShape 4" descr="Képtalálat a következőre: „Hallástréning program képek”"/>
          <p:cNvSpPr>
            <a:spLocks noChangeAspect="1" noChangeArrowheads="1"/>
          </p:cNvSpPr>
          <p:nvPr/>
        </p:nvSpPr>
        <p:spPr bwMode="auto">
          <a:xfrm>
            <a:off x="5705037" y="4031003"/>
            <a:ext cx="16097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2883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78657" y="1"/>
            <a:ext cx="9793088" cy="2849809"/>
          </a:xfrm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</a:rPr>
              <a:t>Miért fontos a Hallásvédelem?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hu-HU" dirty="0">
                <a:solidFill>
                  <a:schemeClr val="accent1">
                    <a:lumMod val="75000"/>
                  </a:schemeClr>
                </a:solidFill>
              </a:rPr>
            </a:b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080862" y="2354396"/>
            <a:ext cx="7880920" cy="1752600"/>
          </a:xfrm>
        </p:spPr>
        <p:txBody>
          <a:bodyPr>
            <a:normAutofit lnSpcReduction="10000"/>
          </a:bodyPr>
          <a:lstStyle/>
          <a:p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Vicsi Klára</a:t>
            </a:r>
          </a:p>
          <a:p>
            <a:endParaRPr lang="hu-H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BME TMIT Beszédakusztikai Laboratórium</a:t>
            </a:r>
          </a:p>
          <a:p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MTA Akusztikai Osztályközi Állandó Bizottság </a:t>
            </a:r>
          </a:p>
        </p:txBody>
      </p:sp>
      <p:sp>
        <p:nvSpPr>
          <p:cNvPr id="6" name="Téglalap 5"/>
          <p:cNvSpPr/>
          <p:nvPr/>
        </p:nvSpPr>
        <p:spPr>
          <a:xfrm>
            <a:off x="2080863" y="480381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sz="36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866881" y="4995344"/>
            <a:ext cx="100140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 descr="muegyet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517" y="5050126"/>
            <a:ext cx="2232127" cy="62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148</a:t>
            </a:fld>
            <a:endParaRPr lang="en-GB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877" y="4890079"/>
            <a:ext cx="1385626" cy="94806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1" y="4805473"/>
            <a:ext cx="1116063" cy="1116063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49" y="4852106"/>
            <a:ext cx="880294" cy="115457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</p:pic>
      <p:sp>
        <p:nvSpPr>
          <p:cNvPr id="4" name="Szövegdoboz 3"/>
          <p:cNvSpPr txBox="1"/>
          <p:nvPr/>
        </p:nvSpPr>
        <p:spPr>
          <a:xfrm flipH="1">
            <a:off x="4815062" y="6335475"/>
            <a:ext cx="3441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BME Szabadegyetem 2019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76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03512" y="548681"/>
            <a:ext cx="9002914" cy="6678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chemeClr val="accent1">
                    <a:lumMod val="75000"/>
                  </a:schemeClr>
                </a:solidFill>
              </a:rPr>
              <a:t>A körülöttünk lévő hangok világát   – </a:t>
            </a:r>
          </a:p>
          <a:p>
            <a:r>
              <a:rPr lang="hu-HU" sz="2400" dirty="0"/>
              <a:t>(a hangtérben terjedő mechanikai rezgést) </a:t>
            </a:r>
          </a:p>
          <a:p>
            <a:r>
              <a:rPr lang="hu-HU" sz="2800" b="1" dirty="0"/>
              <a:t>			</a:t>
            </a:r>
          </a:p>
          <a:p>
            <a:r>
              <a:rPr lang="hu-HU" sz="2800" b="1" dirty="0">
                <a:solidFill>
                  <a:schemeClr val="accent1">
                    <a:lumMod val="75000"/>
                  </a:schemeClr>
                </a:solidFill>
              </a:rPr>
              <a:t>			hallószervünkkel érzékeljük, és </a:t>
            </a:r>
          </a:p>
          <a:p>
            <a:r>
              <a:rPr lang="hu-HU" sz="2800" b="1" dirty="0">
                <a:solidFill>
                  <a:schemeClr val="accent1">
                    <a:lumMod val="75000"/>
                  </a:schemeClr>
                </a:solidFill>
              </a:rPr>
              <a:t>			hallási idegrendszerünkkel dolgozzuk fel.</a:t>
            </a:r>
          </a:p>
          <a:p>
            <a:endParaRPr lang="hu-HU" sz="2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hu-HU" sz="2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hu-HU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800" dirty="0"/>
              <a:t>Halljuk a szél zúgását, ha csöpög a csap, élvezzük a zenét.</a:t>
            </a:r>
          </a:p>
          <a:p>
            <a:endParaRPr lang="hu-HU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800" dirty="0"/>
              <a:t>Meg tudjuk ítélni, melyik irányból jön az autó.</a:t>
            </a:r>
          </a:p>
          <a:p>
            <a:endParaRPr lang="hu-HU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800" dirty="0"/>
              <a:t>Beszélgetünk a körülöttünk lévő emberekkel.</a:t>
            </a:r>
          </a:p>
          <a:p>
            <a:endParaRPr lang="hu-HU" sz="2800" dirty="0"/>
          </a:p>
          <a:p>
            <a:endParaRPr lang="hu-HU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0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72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-10765"/>
            <a:ext cx="8648797" cy="6191288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5161287" y="5716638"/>
            <a:ext cx="2295532" cy="4189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en-GB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hu-HU" smtClean="0"/>
              <a:pPr/>
              <a:t>15</a:t>
            </a:fld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5161288" y="5671744"/>
            <a:ext cx="2073673" cy="422310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hu-HU" sz="2200" dirty="0"/>
              <a:t>Segítene kérem?</a:t>
            </a:r>
            <a:endParaRPr lang="en-GB" sz="2200" dirty="0"/>
          </a:p>
        </p:txBody>
      </p:sp>
      <p:sp>
        <p:nvSpPr>
          <p:cNvPr id="6" name="Téglalap 5"/>
          <p:cNvSpPr/>
          <p:nvPr/>
        </p:nvSpPr>
        <p:spPr>
          <a:xfrm>
            <a:off x="2220871" y="6292664"/>
            <a:ext cx="8429985" cy="360755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r>
              <a:rPr lang="hu-HU" dirty="0"/>
              <a:t>Láthatóak-e valahol formánsok? Ha igen, hol, ha nem, miért nem?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520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162" y="1357297"/>
            <a:ext cx="8441676" cy="463119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935760" y="404665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accent1">
                    <a:lumMod val="75000"/>
                  </a:schemeClr>
                </a:solidFill>
              </a:rPr>
              <a:t>Emberi hallástartomány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70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30" y="1408432"/>
            <a:ext cx="8363271" cy="458818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053833" y="448174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accent1">
                    <a:lumMod val="75000"/>
                  </a:schemeClr>
                </a:solidFill>
              </a:rPr>
              <a:t>Halláskárosodás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esetén a hallásküszöb megemelkedik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59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027548" y="0"/>
            <a:ext cx="8820472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000" dirty="0"/>
          </a:p>
          <a:p>
            <a:r>
              <a:rPr lang="hu-HU" sz="2800" dirty="0"/>
              <a:t>Halláskárosodás esetén a hanginformációk torzulnak, </a:t>
            </a:r>
          </a:p>
          <a:p>
            <a:r>
              <a:rPr lang="hu-HU" sz="2800" dirty="0"/>
              <a:t>vagy el is veszhetnek.</a:t>
            </a:r>
          </a:p>
          <a:p>
            <a:endParaRPr lang="hu-HU" sz="2800" dirty="0"/>
          </a:p>
          <a:p>
            <a:r>
              <a:rPr lang="hu-HU" sz="2800" dirty="0"/>
              <a:t>Legnagyobb problémát az jelenti, </a:t>
            </a:r>
          </a:p>
          <a:p>
            <a:r>
              <a:rPr lang="hu-HU" sz="2800" dirty="0"/>
              <a:t>ha a halláscsökkenés a beszédmegértést veszélyezteti.    </a:t>
            </a:r>
          </a:p>
          <a:p>
            <a:endParaRPr lang="hu-HU" sz="2800" dirty="0"/>
          </a:p>
          <a:p>
            <a:endParaRPr lang="hu-HU" sz="2800" dirty="0"/>
          </a:p>
          <a:p>
            <a:endParaRPr lang="hu-HU" sz="2800" dirty="0"/>
          </a:p>
          <a:p>
            <a:endParaRPr lang="hu-HU" sz="2800" dirty="0"/>
          </a:p>
          <a:p>
            <a:endParaRPr lang="hu-HU" sz="2800" dirty="0"/>
          </a:p>
          <a:p>
            <a:endParaRPr lang="hu-HU" sz="2800" b="1" dirty="0">
              <a:solidFill>
                <a:srgbClr val="FF0000"/>
              </a:solidFill>
            </a:endParaRPr>
          </a:p>
          <a:p>
            <a:r>
              <a:rPr lang="hu-HU" sz="2800" b="1" dirty="0">
                <a:solidFill>
                  <a:srgbClr val="FF0000"/>
                </a:solidFill>
              </a:rPr>
              <a:t>ELMAGÁNYOSODÁS    </a:t>
            </a:r>
            <a:r>
              <a:rPr lang="hu-HU" sz="2800" dirty="0"/>
              <a:t>	</a:t>
            </a:r>
            <a:r>
              <a:rPr lang="hu-HU" sz="2800" b="1" dirty="0">
                <a:solidFill>
                  <a:srgbClr val="FF0000"/>
                </a:solidFill>
              </a:rPr>
              <a:t>MUNKAKÉPESSÉG CSÖKKENÉSE,               					     ELVESZTÉSE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4" name="Egyenes összekötő nyíllal 3"/>
          <p:cNvCxnSpPr/>
          <p:nvPr/>
        </p:nvCxnSpPr>
        <p:spPr>
          <a:xfrm flipH="1">
            <a:off x="3575720" y="3272684"/>
            <a:ext cx="1224136" cy="14524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6437784" y="3270532"/>
            <a:ext cx="1026368" cy="14546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05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991544" y="620688"/>
            <a:ext cx="88569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accent1">
                    <a:lumMod val="75000"/>
                  </a:schemeClr>
                </a:solidFill>
              </a:rPr>
              <a:t>Halláskárosodást okozhat:</a:t>
            </a:r>
          </a:p>
          <a:p>
            <a:endParaRPr lang="hu-HU" sz="3200" b="1"/>
          </a:p>
          <a:p>
            <a:endParaRPr lang="hu-HU" sz="3200" b="1" dirty="0"/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hu-HU" sz="2800" dirty="0"/>
              <a:t>betegség, 					   	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hu-HU" sz="2800" dirty="0"/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hu-HU" sz="2800" dirty="0"/>
              <a:t>egyes gyógyszerek,</a:t>
            </a:r>
          </a:p>
          <a:p>
            <a:pPr lvl="1"/>
            <a:endParaRPr lang="hu-HU" sz="2800" dirty="0"/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hu-HU" sz="2800" dirty="0"/>
              <a:t>öregedéssel járó meszesedés,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hu-HU" sz="2800" dirty="0"/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hu-HU" sz="2800" dirty="0">
                <a:solidFill>
                  <a:srgbClr val="FF0000"/>
                </a:solidFill>
              </a:rPr>
              <a:t>ERŐS ÉS/VAGY TARTÓS HANGHATÁS</a:t>
            </a:r>
          </a:p>
          <a:p>
            <a:pPr lvl="1"/>
            <a:r>
              <a:rPr lang="hu-HU" sz="2800" dirty="0"/>
              <a:t>	(mechanikai rezgés - hangnyomás)</a:t>
            </a:r>
            <a:endParaRPr lang="en-US" sz="28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zis 3"/>
          <p:cNvSpPr/>
          <p:nvPr/>
        </p:nvSpPr>
        <p:spPr>
          <a:xfrm>
            <a:off x="6545310" y="1934645"/>
            <a:ext cx="2880320" cy="12961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Ellipszis 2"/>
          <p:cNvSpPr/>
          <p:nvPr/>
        </p:nvSpPr>
        <p:spPr>
          <a:xfrm>
            <a:off x="2395445" y="1916030"/>
            <a:ext cx="2880320" cy="12961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munkahelyi zaj,</a:t>
            </a:r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1703512" y="980728"/>
            <a:ext cx="8964488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dirty="0"/>
              <a:t>A rendszeresen nagy hangerővel kisugárzott akusztikai jelek:  </a:t>
            </a:r>
          </a:p>
          <a:p>
            <a:endParaRPr lang="hu-HU" sz="2000" b="1" dirty="0"/>
          </a:p>
          <a:p>
            <a:endParaRPr lang="hu-HU" sz="2000" b="1" dirty="0"/>
          </a:p>
          <a:p>
            <a:endParaRPr lang="hu-HU" sz="2000" b="1" dirty="0"/>
          </a:p>
          <a:p>
            <a:r>
              <a:rPr lang="hu-HU" sz="2300" b="1" dirty="0"/>
              <a:t>                </a:t>
            </a:r>
            <a:r>
              <a:rPr lang="hu-HU" sz="2300" b="1" dirty="0">
                <a:solidFill>
                  <a:schemeClr val="accent1">
                    <a:lumMod val="75000"/>
                  </a:schemeClr>
                </a:solidFill>
              </a:rPr>
              <a:t>munkahelyi zaj  </a:t>
            </a:r>
            <a:r>
              <a:rPr lang="hu-HU" sz="2300" b="1" dirty="0"/>
              <a:t>                           </a:t>
            </a:r>
            <a:r>
              <a:rPr lang="hu-HU" sz="2300" b="1" dirty="0">
                <a:solidFill>
                  <a:schemeClr val="accent1">
                    <a:lumMod val="75000"/>
                  </a:schemeClr>
                </a:solidFill>
              </a:rPr>
              <a:t>szociális zaj, vagy zene </a:t>
            </a:r>
          </a:p>
          <a:p>
            <a:r>
              <a:rPr lang="hu-HU" sz="2300" b="1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(szabadidős zaj) </a:t>
            </a:r>
          </a:p>
          <a:p>
            <a:endParaRPr lang="hu-HU" sz="2000" b="1" dirty="0"/>
          </a:p>
          <a:p>
            <a:endParaRPr lang="hu-HU" sz="2000" b="1" dirty="0"/>
          </a:p>
          <a:p>
            <a:endParaRPr lang="hu-HU" sz="2000" b="1" dirty="0"/>
          </a:p>
          <a:p>
            <a:endParaRPr lang="hu-HU" sz="2000" b="1" dirty="0"/>
          </a:p>
          <a:p>
            <a:r>
              <a:rPr lang="hu-HU" sz="2400" b="1" dirty="0"/>
              <a:t>                            </a:t>
            </a:r>
            <a:r>
              <a:rPr lang="hu-HU" sz="3200" b="1" dirty="0">
                <a:solidFill>
                  <a:srgbClr val="FF0000"/>
                </a:solidFill>
              </a:rPr>
              <a:t>roncsolja a hallószervet,</a:t>
            </a:r>
          </a:p>
          <a:p>
            <a:r>
              <a:rPr lang="hu-HU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hu-HU" sz="2400" b="1" dirty="0"/>
              <a:t>és idő előtti halláskárosodás (részleges süketség) kialakulásához vezet. </a:t>
            </a:r>
          </a:p>
          <a:p>
            <a:endParaRPr lang="hu-HU" sz="2000" b="1" dirty="0"/>
          </a:p>
          <a:p>
            <a:endParaRPr lang="hu-HU" sz="2000" b="1" dirty="0"/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4151785" y="3501009"/>
            <a:ext cx="962873" cy="718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H="1">
            <a:off x="6743162" y="3571568"/>
            <a:ext cx="792998" cy="648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19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03512" y="1124745"/>
            <a:ext cx="878497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/>
              <a:t>A roncsoló hatás az idő </a:t>
            </a:r>
            <a:r>
              <a:rPr lang="hu-HU" sz="2800" b="1" dirty="0" err="1"/>
              <a:t>haladtával</a:t>
            </a:r>
            <a:r>
              <a:rPr lang="hu-HU" sz="2800" b="1" dirty="0"/>
              <a:t> egymásra rakódik, és évek során a károsodás súlyosbodik. </a:t>
            </a:r>
          </a:p>
          <a:p>
            <a:pPr algn="ctr"/>
            <a:endParaRPr lang="hu-HU" sz="3200" b="1" dirty="0"/>
          </a:p>
          <a:p>
            <a:pPr algn="ctr"/>
            <a:endParaRPr lang="hu-HU" sz="3200" b="1" dirty="0"/>
          </a:p>
          <a:p>
            <a:pPr algn="ctr"/>
            <a:r>
              <a:rPr lang="hu-HU" sz="3200" b="1" dirty="0">
                <a:solidFill>
                  <a:srgbClr val="FF0000"/>
                </a:solidFill>
              </a:rPr>
              <a:t>VISSZAFORDÍTANI NEM LEHET! </a:t>
            </a:r>
            <a:endParaRPr lang="hu-HU" sz="3200" dirty="0">
              <a:solidFill>
                <a:srgbClr val="FF0000"/>
              </a:solidFill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87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279576" y="476673"/>
            <a:ext cx="82089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chemeClr val="accent1">
                    <a:lumMod val="75000"/>
                  </a:schemeClr>
                </a:solidFill>
              </a:rPr>
              <a:t>A zajnak egyéb egészségkárosító hatása is van:</a:t>
            </a:r>
          </a:p>
          <a:p>
            <a:r>
              <a:rPr lang="hu-HU" sz="2800" b="1" dirty="0"/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800" b="1" dirty="0"/>
              <a:t>fülzúgás (</a:t>
            </a:r>
            <a:r>
              <a:rPr lang="hu-HU" sz="2800" b="1" dirty="0" err="1"/>
              <a:t>Tinnitus</a:t>
            </a:r>
            <a:r>
              <a:rPr lang="hu-HU" sz="2800" b="1" dirty="0"/>
              <a:t>),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800" b="1" dirty="0"/>
              <a:t>figyelemzavar,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800" b="1" dirty="0"/>
              <a:t>tanulási zavar,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800" b="1" dirty="0"/>
              <a:t>magatartási eltérés,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800" b="1" dirty="0"/>
              <a:t>a keringést és az emésztést érintő megbetegedés. </a:t>
            </a:r>
          </a:p>
          <a:p>
            <a:endParaRPr lang="hu-HU" sz="2800" b="1" dirty="0"/>
          </a:p>
          <a:p>
            <a:endParaRPr lang="hu-HU" sz="2800" b="1" dirty="0"/>
          </a:p>
          <a:p>
            <a:r>
              <a:rPr lang="hu-HU" sz="2800" b="1" dirty="0"/>
              <a:t>Testi és lelki egészség romlásával jár, hátránnyal a tanulásban és a foglalkoztatásban.</a:t>
            </a:r>
            <a:endParaRPr lang="hu-HU" sz="28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89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b="1" dirty="0"/>
              <a:t>A hang, intenzitásától függően előidézhet: </a:t>
            </a: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2351584" y="1772817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b="1" dirty="0"/>
              <a:t>Normális élettani jelenséget - </a:t>
            </a:r>
            <a:r>
              <a:rPr lang="hu-HU" dirty="0"/>
              <a:t>a 70dB és annál halkabb hangokkal való ingerlés esetén lép fel. </a:t>
            </a:r>
          </a:p>
          <a:p>
            <a:pPr>
              <a:buFont typeface="Wingdings" panose="05000000000000000000" pitchFamily="2" charset="2"/>
              <a:buChar char="§"/>
            </a:pPr>
            <a:endParaRPr lang="hu-HU" dirty="0"/>
          </a:p>
          <a:p>
            <a:pPr>
              <a:buFont typeface="Wingdings" panose="05000000000000000000" pitchFamily="2" charset="2"/>
              <a:buChar char="§"/>
            </a:pPr>
            <a:r>
              <a:rPr lang="hu-HU" b="1" dirty="0"/>
              <a:t>Átmeneti halláskárosodást - </a:t>
            </a:r>
            <a:r>
              <a:rPr lang="hu-HU" dirty="0"/>
              <a:t>rövid időtartamú halláskárosodás. Néhány óra alatt helyreáll.</a:t>
            </a:r>
          </a:p>
          <a:p>
            <a:pPr>
              <a:buFont typeface="Wingdings" panose="05000000000000000000" pitchFamily="2" charset="2"/>
              <a:buChar char="§"/>
            </a:pPr>
            <a:endParaRPr lang="hu-HU" dirty="0"/>
          </a:p>
          <a:p>
            <a:pPr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rgbClr val="FF0000"/>
                </a:solidFill>
              </a:rPr>
              <a:t>Definitív nagyothallást. Visszafordíthatatlan!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48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158</a:t>
            </a:fld>
            <a:endParaRPr lang="en-GB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525" y="904875"/>
            <a:ext cx="683895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6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b="1" dirty="0"/>
              <a:t>Belsőfüli keresztmetszet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007" y="1429729"/>
            <a:ext cx="6263987" cy="465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207568" y="6067803"/>
            <a:ext cx="8280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A zaj okozta belsőfül károsodás elsősorban a szőrsejteket, ezen belül is a külső szőrsejteket éri el.</a:t>
            </a:r>
          </a:p>
          <a:p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45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hu-HU" smtClean="0"/>
              <a:pPr/>
              <a:t>16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9393" y="-63180"/>
            <a:ext cx="9126855" cy="650699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5420855" y="6000607"/>
            <a:ext cx="2295532" cy="4189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en-GB"/>
          </a:p>
        </p:txBody>
      </p:sp>
      <p:sp>
        <p:nvSpPr>
          <p:cNvPr id="4" name="Szövegdoboz 3"/>
          <p:cNvSpPr txBox="1"/>
          <p:nvPr/>
        </p:nvSpPr>
        <p:spPr>
          <a:xfrm>
            <a:off x="5391425" y="5976387"/>
            <a:ext cx="2073673" cy="422310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hu-HU" sz="2200" dirty="0"/>
              <a:t>Segítene kérem?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80952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6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9"/>
          <a:stretch/>
        </p:blipFill>
        <p:spPr bwMode="auto">
          <a:xfrm>
            <a:off x="1546008" y="836713"/>
            <a:ext cx="7093495" cy="532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Egyenes összekötő nyíllal 4"/>
          <p:cNvCxnSpPr/>
          <p:nvPr/>
        </p:nvCxnSpPr>
        <p:spPr>
          <a:xfrm flipH="1" flipV="1">
            <a:off x="5375920" y="2852936"/>
            <a:ext cx="4094058" cy="22730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H="1" flipV="1">
            <a:off x="5591945" y="2996952"/>
            <a:ext cx="4709429" cy="21290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 flipV="1">
            <a:off x="4966338" y="2636912"/>
            <a:ext cx="3673164" cy="24891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 flipV="1">
            <a:off x="4192626" y="2348881"/>
            <a:ext cx="3720069" cy="27771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7316092" y="5140139"/>
            <a:ext cx="34772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A 70 dB hangintenzitásnál erősebb </a:t>
            </a:r>
          </a:p>
          <a:p>
            <a:r>
              <a:rPr lang="hu-HU" dirty="0"/>
              <a:t>hangok hatására a </a:t>
            </a:r>
            <a:r>
              <a:rPr lang="hu-HU" dirty="0" err="1"/>
              <a:t>Receptorsejtek</a:t>
            </a:r>
            <a:r>
              <a:rPr lang="hu-HU" dirty="0"/>
              <a:t> </a:t>
            </a:r>
          </a:p>
          <a:p>
            <a:r>
              <a:rPr lang="hu-HU" dirty="0"/>
              <a:t>(szőrsejtek) </a:t>
            </a:r>
            <a:r>
              <a:rPr lang="hu-HU" dirty="0" err="1"/>
              <a:t>sztereociliumok</a:t>
            </a:r>
            <a:r>
              <a:rPr lang="hu-HU" dirty="0"/>
              <a:t> csúcsi </a:t>
            </a:r>
          </a:p>
          <a:p>
            <a:r>
              <a:rPr lang="hu-HU" dirty="0"/>
              <a:t>összeköttetése, </a:t>
            </a:r>
          </a:p>
          <a:p>
            <a:r>
              <a:rPr lang="hu-HU" dirty="0"/>
              <a:t>a „</a:t>
            </a:r>
            <a:r>
              <a:rPr lang="hu-HU" dirty="0" err="1"/>
              <a:t>tip-link</a:t>
            </a:r>
            <a:r>
              <a:rPr lang="hu-HU" dirty="0"/>
              <a:t>” szakad el,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775520" y="6523423"/>
            <a:ext cx="7296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majd még erősebb hangerősségnél már a szőrsejten belüli károsodás lép fel.</a:t>
            </a:r>
          </a:p>
          <a:p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09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161</a:t>
            </a:fld>
            <a:endParaRPr lang="en-GB"/>
          </a:p>
        </p:txBody>
      </p:sp>
      <p:pic>
        <p:nvPicPr>
          <p:cNvPr id="1026" name="Picture 2" descr="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2257195"/>
            <a:ext cx="25812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60" y="2257195"/>
            <a:ext cx="27527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690" y="2257195"/>
            <a:ext cx="22955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1991544" y="614768"/>
            <a:ext cx="6263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/>
              <a:t>A szőrsejtek deformálódásáról néhány felvétel</a:t>
            </a:r>
            <a:endParaRPr lang="en-GB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703512" y="495153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Normál külső szőrsejtek</a:t>
            </a:r>
            <a:endParaRPr lang="en-GB" dirty="0"/>
          </a:p>
        </p:txBody>
      </p:sp>
      <p:sp>
        <p:nvSpPr>
          <p:cNvPr id="5" name="Szövegdoboz 4"/>
          <p:cNvSpPr txBox="1"/>
          <p:nvPr/>
        </p:nvSpPr>
        <p:spPr>
          <a:xfrm>
            <a:off x="5123148" y="497967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Sérült külső szőrsejtek</a:t>
            </a:r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8254752" y="4951534"/>
            <a:ext cx="223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Elhalt külső szőrsejtek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706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631504" y="980729"/>
            <a:ext cx="8964488" cy="5237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spcAft>
                <a:spcPts val="1000"/>
              </a:spcAft>
            </a:pPr>
            <a:r>
              <a:rPr lang="hu-HU" sz="2800" b="1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Az egészséget károsító, </a:t>
            </a:r>
          </a:p>
          <a:p>
            <a:pPr indent="180340" algn="ctr">
              <a:spcAft>
                <a:spcPts val="1000"/>
              </a:spcAft>
            </a:pPr>
            <a:r>
              <a:rPr lang="hu-HU" sz="2800" b="1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egyre terjedő </a:t>
            </a:r>
          </a:p>
          <a:p>
            <a:pPr indent="180340" algn="ctr">
              <a:spcAft>
                <a:spcPts val="1000"/>
              </a:spcAft>
            </a:pPr>
            <a:r>
              <a:rPr lang="hu-HU" sz="2800" b="1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és </a:t>
            </a:r>
          </a:p>
          <a:p>
            <a:pPr indent="180340" algn="ctr">
              <a:spcAft>
                <a:spcPts val="1000"/>
              </a:spcAft>
            </a:pPr>
            <a:r>
              <a:rPr lang="hu-HU" sz="2800" b="1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veszélyesen növekvő elektromos hangerősítési gyakorlatnak visszafogására</a:t>
            </a:r>
          </a:p>
          <a:p>
            <a:pPr indent="180340" algn="ctr">
              <a:spcAft>
                <a:spcPts val="1000"/>
              </a:spcAft>
            </a:pPr>
            <a:endParaRPr lang="hu-HU" sz="2400" b="1" dirty="0">
              <a:solidFill>
                <a:srgbClr val="000000"/>
              </a:solidFill>
              <a:latin typeface="Calibri" panose="020F0502020204030204" pitchFamily="34" charset="0"/>
              <a:ea typeface="MS Mincho" panose="02020609040205080304" pitchFamily="49" charset="-128"/>
            </a:endParaRPr>
          </a:p>
          <a:p>
            <a:pPr indent="180340" algn="ctr">
              <a:spcAft>
                <a:spcPts val="1000"/>
              </a:spcAft>
            </a:pPr>
            <a:r>
              <a:rPr lang="hu-HU" sz="2400" b="1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hu-HU" sz="3200" b="1" dirty="0">
                <a:solidFill>
                  <a:srgbClr val="FF0000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jelenleg az országban semmilyen szabályozás nincs! </a:t>
            </a:r>
          </a:p>
          <a:p>
            <a:pPr indent="180340" algn="ctr">
              <a:spcAft>
                <a:spcPts val="1000"/>
              </a:spcAft>
            </a:pPr>
            <a:endParaRPr lang="hu-HU" sz="2400" b="1" dirty="0">
              <a:solidFill>
                <a:srgbClr val="000000"/>
              </a:solidFill>
              <a:latin typeface="Calibri" panose="020F0502020204030204" pitchFamily="34" charset="0"/>
              <a:ea typeface="MS Mincho" panose="02020609040205080304" pitchFamily="49" charset="-128"/>
            </a:endParaRPr>
          </a:p>
          <a:p>
            <a:pPr indent="180340" algn="ctr">
              <a:spcAft>
                <a:spcPts val="1000"/>
              </a:spcAft>
            </a:pPr>
            <a:endParaRPr lang="hu-HU" sz="2400" b="1" dirty="0">
              <a:solidFill>
                <a:srgbClr val="000000"/>
              </a:solidFill>
              <a:latin typeface="Calibri" panose="020F0502020204030204" pitchFamily="34" charset="0"/>
              <a:ea typeface="MS Mincho" panose="02020609040205080304" pitchFamily="49" charset="-128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83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919536" y="1440430"/>
            <a:ext cx="752432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1. Az orvos szakértő csoport</a:t>
            </a:r>
            <a:endParaRPr lang="hu-HU" sz="2400" dirty="0"/>
          </a:p>
          <a:p>
            <a:r>
              <a:rPr lang="hu-HU" sz="1200" dirty="0"/>
              <a:t>Prof. Dr. </a:t>
            </a:r>
            <a:r>
              <a:rPr lang="hu-HU" sz="1200" dirty="0" err="1"/>
              <a:t>Dr.h.c</a:t>
            </a:r>
            <a:r>
              <a:rPr lang="hu-HU" sz="1200" dirty="0"/>
              <a:t>. </a:t>
            </a:r>
            <a:r>
              <a:rPr lang="hu-HU" sz="1200" dirty="0" err="1"/>
              <a:t>Hacki</a:t>
            </a:r>
            <a:r>
              <a:rPr lang="hu-HU" sz="1200" dirty="0"/>
              <a:t> Tamás</a:t>
            </a:r>
          </a:p>
          <a:p>
            <a:r>
              <a:rPr lang="hu-HU" sz="1200" dirty="0"/>
              <a:t>Prof. Dr. Tamás László</a:t>
            </a:r>
          </a:p>
          <a:p>
            <a:r>
              <a:rPr lang="hu-HU" sz="1200" dirty="0"/>
              <a:t>Dr. Gáborján Anita PhD</a:t>
            </a:r>
          </a:p>
          <a:p>
            <a:endParaRPr lang="hu-HU" sz="1400" dirty="0"/>
          </a:p>
          <a:p>
            <a:endParaRPr lang="hu-HU" sz="1400" dirty="0"/>
          </a:p>
          <a:p>
            <a:endParaRPr lang="hu-HU" sz="1400" dirty="0"/>
          </a:p>
          <a:p>
            <a:endParaRPr lang="hu-HU" sz="1400" dirty="0"/>
          </a:p>
          <a:p>
            <a:r>
              <a:rPr lang="hu-HU" sz="2400" b="1" dirty="0"/>
              <a:t>2. Az akusztikus szakértő csoport</a:t>
            </a:r>
            <a:endParaRPr lang="hu-HU" sz="2400" dirty="0"/>
          </a:p>
          <a:p>
            <a:r>
              <a:rPr lang="hu-HU" sz="1200" dirty="0"/>
              <a:t>Borsiné Arató Éva, </a:t>
            </a:r>
          </a:p>
          <a:p>
            <a:r>
              <a:rPr lang="hu-HU" sz="1200" dirty="0" err="1"/>
              <a:t>Kvojka</a:t>
            </a:r>
            <a:r>
              <a:rPr lang="hu-HU" sz="1200" dirty="0"/>
              <a:t> Ferenc, </a:t>
            </a:r>
          </a:p>
          <a:p>
            <a:r>
              <a:rPr lang="hu-HU" sz="1200" dirty="0"/>
              <a:t>Dr. </a:t>
            </a:r>
            <a:r>
              <a:rPr lang="hu-HU" sz="1200" dirty="0" err="1"/>
              <a:t>Koscsó</a:t>
            </a:r>
            <a:r>
              <a:rPr lang="hu-HU" sz="1200" dirty="0"/>
              <a:t> Gábor, </a:t>
            </a:r>
          </a:p>
          <a:p>
            <a:r>
              <a:rPr lang="hu-HU" sz="1200" dirty="0"/>
              <a:t>Dr. </a:t>
            </a:r>
            <a:r>
              <a:rPr lang="hu-HU" sz="1200" dirty="0" err="1"/>
              <a:t>Zainkó</a:t>
            </a:r>
            <a:r>
              <a:rPr lang="hu-HU" sz="1200" dirty="0"/>
              <a:t> Csaba, </a:t>
            </a:r>
          </a:p>
          <a:p>
            <a:r>
              <a:rPr lang="hu-HU" sz="1200" dirty="0" err="1"/>
              <a:t>Berndt</a:t>
            </a:r>
            <a:r>
              <a:rPr lang="hu-HU" sz="1200" dirty="0"/>
              <a:t> Mihály</a:t>
            </a:r>
          </a:p>
          <a:p>
            <a:r>
              <a:rPr lang="hu-HU" sz="2000" dirty="0"/>
              <a:t> </a:t>
            </a:r>
          </a:p>
          <a:p>
            <a:endParaRPr lang="hu-HU" sz="2000" dirty="0"/>
          </a:p>
          <a:p>
            <a:endParaRPr lang="hu-HU" sz="2000" b="1" dirty="0"/>
          </a:p>
          <a:p>
            <a:endParaRPr lang="hu-HU" sz="2000" b="1" dirty="0"/>
          </a:p>
          <a:p>
            <a:r>
              <a:rPr lang="hu-HU" sz="2400" b="1" dirty="0"/>
              <a:t>3. Informatikai szakértő csoport</a:t>
            </a:r>
          </a:p>
          <a:p>
            <a:r>
              <a:rPr lang="hu-HU" sz="1200" dirty="0"/>
              <a:t>Dr. Márki Ferenc</a:t>
            </a:r>
          </a:p>
          <a:p>
            <a:r>
              <a:rPr lang="hu-HU" sz="1200" dirty="0" err="1"/>
              <a:t>Tulics</a:t>
            </a:r>
            <a:r>
              <a:rPr lang="hu-HU" sz="1200" dirty="0"/>
              <a:t> Miklós Gábriel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919537" y="-79289"/>
            <a:ext cx="80096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000" b="1" dirty="0"/>
              <a:t>Az MTA Akusztikai Osztályközi Állandó Bizottsága</a:t>
            </a:r>
          </a:p>
          <a:p>
            <a:pPr algn="ctr"/>
            <a:r>
              <a:rPr lang="hu-HU" sz="3000" b="1" dirty="0"/>
              <a:t> munkához három szakértő csoportot alakított ki:</a:t>
            </a:r>
          </a:p>
        </p:txBody>
      </p:sp>
      <p:pic>
        <p:nvPicPr>
          <p:cNvPr id="6152" name="Picture 8" descr="http://tech2.hu/wordpress/wp-content/uploads/2013/10/nokia_207_mobiltelefon_bemutato_video_tech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407" y="5379479"/>
            <a:ext cx="1909418" cy="134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174" y="1537462"/>
            <a:ext cx="1964690" cy="173418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Kép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3315136"/>
            <a:ext cx="3801054" cy="1941249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11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35760" y="1700808"/>
            <a:ext cx="49685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latin typeface="+mj-lt"/>
                <a:ea typeface="MS Mincho" panose="02020609040205080304" pitchFamily="49" charset="-128"/>
              </a:rPr>
              <a:t>26 mérés: </a:t>
            </a:r>
          </a:p>
          <a:p>
            <a:r>
              <a:rPr lang="hu-HU" sz="3200" dirty="0">
                <a:latin typeface="+mj-lt"/>
                <a:ea typeface="MS Mincho" panose="02020609040205080304" pitchFamily="49" charset="-128"/>
              </a:rPr>
              <a:t>	óvodákban, </a:t>
            </a:r>
          </a:p>
          <a:p>
            <a:r>
              <a:rPr lang="hu-HU" sz="3200" dirty="0">
                <a:latin typeface="+mj-lt"/>
                <a:ea typeface="MS Mincho" panose="02020609040205080304" pitchFamily="49" charset="-128"/>
              </a:rPr>
              <a:t>	iskolákban, </a:t>
            </a:r>
          </a:p>
          <a:p>
            <a:r>
              <a:rPr lang="hu-HU" sz="3200" dirty="0">
                <a:latin typeface="+mj-lt"/>
                <a:ea typeface="MS Mincho" panose="02020609040205080304" pitchFamily="49" charset="-128"/>
              </a:rPr>
              <a:t>	színházakban, </a:t>
            </a:r>
          </a:p>
          <a:p>
            <a:r>
              <a:rPr lang="hu-HU" sz="3200" dirty="0">
                <a:latin typeface="+mj-lt"/>
                <a:ea typeface="MS Mincho" panose="02020609040205080304" pitchFamily="49" charset="-128"/>
              </a:rPr>
              <a:t>	mozikban, 	táncversenyeken, stb.</a:t>
            </a:r>
            <a:endParaRPr lang="en-US" sz="3200" dirty="0">
              <a:latin typeface="+mj-lt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40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/>
          <p:nvPr/>
        </p:nvPicPr>
        <p:blipFill>
          <a:blip r:embed="rId2"/>
          <a:stretch>
            <a:fillRect/>
          </a:stretch>
        </p:blipFill>
        <p:spPr>
          <a:xfrm>
            <a:off x="1991544" y="1590184"/>
            <a:ext cx="8424936" cy="4359250"/>
          </a:xfrm>
          <a:prstGeom prst="rect">
            <a:avLst/>
          </a:prstGeom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2279576" y="188641"/>
            <a:ext cx="54909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hu-HU" b="1" dirty="0">
                <a:solidFill>
                  <a:srgbClr val="FF6161"/>
                </a:solidFill>
                <a:latin typeface="+mj-lt"/>
                <a:cs typeface="Times New Roman" panose="02020603050405020304" pitchFamily="18" charset="0"/>
              </a:rPr>
              <a:t>Kérdőív:    </a:t>
            </a:r>
            <a:r>
              <a:rPr lang="hu-HU" altLang="hu-HU" dirty="0">
                <a:latin typeface="+mj-lt"/>
              </a:rPr>
              <a:t>48 gyerek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63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420938"/>
            <a:ext cx="7416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1979614" y="0"/>
            <a:ext cx="8226425" cy="2133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3600" b="1" dirty="0">
                <a:cs typeface="Times New Roman" panose="02020603050405020304" pitchFamily="18" charset="0"/>
              </a:rPr>
              <a:t>Műszeres intenzitásszint mérés</a:t>
            </a:r>
            <a:br>
              <a:rPr lang="hu-HU" sz="3600" b="1" dirty="0">
                <a:cs typeface="Times New Roman" panose="02020603050405020304" pitchFamily="18" charset="0"/>
              </a:rPr>
            </a:br>
            <a:r>
              <a:rPr lang="hu-HU" sz="2000" b="1" dirty="0">
                <a:cs typeface="Times New Roman" panose="02020603050405020304" pitchFamily="18" charset="0"/>
              </a:rPr>
              <a:t/>
            </a:r>
            <a:br>
              <a:rPr lang="hu-HU" sz="2000" b="1" dirty="0">
                <a:cs typeface="Times New Roman" panose="02020603050405020304" pitchFamily="18" charset="0"/>
              </a:rPr>
            </a:br>
            <a:r>
              <a:rPr lang="hu-HU" sz="2400" b="1" dirty="0" err="1">
                <a:solidFill>
                  <a:srgbClr val="0070C0"/>
                </a:solidFill>
              </a:rPr>
              <a:t>L</a:t>
            </a:r>
            <a:r>
              <a:rPr lang="hu-HU" sz="2400" b="1" baseline="-25000" dirty="0" err="1">
                <a:solidFill>
                  <a:srgbClr val="0070C0"/>
                </a:solidFill>
              </a:rPr>
              <a:t>Aeq</a:t>
            </a:r>
            <a:r>
              <a:rPr lang="hu-HU" sz="2400" b="1" dirty="0">
                <a:solidFill>
                  <a:srgbClr val="0070C0"/>
                </a:solidFill>
              </a:rPr>
              <a:t>/90 perc = 69,7 dB</a:t>
            </a:r>
            <a:br>
              <a:rPr lang="hu-HU" sz="2400" b="1" dirty="0">
                <a:solidFill>
                  <a:srgbClr val="0070C0"/>
                </a:solidFill>
              </a:rPr>
            </a:br>
            <a:r>
              <a:rPr lang="hu-HU" sz="2400" b="1" dirty="0" err="1">
                <a:solidFill>
                  <a:srgbClr val="FF0000"/>
                </a:solidFill>
              </a:rPr>
              <a:t>L</a:t>
            </a:r>
            <a:r>
              <a:rPr lang="hu-HU" sz="2400" b="1" baseline="-25000" dirty="0" err="1">
                <a:solidFill>
                  <a:srgbClr val="FF0000"/>
                </a:solidFill>
              </a:rPr>
              <a:t>Cpeak</a:t>
            </a:r>
            <a:r>
              <a:rPr lang="hu-HU" sz="2400" b="1" baseline="-25000" dirty="0">
                <a:solidFill>
                  <a:srgbClr val="FF0000"/>
                </a:solidFill>
              </a:rPr>
              <a:t> </a:t>
            </a:r>
            <a:r>
              <a:rPr lang="hu-HU" sz="2400" b="1" baseline="-25000" dirty="0" err="1">
                <a:solidFill>
                  <a:srgbClr val="FF0000"/>
                </a:solidFill>
              </a:rPr>
              <a:t>max</a:t>
            </a:r>
            <a:r>
              <a:rPr lang="hu-HU" sz="2400" b="1" baseline="-25000" dirty="0">
                <a:solidFill>
                  <a:srgbClr val="FF0000"/>
                </a:solidFill>
              </a:rPr>
              <a:t> </a:t>
            </a:r>
            <a:r>
              <a:rPr lang="hu-HU" sz="2400" b="1" dirty="0">
                <a:solidFill>
                  <a:srgbClr val="FF0000"/>
                </a:solidFill>
              </a:rPr>
              <a:t>= 119,1 dB</a:t>
            </a:r>
            <a:endParaRPr lang="hu-HU" sz="2400" b="1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2" name="Táblázat 1"/>
          <p:cNvGraphicFramePr>
            <a:graphicFrameLocks noGrp="1"/>
          </p:cNvGraphicFramePr>
          <p:nvPr/>
        </p:nvGraphicFramePr>
        <p:xfrm>
          <a:off x="6130925" y="2401888"/>
          <a:ext cx="3798888" cy="673100"/>
        </p:xfrm>
        <a:graphic>
          <a:graphicData uri="http://schemas.openxmlformats.org/drawingml/2006/table">
            <a:tbl>
              <a:tblPr firstRow="1" firstCol="1" bandRow="1"/>
              <a:tblGrid>
                <a:gridCol w="1890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88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731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5" marR="44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 dB alatt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5" marR="444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39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1412777"/>
            <a:ext cx="6552729" cy="39882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167</a:t>
            </a:fld>
            <a:endParaRPr lang="en-GB"/>
          </a:p>
        </p:txBody>
      </p:sp>
      <p:sp>
        <p:nvSpPr>
          <p:cNvPr id="4" name="Szövegdoboz 3"/>
          <p:cNvSpPr txBox="1"/>
          <p:nvPr/>
        </p:nvSpPr>
        <p:spPr>
          <a:xfrm>
            <a:off x="3935760" y="548681"/>
            <a:ext cx="4493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/>
              <a:t>Kérdőív válaszok eloszlása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6787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561" y="1190021"/>
            <a:ext cx="6120680" cy="405462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sp>
        <p:nvSpPr>
          <p:cNvPr id="3" name="Szövegdoboz 2"/>
          <p:cNvSpPr txBox="1"/>
          <p:nvPr/>
        </p:nvSpPr>
        <p:spPr>
          <a:xfrm>
            <a:off x="2927648" y="5373217"/>
            <a:ext cx="5837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A mérő hangingerre adott válasz a frekvencia függvényében,</a:t>
            </a:r>
          </a:p>
          <a:p>
            <a:r>
              <a:rPr lang="hu-HU" dirty="0"/>
              <a:t> </a:t>
            </a:r>
            <a:r>
              <a:rPr lang="hu-HU" b="1" dirty="0">
                <a:solidFill>
                  <a:srgbClr val="0070C0"/>
                </a:solidFill>
              </a:rPr>
              <a:t>előadás előtt, 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 előadás után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927648" y="476673"/>
            <a:ext cx="5643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/>
              <a:t>Objektív hallásmérés eredménye</a:t>
            </a:r>
            <a:endParaRPr lang="en-US" sz="320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57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79614" y="188641"/>
            <a:ext cx="8226425" cy="135917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sz="4000" b="1" dirty="0">
                <a:cs typeface="Times New Roman" panose="02020603050405020304" pitchFamily="18" charset="0"/>
              </a:rPr>
              <a:t>Műszeres intenzitásszint mérés</a:t>
            </a:r>
            <a:br>
              <a:rPr lang="hu-HU" sz="4000" b="1" dirty="0">
                <a:cs typeface="Times New Roman" panose="02020603050405020304" pitchFamily="18" charset="0"/>
              </a:rPr>
            </a:br>
            <a:r>
              <a:rPr lang="hu-HU" sz="2700" dirty="0" err="1"/>
              <a:t>L</a:t>
            </a:r>
            <a:r>
              <a:rPr lang="hu-HU" sz="2700" baseline="-25000" dirty="0" err="1"/>
              <a:t>Aeq</a:t>
            </a:r>
            <a:r>
              <a:rPr lang="hu-HU" sz="2700" dirty="0"/>
              <a:t>/189 perc=87,2 dB</a:t>
            </a:r>
            <a:br>
              <a:rPr lang="hu-HU" sz="2700" dirty="0"/>
            </a:br>
            <a:r>
              <a:rPr lang="hu-HU" sz="2700" dirty="0" err="1"/>
              <a:t>L</a:t>
            </a:r>
            <a:r>
              <a:rPr lang="hu-HU" sz="2700" baseline="-25000" dirty="0" err="1"/>
              <a:t>Cpeak</a:t>
            </a:r>
            <a:r>
              <a:rPr lang="hu-HU" sz="2700" baseline="-25000" dirty="0"/>
              <a:t> </a:t>
            </a:r>
            <a:r>
              <a:rPr lang="hu-HU" sz="2700" baseline="-25000" dirty="0" err="1"/>
              <a:t>max</a:t>
            </a:r>
            <a:r>
              <a:rPr lang="hu-HU" sz="2700" baseline="-25000" dirty="0"/>
              <a:t> </a:t>
            </a:r>
            <a:r>
              <a:rPr lang="hu-HU" sz="2700" dirty="0"/>
              <a:t>= 121,3 dB</a:t>
            </a:r>
            <a:r>
              <a:rPr lang="hu-HU" sz="3600" dirty="0"/>
              <a:t/>
            </a:r>
            <a:br>
              <a:rPr lang="hu-HU" sz="3600" dirty="0"/>
            </a:br>
            <a:endParaRPr lang="hu-HU" sz="3600" baseline="-25000" dirty="0"/>
          </a:p>
        </p:txBody>
      </p:sp>
      <p:pic>
        <p:nvPicPr>
          <p:cNvPr id="22531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844675"/>
            <a:ext cx="8813800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áblázat 2"/>
          <p:cNvGraphicFramePr>
            <a:graphicFrameLocks noGrp="1"/>
          </p:cNvGraphicFramePr>
          <p:nvPr>
            <p:extLst/>
          </p:nvPr>
        </p:nvGraphicFramePr>
        <p:xfrm>
          <a:off x="6029325" y="1844675"/>
          <a:ext cx="4470400" cy="630936"/>
        </p:xfrm>
        <a:graphic>
          <a:graphicData uri="http://schemas.openxmlformats.org/drawingml/2006/table">
            <a:tbl>
              <a:tblPr firstRow="1" firstCol="1" bandRow="1"/>
              <a:tblGrid>
                <a:gridCol w="22241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2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02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1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86-93 dB között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98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 Box 4"/>
          <p:cNvSpPr txBox="1">
            <a:spLocks noChangeArrowheads="1"/>
          </p:cNvSpPr>
          <p:nvPr/>
        </p:nvSpPr>
        <p:spPr bwMode="auto">
          <a:xfrm>
            <a:off x="1324304" y="436530"/>
            <a:ext cx="9266255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42925" indent="-542925"/>
            <a:r>
              <a:rPr lang="hu-HU" sz="4400" b="1" dirty="0"/>
              <a:t>Szupraszegmentális leírás,</a:t>
            </a:r>
          </a:p>
          <a:p>
            <a:pPr marL="542925" indent="-542925"/>
            <a:r>
              <a:rPr lang="hu-HU" sz="3200" b="1" dirty="0"/>
              <a:t>A beszéd zenei elemeinek </a:t>
            </a:r>
            <a:r>
              <a:rPr lang="hu-HU" sz="3200" b="1" dirty="0" err="1"/>
              <a:t>leirása</a:t>
            </a:r>
            <a:endParaRPr lang="hu-HU" sz="3200" b="1" dirty="0"/>
          </a:p>
          <a:p>
            <a:pPr marL="542925" indent="-542925"/>
            <a:endParaRPr lang="hu-HU" sz="3200" b="1" dirty="0"/>
          </a:p>
          <a:p>
            <a:pPr marL="542925" indent="-542925"/>
            <a:r>
              <a:rPr lang="hu-HU" i="1" dirty="0"/>
              <a:t>HANGLEJTÉS, HANGSÚLY, BESZÉDTEMPÓ, SZÜNETEK, HANGSZÍN</a:t>
            </a:r>
          </a:p>
          <a:p>
            <a:pPr marL="542925" indent="-542925"/>
            <a:endParaRPr lang="hu-HU" i="1" dirty="0"/>
          </a:p>
          <a:p>
            <a:pPr marL="542925" indent="-542925"/>
            <a:r>
              <a:rPr lang="hu-HU" b="1" dirty="0"/>
              <a:t>Hanglejtés: </a:t>
            </a:r>
            <a:r>
              <a:rPr lang="hu-HU" dirty="0"/>
              <a:t>Hangmagasság szintje, másfelől a hangmagasság-változás irányát, a hangmenetet. </a:t>
            </a:r>
          </a:p>
          <a:p>
            <a:pPr marL="542925" indent="-542925"/>
            <a:r>
              <a:rPr lang="hu-HU" dirty="0"/>
              <a:t>A hangmagasság változás három lehetséges iránya, az</a:t>
            </a:r>
            <a:r>
              <a:rPr lang="hu-HU" b="1" dirty="0"/>
              <a:t> ereszkedés, a szinttartás és az emelkedés</a:t>
            </a:r>
          </a:p>
          <a:p>
            <a:pPr marL="542925" indent="-542925"/>
            <a:r>
              <a:rPr lang="hu-HU" b="1" dirty="0"/>
              <a:t> </a:t>
            </a:r>
            <a:endParaRPr lang="hu-HU" dirty="0"/>
          </a:p>
          <a:p>
            <a:pPr marL="542925" indent="-542925"/>
            <a:r>
              <a:rPr lang="hu-HU" b="1" dirty="0"/>
              <a:t>	A tonális nyelvekben </a:t>
            </a:r>
            <a:r>
              <a:rPr lang="hu-HU" dirty="0"/>
              <a:t>tehát a hanglejtés a szó szintjén önálló nyelvi tényezőként működik.</a:t>
            </a:r>
          </a:p>
          <a:p>
            <a:pPr marL="542925" indent="-542925"/>
            <a:r>
              <a:rPr lang="hu-HU" dirty="0"/>
              <a:t>	Európában beszélt nyelvek közül a szerbhorvát, a litván, a svéd és a norvég.</a:t>
            </a:r>
          </a:p>
          <a:p>
            <a:pPr marL="542925" indent="-542925"/>
            <a:r>
              <a:rPr lang="hu-HU" dirty="0"/>
              <a:t>	 Pl. a norvégban a </a:t>
            </a:r>
            <a:r>
              <a:rPr lang="hu-HU" i="1" dirty="0" err="1"/>
              <a:t>kokken</a:t>
            </a:r>
            <a:r>
              <a:rPr lang="hu-HU" dirty="0"/>
              <a:t> fonémasor attól függően jelenti azt, hogy </a:t>
            </a:r>
            <a:r>
              <a:rPr lang="hu-HU" i="1" dirty="0"/>
              <a:t>’szakács’ </a:t>
            </a:r>
            <a:r>
              <a:rPr lang="hu-HU" dirty="0"/>
              <a:t>vagy azt, hogy</a:t>
            </a:r>
          </a:p>
          <a:p>
            <a:pPr marL="542925" indent="-542925"/>
            <a:r>
              <a:rPr lang="hu-HU" i="1" dirty="0"/>
              <a:t> 	’főzni’</a:t>
            </a:r>
            <a:r>
              <a:rPr lang="hu-HU" dirty="0"/>
              <a:t>, hogy végig emelkedő dallammal, avagy ereszkedő dallammal mondjuk-e ki.</a:t>
            </a:r>
          </a:p>
          <a:p>
            <a:pPr marL="542925" indent="-542925"/>
            <a:endParaRPr lang="hu-HU" dirty="0"/>
          </a:p>
          <a:p>
            <a:pPr marL="542925" indent="-542925"/>
            <a:r>
              <a:rPr lang="hu-HU" dirty="0"/>
              <a:t>	A </a:t>
            </a:r>
            <a:r>
              <a:rPr lang="hu-HU" b="1" dirty="0"/>
              <a:t>monoton nyelvekben</a:t>
            </a:r>
            <a:r>
              <a:rPr lang="hu-HU" dirty="0"/>
              <a:t>, amilyen a magyar is, a hanglejtésnek a mondat szintjén teljesedik </a:t>
            </a:r>
          </a:p>
          <a:p>
            <a:pPr marL="542925" indent="-542925"/>
            <a:r>
              <a:rPr lang="hu-HU" dirty="0"/>
              <a:t>	ki a funkciója, ennek megfelelően egy szónak a hanglejtése attól függően ereszkedő, </a:t>
            </a:r>
          </a:p>
          <a:p>
            <a:pPr marL="542925" indent="-542925"/>
            <a:r>
              <a:rPr lang="hu-HU" dirty="0"/>
              <a:t>	szinttartó </a:t>
            </a:r>
          </a:p>
          <a:p>
            <a:pPr marL="542925" indent="-542925"/>
            <a:r>
              <a:rPr lang="hu-HU" dirty="0"/>
              <a:t>	vagy emelkedő, hogy milyen típusú mondatban, annak mely pontján és milyen mondattani </a:t>
            </a:r>
          </a:p>
          <a:p>
            <a:pPr marL="542925" indent="-542925"/>
            <a:r>
              <a:rPr lang="hu-HU" dirty="0"/>
              <a:t>	szerepben áll.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924757-74AC-4A82-A214-E36728F126F8}" type="slidenum">
              <a:rPr lang="hu-HU" smtClean="0"/>
              <a:pPr>
                <a:defRPr/>
              </a:pPr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252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9" y="1988840"/>
            <a:ext cx="6408711" cy="424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42" y="120906"/>
            <a:ext cx="2232248" cy="171964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Kép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474" y="92076"/>
            <a:ext cx="1368152" cy="18448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170</a:t>
            </a:fld>
            <a:endParaRPr lang="en-GB"/>
          </a:p>
        </p:txBody>
      </p:sp>
      <p:sp>
        <p:nvSpPr>
          <p:cNvPr id="8" name="Szövegdoboz 7"/>
          <p:cNvSpPr txBox="1"/>
          <p:nvPr/>
        </p:nvSpPr>
        <p:spPr>
          <a:xfrm>
            <a:off x="3935760" y="548681"/>
            <a:ext cx="4493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/>
              <a:t>Kérdőív válaszok eloszlása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1300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/>
              <a:t>Objektív hallásmérés eredménye</a:t>
            </a:r>
            <a:endParaRPr lang="en-US" sz="3200" dirty="0"/>
          </a:p>
        </p:txBody>
      </p:sp>
      <p:pic>
        <p:nvPicPr>
          <p:cNvPr id="26627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196753"/>
            <a:ext cx="7297054" cy="438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927648" y="5661248"/>
            <a:ext cx="5837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A mérő hangingerre adott válasz a frekvencia függvényében,</a:t>
            </a:r>
          </a:p>
          <a:p>
            <a:r>
              <a:rPr lang="hu-HU" dirty="0"/>
              <a:t> </a:t>
            </a:r>
            <a:r>
              <a:rPr lang="hu-HU" b="1" dirty="0">
                <a:solidFill>
                  <a:srgbClr val="0070C0"/>
                </a:solidFill>
              </a:rPr>
              <a:t>előadás előtt, 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 előadás után, </a:t>
            </a:r>
            <a:r>
              <a:rPr lang="hu-HU" b="1" dirty="0">
                <a:solidFill>
                  <a:schemeClr val="bg1">
                    <a:lumMod val="50000"/>
                  </a:schemeClr>
                </a:solidFill>
              </a:rPr>
              <a:t>1 hét múlva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85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287688" y="137092"/>
            <a:ext cx="6117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/>
              <a:t>Javasolt zajterhelés kategóriák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615" y="116632"/>
            <a:ext cx="843552" cy="110638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172</a:t>
            </a:fld>
            <a:endParaRPr lang="en-GB"/>
          </a:p>
        </p:txBody>
      </p:sp>
      <p:sp>
        <p:nvSpPr>
          <p:cNvPr id="4" name="Téglalap 3"/>
          <p:cNvSpPr/>
          <p:nvPr/>
        </p:nvSpPr>
        <p:spPr>
          <a:xfrm>
            <a:off x="5303913" y="-2029603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u-HU" dirty="0"/>
          </a:p>
          <a:p>
            <a:endParaRPr lang="hu-HU" dirty="0"/>
          </a:p>
        </p:txBody>
      </p:sp>
      <p:graphicFrame>
        <p:nvGraphicFramePr>
          <p:cNvPr id="9" name="Táblázat 8"/>
          <p:cNvGraphicFramePr>
            <a:graphicFrameLocks noGrp="1"/>
          </p:cNvGraphicFramePr>
          <p:nvPr>
            <p:extLst/>
          </p:nvPr>
        </p:nvGraphicFramePr>
        <p:xfrm>
          <a:off x="1847527" y="1484784"/>
          <a:ext cx="8064897" cy="44403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62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97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488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961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err="1">
                          <a:solidFill>
                            <a:schemeClr val="tx1"/>
                          </a:solidFill>
                          <a:effectLst/>
                        </a:rPr>
                        <a:t>Zajszintkategória-jel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 panose="02020609040205080304" pitchFamily="49" charset="-128"/>
                        </a:rPr>
                        <a:t>Szakmai vélemény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Irányérték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hu-HU" sz="2000" baseline="-25000" dirty="0" err="1">
                          <a:solidFill>
                            <a:schemeClr val="tx1"/>
                          </a:solidFill>
                          <a:effectLst/>
                        </a:rPr>
                        <a:t>Aeq</a:t>
                      </a:r>
                      <a:r>
                        <a:rPr lang="hu-HU" sz="2000" baseline="-25000" dirty="0">
                          <a:solidFill>
                            <a:schemeClr val="tx1"/>
                          </a:solidFill>
                          <a:effectLst/>
                        </a:rPr>
                        <a:t>,M30</a:t>
                      </a: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* [dB]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80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 smtClean="0">
                          <a:solidFill>
                            <a:schemeClr val="tx1"/>
                          </a:solidFill>
                          <a:latin typeface="+mj-lt"/>
                          <a:ea typeface="Times New Roman" panose="02020603050405020304" pitchFamily="18" charset="0"/>
                        </a:rPr>
                        <a:t>megfelelő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hu-HU" sz="2000" baseline="-25000" dirty="0" err="1">
                          <a:solidFill>
                            <a:schemeClr val="tx1"/>
                          </a:solidFill>
                          <a:effectLst/>
                        </a:rPr>
                        <a:t>Aeq</a:t>
                      </a:r>
                      <a:r>
                        <a:rPr lang="hu-HU" sz="2000" baseline="-25000" dirty="0">
                          <a:solidFill>
                            <a:schemeClr val="tx1"/>
                          </a:solidFill>
                          <a:effectLst/>
                        </a:rPr>
                        <a:t> M30</a:t>
                      </a: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 ≤ 75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80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4450" marR="4445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kis kockázatú</a:t>
                      </a:r>
                      <a:endParaRPr lang="hu-HU" sz="2000" dirty="0" smtClean="0">
                        <a:solidFill>
                          <a:schemeClr val="tx1"/>
                        </a:solidFill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44450" marR="4445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75 &lt; </a:t>
                      </a:r>
                      <a:r>
                        <a:rPr lang="hu-HU" sz="2000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hu-HU" sz="2000" baseline="-25000" dirty="0" err="1">
                          <a:solidFill>
                            <a:schemeClr val="tx1"/>
                          </a:solidFill>
                          <a:effectLst/>
                        </a:rPr>
                        <a:t>Aeq</a:t>
                      </a:r>
                      <a:r>
                        <a:rPr lang="hu-HU" sz="2000" baseline="-25000" dirty="0">
                          <a:solidFill>
                            <a:schemeClr val="tx1"/>
                          </a:solidFill>
                          <a:effectLst/>
                        </a:rPr>
                        <a:t> M30</a:t>
                      </a: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 ≤ 80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4450" marR="4445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80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4450" marR="44450" marT="0" marB="0" anchor="ctr">
                    <a:solidFill>
                      <a:srgbClr val="E4AB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kockázatos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44450" marR="44450" marT="0" marB="0" anchor="ctr">
                    <a:solidFill>
                      <a:srgbClr val="E4AB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80 &lt; </a:t>
                      </a:r>
                      <a:r>
                        <a:rPr lang="hu-HU" sz="2000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hu-HU" sz="2000" baseline="-25000" dirty="0" err="1">
                          <a:solidFill>
                            <a:schemeClr val="tx1"/>
                          </a:solidFill>
                          <a:effectLst/>
                        </a:rPr>
                        <a:t>Aeq</a:t>
                      </a:r>
                      <a:r>
                        <a:rPr lang="hu-HU" sz="2000" baseline="-25000" dirty="0">
                          <a:solidFill>
                            <a:schemeClr val="tx1"/>
                          </a:solidFill>
                          <a:effectLst/>
                        </a:rPr>
                        <a:t> M30</a:t>
                      </a: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 ≤ 85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4450" marR="44450" marT="0" marB="0" anchor="ctr">
                    <a:solidFill>
                      <a:srgbClr val="E4AB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80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4450" marR="44450" marT="0" marB="0" anchor="ctr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nagyon kockázatos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44450" marR="44450" marT="0" marB="0" anchor="ctr">
                    <a:solidFill>
                      <a:srgbClr val="FF61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85 &lt; </a:t>
                      </a:r>
                      <a:r>
                        <a:rPr lang="hu-HU" sz="2000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hu-HU" sz="2000" baseline="-25000" dirty="0" err="1">
                          <a:solidFill>
                            <a:schemeClr val="tx1"/>
                          </a:solidFill>
                          <a:effectLst/>
                        </a:rPr>
                        <a:t>Aeq</a:t>
                      </a:r>
                      <a:r>
                        <a:rPr lang="hu-HU" sz="2000" baseline="-25000" dirty="0">
                          <a:solidFill>
                            <a:schemeClr val="tx1"/>
                          </a:solidFill>
                          <a:effectLst/>
                        </a:rPr>
                        <a:t> M30</a:t>
                      </a: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 ≤ 90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4450" marR="44450" marT="0" marB="0" anchor="ctr">
                    <a:solidFill>
                      <a:srgbClr val="FF6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80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veszélyes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90 &lt; </a:t>
                      </a:r>
                      <a:r>
                        <a:rPr lang="hu-HU" sz="2000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hu-HU" sz="2000" baseline="-25000" dirty="0" err="1">
                          <a:solidFill>
                            <a:schemeClr val="tx1"/>
                          </a:solidFill>
                          <a:effectLst/>
                        </a:rPr>
                        <a:t>Aeq</a:t>
                      </a:r>
                      <a:r>
                        <a:rPr lang="hu-HU" sz="2000" baseline="-25000" dirty="0">
                          <a:solidFill>
                            <a:schemeClr val="tx1"/>
                          </a:solidFill>
                          <a:effectLst/>
                        </a:rPr>
                        <a:t> M30</a:t>
                      </a: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 ≤ 95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961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4450" marR="44450" marT="0" marB="0" anchor="ctr"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nagyon veszélyes 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44450" marR="44450" marT="0" marB="0" anchor="ctr"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</a:rPr>
                        <a:t>95 &lt; </a:t>
                      </a:r>
                      <a:r>
                        <a:rPr lang="hu-HU" sz="2000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hu-HU" sz="2000" baseline="-25000" dirty="0" err="1">
                          <a:solidFill>
                            <a:schemeClr val="tx1"/>
                          </a:solidFill>
                          <a:effectLst/>
                        </a:rPr>
                        <a:t>Aeq</a:t>
                      </a:r>
                      <a:r>
                        <a:rPr lang="hu-HU" sz="2000" baseline="-25000" dirty="0">
                          <a:solidFill>
                            <a:schemeClr val="tx1"/>
                          </a:solidFill>
                          <a:effectLst/>
                        </a:rPr>
                        <a:t> M30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4450" marR="44450" marT="0" marB="0" anchor="ctr"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803651" y="31522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1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063552" y="836712"/>
            <a:ext cx="8208912" cy="4647426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hu-HU" sz="3200" b="1" dirty="0">
                <a:latin typeface="Calibri" panose="020F0502020204030204" pitchFamily="34" charset="0"/>
                <a:ea typeface="MS Mincho" panose="02020609040205080304" pitchFamily="49" charset="-128"/>
              </a:rPr>
              <a:t>26</a:t>
            </a:r>
            <a:r>
              <a:rPr lang="hu-H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</a:t>
            </a:r>
            <a:r>
              <a:rPr lang="hu-HU" sz="3200" dirty="0">
                <a:latin typeface="Calibri" panose="020F0502020204030204" pitchFamily="34" charset="0"/>
                <a:ea typeface="MS Mincho" panose="02020609040205080304" pitchFamily="49" charset="-128"/>
              </a:rPr>
              <a:t>mérésből </a:t>
            </a:r>
          </a:p>
          <a:p>
            <a:r>
              <a:rPr lang="hu-HU" sz="3200" b="1" dirty="0">
                <a:latin typeface="Calibri" panose="020F0502020204030204" pitchFamily="34" charset="0"/>
                <a:ea typeface="MS Mincho" panose="02020609040205080304" pitchFamily="49" charset="-128"/>
              </a:rPr>
              <a:t>6</a:t>
            </a:r>
            <a:r>
              <a:rPr lang="hu-HU" sz="3200" dirty="0">
                <a:latin typeface="Calibri" panose="020F0502020204030204" pitchFamily="34" charset="0"/>
                <a:ea typeface="MS Mincho" panose="02020609040205080304" pitchFamily="49" charset="-128"/>
              </a:rPr>
              <a:t> esetben „</a:t>
            </a:r>
            <a:r>
              <a:rPr lang="hu-HU" sz="3200" b="1" dirty="0">
                <a:solidFill>
                  <a:srgbClr val="92D050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megfelelő</a:t>
            </a:r>
            <a:r>
              <a:rPr lang="hu-HU" sz="3200" dirty="0">
                <a:latin typeface="Calibri" panose="020F0502020204030204" pitchFamily="34" charset="0"/>
                <a:ea typeface="MS Mincho" panose="02020609040205080304" pitchFamily="49" charset="-128"/>
              </a:rPr>
              <a:t>” (azaz feltehetően nem halláskárosító), </a:t>
            </a:r>
          </a:p>
          <a:p>
            <a:r>
              <a:rPr lang="hu-HU" sz="3200" b="1" dirty="0">
                <a:latin typeface="Calibri" panose="020F0502020204030204" pitchFamily="34" charset="0"/>
                <a:ea typeface="MS Mincho" panose="02020609040205080304" pitchFamily="49" charset="-128"/>
              </a:rPr>
              <a:t>13</a:t>
            </a:r>
            <a:r>
              <a:rPr lang="hu-HU" sz="3200" dirty="0">
                <a:latin typeface="Calibri" panose="020F0502020204030204" pitchFamily="34" charset="0"/>
                <a:ea typeface="MS Mincho" panose="02020609040205080304" pitchFamily="49" charset="-128"/>
              </a:rPr>
              <a:t> esetben „</a:t>
            </a:r>
            <a:r>
              <a:rPr lang="hu-HU" sz="3200" b="1" dirty="0">
                <a:solidFill>
                  <a:srgbClr val="E4AB0A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kockázatos</a:t>
            </a:r>
            <a:r>
              <a:rPr lang="hu-HU" sz="3200" dirty="0">
                <a:latin typeface="Calibri" panose="020F0502020204030204" pitchFamily="34" charset="0"/>
                <a:ea typeface="MS Mincho" panose="02020609040205080304" pitchFamily="49" charset="-128"/>
              </a:rPr>
              <a:t>”, </a:t>
            </a:r>
          </a:p>
          <a:p>
            <a:r>
              <a:rPr lang="hu-HU" sz="3200" b="1" dirty="0">
                <a:latin typeface="Calibri" panose="020F0502020204030204" pitchFamily="34" charset="0"/>
                <a:ea typeface="MS Mincho" panose="02020609040205080304" pitchFamily="49" charset="-128"/>
              </a:rPr>
              <a:t>7</a:t>
            </a:r>
            <a:r>
              <a:rPr lang="hu-HU" sz="3200" dirty="0">
                <a:latin typeface="Calibri" panose="020F0502020204030204" pitchFamily="34" charset="0"/>
                <a:ea typeface="MS Mincho" panose="02020609040205080304" pitchFamily="49" charset="-128"/>
              </a:rPr>
              <a:t> esetben „</a:t>
            </a:r>
            <a:r>
              <a:rPr lang="hu-HU" sz="3200" b="1" dirty="0">
                <a:solidFill>
                  <a:srgbClr val="FF0000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veszélyes</a:t>
            </a:r>
            <a:r>
              <a:rPr lang="hu-HU" sz="3200" dirty="0">
                <a:latin typeface="Calibri" panose="020F0502020204030204" pitchFamily="34" charset="0"/>
                <a:ea typeface="MS Mincho" panose="02020609040205080304" pitchFamily="49" charset="-128"/>
              </a:rPr>
              <a:t>” mértékű volt a hangerő. </a:t>
            </a:r>
          </a:p>
          <a:p>
            <a:endParaRPr lang="hu-HU" sz="3200" dirty="0">
              <a:latin typeface="Calibri" panose="020F0502020204030204" pitchFamily="34" charset="0"/>
              <a:ea typeface="MS Mincho" panose="02020609040205080304" pitchFamily="49" charset="-128"/>
            </a:endParaRPr>
          </a:p>
          <a:p>
            <a:endParaRPr lang="hu-HU" sz="3200" dirty="0">
              <a:latin typeface="Calibri" panose="020F0502020204030204" pitchFamily="34" charset="0"/>
              <a:ea typeface="MS Mincho" panose="02020609040205080304" pitchFamily="49" charset="-128"/>
            </a:endParaRPr>
          </a:p>
          <a:p>
            <a:r>
              <a:rPr lang="hu-HU" sz="2400" dirty="0">
                <a:latin typeface="Calibri" panose="020F0502020204030204" pitchFamily="34" charset="0"/>
                <a:ea typeface="MS Mincho" panose="02020609040205080304" pitchFamily="49" charset="-128"/>
              </a:rPr>
              <a:t>Azaz 20 esetben lett volna szükség a gyermekek, illetve fiatalkorúak bizonyos mértékű (a zajterheléstől és célszerűen az életkortól is függő mértékű) védelmére</a:t>
            </a:r>
            <a:r>
              <a:rPr lang="hu-HU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4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5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174</a:t>
            </a:fld>
            <a:endParaRPr lang="en-GB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/>
          </p:nvPr>
        </p:nvGraphicFramePr>
        <p:xfrm>
          <a:off x="2567608" y="3917674"/>
          <a:ext cx="8229600" cy="218694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xmlns="" val="3724085185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41543085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u-HU" b="1" dirty="0">
                          <a:effectLst/>
                        </a:rPr>
                        <a:t>Hangerősség (dB)</a:t>
                      </a:r>
                      <a:endParaRPr lang="hu-HU" dirty="0"/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b="1">
                          <a:effectLst/>
                        </a:rPr>
                        <a:t>Biztonságos időtartam</a:t>
                      </a:r>
                      <a:endParaRPr lang="hu-HU"/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7073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hu-HU" dirty="0"/>
                        <a:t>80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/>
                        <a:t>Max 8 óra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3077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hu-HU"/>
                        <a:t>83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/>
                        <a:t>Max 4 óra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322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hu-HU"/>
                        <a:t>86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/>
                        <a:t>Max 2 óra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31176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hu-HU"/>
                        <a:t>89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/>
                        <a:t>Max 1 óra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06081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hu-HU"/>
                        <a:t>92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/>
                        <a:t>Max 30 perc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33165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hu-HU"/>
                        <a:t>95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Max 15 perc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1992817"/>
                  </a:ext>
                </a:extLst>
              </a:tr>
            </a:tbl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81201" y="2447024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>
                <a:latin typeface="Arial" panose="020B0604020202020204" pitchFamily="34" charset="0"/>
              </a:rPr>
              <a:t/>
            </a:r>
            <a:br>
              <a:rPr lang="hu-HU" altLang="hu-HU">
                <a:latin typeface="Arial" panose="020B0604020202020204" pitchFamily="34" charset="0"/>
              </a:rPr>
            </a:br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775520" y="2122399"/>
            <a:ext cx="86999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333333"/>
                </a:solidFill>
                <a:latin typeface="Helvetica Neue"/>
              </a:rPr>
              <a:t>A hallás már 80 dB-től sérülhet. 80 dB-es hangerőn egy nap maximum 8 órát lehet eltölteni biztonságosan. Ez a megengedett maximális időtartam minden 3 dB emelkedéssel a felére csökken. 83 dB-en négy óra után már fennáll a halláskárosodás kialakulásának kockázata. 86 dB-en a határ már csak 2 óra </a:t>
            </a:r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1572182" y="380417"/>
            <a:ext cx="87501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>
                <a:solidFill>
                  <a:srgbClr val="FF0000"/>
                </a:solidFill>
              </a:rPr>
              <a:t>Nem csak a hangerő számit, </a:t>
            </a:r>
          </a:p>
          <a:p>
            <a:r>
              <a:rPr lang="hu-HU" sz="3200" dirty="0">
                <a:solidFill>
                  <a:srgbClr val="FF0000"/>
                </a:solidFill>
              </a:rPr>
              <a:t>	hanem a hangos környezetben eltöltött idő is!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919537" y="404664"/>
            <a:ext cx="806489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A lakosság bevonása érdekében létrehoztunk egy új honlapot </a:t>
            </a:r>
          </a:p>
          <a:p>
            <a:r>
              <a:rPr lang="hu-HU" sz="2400" dirty="0"/>
              <a:t>a nagyközönség számára:</a:t>
            </a:r>
          </a:p>
          <a:p>
            <a:endParaRPr lang="hu-HU" sz="2400" dirty="0"/>
          </a:p>
          <a:p>
            <a:r>
              <a:rPr lang="en-GB" sz="2800" b="1" dirty="0">
                <a:solidFill>
                  <a:srgbClr val="FF0000"/>
                </a:solidFill>
                <a:hlinkClick r:id="rId2"/>
              </a:rPr>
              <a:t>http://www.ovdafuled.hu/</a:t>
            </a:r>
            <a:endParaRPr lang="hu-HU" sz="2800" b="1" dirty="0">
              <a:solidFill>
                <a:srgbClr val="FF0000"/>
              </a:solidFill>
            </a:endParaRPr>
          </a:p>
          <a:p>
            <a:endParaRPr lang="hu-HU" sz="2400" b="1" dirty="0">
              <a:solidFill>
                <a:srgbClr val="FF0000"/>
              </a:solidFill>
            </a:endParaRPr>
          </a:p>
          <a:p>
            <a:r>
              <a:rPr lang="hu-HU" sz="2400" dirty="0"/>
              <a:t>Cél:</a:t>
            </a:r>
          </a:p>
          <a:p>
            <a:r>
              <a:rPr lang="hu-HU" sz="2400" dirty="0"/>
              <a:t>Felvilágosítani a felnőtteket és a </a:t>
            </a:r>
          </a:p>
          <a:p>
            <a:r>
              <a:rPr lang="hu-HU" sz="2400" dirty="0"/>
              <a:t>gyermekeket a hangos környezetünk</a:t>
            </a:r>
          </a:p>
          <a:p>
            <a:r>
              <a:rPr lang="hu-HU" sz="2400" dirty="0"/>
              <a:t>Káros hatásairól. </a:t>
            </a:r>
          </a:p>
          <a:p>
            <a:r>
              <a:rPr lang="hu-HU" sz="2400" dirty="0"/>
              <a:t>Minél kevesebbszer lássunk  ilyen </a:t>
            </a:r>
          </a:p>
          <a:p>
            <a:r>
              <a:rPr lang="hu-HU" sz="2400" dirty="0"/>
              <a:t>eseteket, </a:t>
            </a:r>
          </a:p>
          <a:p>
            <a:r>
              <a:rPr lang="hu-HU" sz="2400" dirty="0"/>
              <a:t>mint ami a mellékelt fényképen </a:t>
            </a:r>
          </a:p>
          <a:p>
            <a:r>
              <a:rPr lang="hu-HU" sz="2400" dirty="0"/>
              <a:t>látható!</a:t>
            </a:r>
          </a:p>
          <a:p>
            <a:endParaRPr lang="hu-HU" sz="2800" b="1" dirty="0">
              <a:solidFill>
                <a:srgbClr val="FF0000"/>
              </a:solidFill>
            </a:endParaRPr>
          </a:p>
        </p:txBody>
      </p:sp>
      <p:pic>
        <p:nvPicPr>
          <p:cNvPr id="5" name="Kép 4" descr="WP_20160816_22_33_02_Rich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1969375"/>
            <a:ext cx="2633206" cy="43479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Egyenes összekötő nyíllal 5"/>
          <p:cNvCxnSpPr/>
          <p:nvPr/>
        </p:nvCxnSpPr>
        <p:spPr>
          <a:xfrm flipV="1">
            <a:off x="3719736" y="4149080"/>
            <a:ext cx="5184576" cy="2160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73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176</a:t>
            </a:fld>
            <a:endParaRPr lang="en-GB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938" y="188640"/>
            <a:ext cx="8705543" cy="605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5420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177</a:t>
            </a:fld>
            <a:endParaRPr lang="en-GB"/>
          </a:p>
        </p:txBody>
      </p:sp>
      <p:sp>
        <p:nvSpPr>
          <p:cNvPr id="3" name="Téglalap 2"/>
          <p:cNvSpPr/>
          <p:nvPr/>
        </p:nvSpPr>
        <p:spPr>
          <a:xfrm>
            <a:off x="1847528" y="476672"/>
            <a:ext cx="8604448" cy="4775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hu-HU" sz="2800" dirty="0">
                <a:solidFill>
                  <a:srgbClr val="0070C0"/>
                </a:solidFill>
                <a:latin typeface="Verdana" panose="020B0604030504040204" pitchFamily="34" charset="0"/>
              </a:rPr>
              <a:t>Útravaló</a:t>
            </a:r>
          </a:p>
          <a:p>
            <a:pPr indent="203200">
              <a:spcBef>
                <a:spcPts val="800"/>
              </a:spcBef>
              <a:spcAft>
                <a:spcPts val="800"/>
              </a:spcAft>
            </a:pPr>
            <a:r>
              <a:rPr lang="hu-HU" dirty="0">
                <a:solidFill>
                  <a:srgbClr val="000000"/>
                </a:solidFill>
                <a:latin typeface="Verdana" panose="020B0604030504040204" pitchFamily="34" charset="0"/>
              </a:rPr>
              <a:t>Összefoglalva elmondható, hogy nagyon fontos a hallásunkra odafigyelni, hiszen a halláskárosodás visszafordíthatatlan, ezért még időben meg kell akadályozni ennek folyamatát.</a:t>
            </a:r>
            <a:endParaRPr lang="hu-HU" dirty="0">
              <a:solidFill>
                <a:srgbClr val="343A40"/>
              </a:solidFill>
              <a:latin typeface="Verdana" panose="020B0604030504040204" pitchFamily="34" charset="0"/>
            </a:endParaRPr>
          </a:p>
          <a:p>
            <a:pPr indent="203200">
              <a:spcBef>
                <a:spcPts val="800"/>
              </a:spcBef>
              <a:spcAft>
                <a:spcPts val="800"/>
              </a:spcAft>
            </a:pPr>
            <a:r>
              <a:rPr lang="hu-HU" dirty="0">
                <a:solidFill>
                  <a:srgbClr val="000000"/>
                </a:solidFill>
                <a:latin typeface="Verdana" panose="020B0604030504040204" pitchFamily="34" charset="0"/>
              </a:rPr>
              <a:t>A legnagyobb veszélyt a közlekedés, metró, villamos, de a nem megfelelően hangosított helységek, mint például rendezvények, szórakozóhelyek, koncertek és a zene lejátszására alkalmas eszközök jelentik, amit nap, mint nap használunk.</a:t>
            </a:r>
          </a:p>
          <a:p>
            <a:pPr indent="203200">
              <a:spcBef>
                <a:spcPts val="800"/>
              </a:spcBef>
              <a:spcAft>
                <a:spcPts val="800"/>
              </a:spcAft>
            </a:pPr>
            <a:endParaRPr lang="hu-H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indent="203200">
              <a:spcBef>
                <a:spcPts val="800"/>
              </a:spcBef>
              <a:spcAft>
                <a:spcPts val="800"/>
              </a:spcAft>
            </a:pPr>
            <a:endParaRPr lang="hu-H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indent="203200">
              <a:spcBef>
                <a:spcPts val="800"/>
              </a:spcBef>
              <a:spcAft>
                <a:spcPts val="800"/>
              </a:spcAft>
            </a:pPr>
            <a:endParaRPr lang="hu-H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indent="203200">
              <a:spcBef>
                <a:spcPts val="800"/>
              </a:spcBef>
              <a:spcAft>
                <a:spcPts val="800"/>
              </a:spcAft>
            </a:pPr>
            <a:endParaRPr lang="hu-HU" dirty="0">
              <a:solidFill>
                <a:srgbClr val="343A40"/>
              </a:solidFill>
              <a:latin typeface="Verdana" panose="020B0604030504040204" pitchFamily="34" charset="0"/>
            </a:endParaRPr>
          </a:p>
        </p:txBody>
      </p:sp>
      <p:pic>
        <p:nvPicPr>
          <p:cNvPr id="4" name="Picture 2" descr="KÃ©ptalÃ¡lat a kÃ¶vetkezÅre: âhallÃ¡s kÃ©pek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3664513"/>
            <a:ext cx="5519514" cy="305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8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178</a:t>
            </a:fld>
            <a:endParaRPr lang="en-GB"/>
          </a:p>
        </p:txBody>
      </p:sp>
      <p:sp>
        <p:nvSpPr>
          <p:cNvPr id="3" name="Téglalap 2"/>
          <p:cNvSpPr/>
          <p:nvPr/>
        </p:nvSpPr>
        <p:spPr>
          <a:xfrm>
            <a:off x="1991544" y="980729"/>
            <a:ext cx="8064896" cy="5006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3200">
              <a:spcBef>
                <a:spcPts val="800"/>
              </a:spcBef>
              <a:spcAft>
                <a:spcPts val="800"/>
              </a:spcAft>
            </a:pPr>
            <a:r>
              <a:rPr lang="hu-HU" sz="2800" dirty="0">
                <a:solidFill>
                  <a:srgbClr val="0070C0"/>
                </a:solidFill>
                <a:latin typeface="Verdana" panose="020B0604030504040204" pitchFamily="34" charset="0"/>
              </a:rPr>
              <a:t>Jó hír </a:t>
            </a:r>
            <a:r>
              <a:rPr lang="hu-HU" dirty="0">
                <a:solidFill>
                  <a:srgbClr val="000000"/>
                </a:solidFill>
                <a:latin typeface="Verdana" panose="020B0604030504040204" pitchFamily="34" charset="0"/>
              </a:rPr>
              <a:t>az, hogy tenni lehet a halláskárosodás ellen például igen olcsó viaszos füldugó használatával a reptéren, vagy akár a metróban, koncerteken,</a:t>
            </a:r>
          </a:p>
          <a:p>
            <a:pPr indent="203200">
              <a:spcBef>
                <a:spcPts val="800"/>
              </a:spcBef>
              <a:spcAft>
                <a:spcPts val="800"/>
              </a:spcAft>
            </a:pPr>
            <a:endParaRPr lang="hu-H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indent="203200">
              <a:spcBef>
                <a:spcPts val="800"/>
              </a:spcBef>
              <a:spcAft>
                <a:spcPts val="800"/>
              </a:spcAft>
            </a:pPr>
            <a:r>
              <a:rPr lang="hu-HU">
                <a:solidFill>
                  <a:srgbClr val="000000"/>
                </a:solidFill>
                <a:latin typeface="Verdana" panose="020B0604030504040204" pitchFamily="34" charset="0"/>
              </a:rPr>
              <a:t>							ár:325Ft			</a:t>
            </a:r>
            <a:endParaRPr lang="hu-H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indent="203200">
              <a:spcBef>
                <a:spcPts val="800"/>
              </a:spcBef>
              <a:spcAft>
                <a:spcPts val="800"/>
              </a:spcAft>
            </a:pPr>
            <a:endParaRPr lang="hu-H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indent="203200">
              <a:spcBef>
                <a:spcPts val="800"/>
              </a:spcBef>
              <a:spcAft>
                <a:spcPts val="800"/>
              </a:spcAft>
            </a:pPr>
            <a:endParaRPr lang="hu-H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indent="203200">
              <a:spcBef>
                <a:spcPts val="800"/>
              </a:spcBef>
              <a:spcAft>
                <a:spcPts val="800"/>
              </a:spcAft>
            </a:pPr>
            <a:r>
              <a:rPr lang="hu-HU" dirty="0">
                <a:solidFill>
                  <a:srgbClr val="000000"/>
                </a:solidFill>
                <a:latin typeface="Verdana" panose="020B0604030504040204" pitchFamily="34" charset="0"/>
              </a:rPr>
              <a:t>az okostelefonon a hangerőszintre is ügyelve. </a:t>
            </a:r>
          </a:p>
          <a:p>
            <a:pPr indent="203200">
              <a:spcBef>
                <a:spcPts val="800"/>
              </a:spcBef>
              <a:spcAft>
                <a:spcPts val="800"/>
              </a:spcAft>
            </a:pPr>
            <a:endParaRPr lang="hu-H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indent="203200">
              <a:spcBef>
                <a:spcPts val="800"/>
              </a:spcBef>
              <a:spcAft>
                <a:spcPts val="800"/>
              </a:spcAft>
            </a:pPr>
            <a:r>
              <a:rPr lang="hu-HU" dirty="0">
                <a:solidFill>
                  <a:srgbClr val="000000"/>
                </a:solidFill>
                <a:latin typeface="Verdana" panose="020B0604030504040204" pitchFamily="34" charset="0"/>
              </a:rPr>
              <a:t>Ezeket a szempontokat betartva a fülünk is hálás lesz és egy jobb életet élhetünk.</a:t>
            </a:r>
            <a:endParaRPr lang="hu-HU" dirty="0">
              <a:solidFill>
                <a:srgbClr val="343A40"/>
              </a:solidFill>
              <a:latin typeface="Verdana" panose="020B060403050404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905" y="1772817"/>
            <a:ext cx="319087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8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837793" y="1240220"/>
            <a:ext cx="6345520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dirty="0" smtClean="0"/>
              <a:t>Köszönöm a figyelmet</a:t>
            </a:r>
          </a:p>
          <a:p>
            <a:endParaRPr lang="hu-HU" sz="5400" dirty="0" smtClean="0"/>
          </a:p>
          <a:p>
            <a:pPr algn="ctr"/>
            <a:r>
              <a:rPr lang="hu-HU" sz="4000" dirty="0">
                <a:hlinkClick r:id="rId2"/>
              </a:rPr>
              <a:t>vicsi@tmit.bme.hu</a:t>
            </a:r>
            <a:endParaRPr lang="hu-HU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47271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magyar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825" y="1412875"/>
            <a:ext cx="8686800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5" name="Rectangle 3"/>
          <p:cNvSpPr>
            <a:spLocks noChangeArrowheads="1"/>
          </p:cNvSpPr>
          <p:nvPr/>
        </p:nvSpPr>
        <p:spPr bwMode="auto">
          <a:xfrm>
            <a:off x="6096000" y="3716339"/>
            <a:ext cx="3455988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/>
              <a:t>MimEd’mO: mozibOn?</a:t>
            </a:r>
            <a:endParaRPr lang="en-US"/>
          </a:p>
        </p:txBody>
      </p:sp>
      <p:sp>
        <p:nvSpPr>
          <p:cNvPr id="197636" name="Text Box 4"/>
          <p:cNvSpPr txBox="1">
            <a:spLocks noChangeArrowheads="1"/>
          </p:cNvSpPr>
          <p:nvPr/>
        </p:nvSpPr>
        <p:spPr bwMode="auto">
          <a:xfrm>
            <a:off x="8975725" y="3213101"/>
            <a:ext cx="1212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kOtizEnel?</a:t>
            </a:r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34280A-2BF2-48EC-881A-2DC2335EDE5C}" type="slidenum">
              <a:rPr lang="hu-HU" smtClean="0"/>
              <a:pPr>
                <a:defRPr/>
              </a:pPr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418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4"/>
          <p:cNvSpPr txBox="1">
            <a:spLocks noChangeArrowheads="1"/>
          </p:cNvSpPr>
          <p:nvPr/>
        </p:nvSpPr>
        <p:spPr bwMode="auto">
          <a:xfrm>
            <a:off x="1919288" y="620714"/>
            <a:ext cx="812344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371600" lvl="2" indent="-457200"/>
            <a:endParaRPr lang="hu-HU" i="1"/>
          </a:p>
          <a:p>
            <a:pPr marL="1371600" lvl="2" indent="-457200"/>
            <a:endParaRPr lang="hu-HU" i="1"/>
          </a:p>
          <a:p>
            <a:pPr marL="1371600" lvl="2" indent="-457200"/>
            <a:r>
              <a:rPr lang="hu-HU" b="1"/>
              <a:t>Hangsúly</a:t>
            </a:r>
            <a:r>
              <a:rPr lang="hu-HU"/>
              <a:t>, lehet akár az intenzitás, akár az időtartam, </a:t>
            </a:r>
          </a:p>
          <a:p>
            <a:pPr marL="1371600" lvl="2" indent="-457200"/>
            <a:r>
              <a:rPr lang="hu-HU"/>
              <a:t>akár a frekvencia csúcsértéke.</a:t>
            </a:r>
          </a:p>
          <a:p>
            <a:pPr marL="457200" indent="-457200"/>
            <a:r>
              <a:rPr lang="hu-HU"/>
              <a:t>Hogy hangsúlyt észleljünk a megnyilatkozásban (</a:t>
            </a:r>
            <a:r>
              <a:rPr lang="hu-HU" i="1"/>
              <a:t>a hangerőváltozás irányát </a:t>
            </a:r>
          </a:p>
          <a:p>
            <a:pPr marL="457200" indent="-457200"/>
            <a:r>
              <a:rPr lang="hu-HU" i="1"/>
              <a:t>(gyengülő, szinttartó, erősödő)</a:t>
            </a:r>
            <a:r>
              <a:rPr lang="hu-HU"/>
              <a:t>, a szótagok között 10 dB feletti hangerőkülönbségnek </a:t>
            </a:r>
          </a:p>
          <a:p>
            <a:pPr marL="457200" indent="-457200"/>
            <a:r>
              <a:rPr lang="hu-HU"/>
              <a:t>és kis tercet meghaladó hangközkülönbségnek kell lennie. </a:t>
            </a:r>
          </a:p>
          <a:p>
            <a:pPr marL="457200" indent="-457200"/>
            <a:endParaRPr lang="hu-HU"/>
          </a:p>
          <a:p>
            <a:pPr marL="457200" indent="-457200"/>
            <a:r>
              <a:rPr lang="hu-HU" b="1"/>
              <a:t>Kötött hangsúlyról</a:t>
            </a:r>
            <a:r>
              <a:rPr lang="hu-HU"/>
              <a:t> beszélünk, amikor a hangsornak</a:t>
            </a:r>
          </a:p>
          <a:p>
            <a:pPr marL="457200" indent="-457200"/>
            <a:r>
              <a:rPr lang="hu-HU"/>
              <a:t> mindig ugyanazt a sorszámú szótagját emeljük ki. </a:t>
            </a:r>
          </a:p>
          <a:p>
            <a:pPr marL="457200" indent="-457200"/>
            <a:r>
              <a:rPr lang="hu-HU"/>
              <a:t>A magyar nyelvben mindig a szó első szótagja viseli a hangsúlyt. </a:t>
            </a:r>
          </a:p>
          <a:p>
            <a:pPr marL="457200" indent="-457200"/>
            <a:r>
              <a:rPr lang="hu-HU"/>
              <a:t>A francia nyelvben, pl. mindig az utolsó szótagon, a lengyelben az utolsó </a:t>
            </a:r>
          </a:p>
          <a:p>
            <a:pPr marL="457200" indent="-457200"/>
            <a:r>
              <a:rPr lang="hu-HU"/>
              <a:t>előtti szótagon van a hangsúly. </a:t>
            </a:r>
          </a:p>
          <a:p>
            <a:pPr marL="457200" indent="-457200"/>
            <a:endParaRPr lang="hu-HU" b="1"/>
          </a:p>
          <a:p>
            <a:pPr marL="457200" indent="-457200"/>
            <a:r>
              <a:rPr lang="hu-HU" b="1"/>
              <a:t>Szabad hangsúlyról</a:t>
            </a:r>
            <a:r>
              <a:rPr lang="hu-HU"/>
              <a:t> beszélünk, ha a hangsúly helye szavanként változik, </a:t>
            </a:r>
          </a:p>
          <a:p>
            <a:pPr marL="457200" indent="-457200"/>
            <a:r>
              <a:rPr lang="hu-HU"/>
              <a:t>pl. az angol nyelvben. 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CF74B-3775-4393-9BA2-5A7C026B6407}" type="slidenum">
              <a:rPr lang="hu-HU" smtClean="0"/>
              <a:pPr>
                <a:defRPr/>
              </a:pPr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204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2208213" y="10525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hu-HU" sz="2400"/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3" y="843454"/>
            <a:ext cx="8019393" cy="601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392363" y="197123"/>
            <a:ext cx="6680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latin typeface="+mj-lt"/>
              </a:rPr>
              <a:t>Beszédkommunikáció körfolyamata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990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4"/>
          <p:cNvSpPr txBox="1">
            <a:spLocks noChangeArrowheads="1"/>
          </p:cNvSpPr>
          <p:nvPr/>
        </p:nvSpPr>
        <p:spPr bwMode="auto">
          <a:xfrm>
            <a:off x="1524000" y="1"/>
            <a:ext cx="8229600" cy="668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371600" lvl="2" indent="-457200"/>
            <a:r>
              <a:rPr lang="hu-HU" i="1"/>
              <a:t>Időtartam és</a:t>
            </a:r>
            <a:r>
              <a:rPr lang="hu-HU" b="1" i="1"/>
              <a:t> beszédsebesség</a:t>
            </a:r>
          </a:p>
          <a:p>
            <a:pPr marL="1371600" lvl="2" indent="-457200"/>
            <a:endParaRPr lang="hu-HU"/>
          </a:p>
          <a:p>
            <a:pPr marL="1371600" lvl="2" indent="-457200"/>
            <a:endParaRPr lang="hu-HU"/>
          </a:p>
          <a:p>
            <a:pPr marL="1371600" lvl="2" indent="-457200"/>
            <a:r>
              <a:rPr lang="hu-HU"/>
              <a:t>A </a:t>
            </a:r>
            <a:r>
              <a:rPr lang="hu-HU" b="1"/>
              <a:t>beszédtempó</a:t>
            </a:r>
            <a:r>
              <a:rPr lang="hu-HU"/>
              <a:t>: </a:t>
            </a:r>
          </a:p>
          <a:p>
            <a:pPr marL="1371600" lvl="2" indent="-457200"/>
            <a:r>
              <a:rPr lang="hu-HU"/>
              <a:t>az időegységre jutó beszédhangok, szótagok, ritkábban szavak száma </a:t>
            </a:r>
          </a:p>
          <a:p>
            <a:pPr marL="1371600" lvl="2" indent="-457200"/>
            <a:r>
              <a:rPr lang="hu-HU"/>
              <a:t>fejezi ki és egy nyelvközösségen belül viszonylag állandó jellemző. </a:t>
            </a:r>
          </a:p>
          <a:p>
            <a:pPr marL="1371600" lvl="2" indent="-457200"/>
            <a:endParaRPr lang="hu-HU"/>
          </a:p>
          <a:p>
            <a:pPr marL="1371600" lvl="2" indent="-457200"/>
            <a:r>
              <a:rPr lang="hu-HU" b="1" i="1"/>
              <a:t>A szünet és a szünethordozók</a:t>
            </a:r>
          </a:p>
          <a:p>
            <a:pPr marL="1371600" lvl="2" indent="-457200"/>
            <a:r>
              <a:rPr lang="hu-HU"/>
              <a:t>A szünet – a közlemény szerkezeti és értelmi-logikai tagolásának elsőrendűen</a:t>
            </a:r>
            <a:endParaRPr lang="en-US"/>
          </a:p>
          <a:p>
            <a:pPr marL="1371600" lvl="2" indent="-457200"/>
            <a:r>
              <a:rPr lang="hu-HU"/>
              <a:t> fontos eszköze</a:t>
            </a:r>
          </a:p>
          <a:p>
            <a:pPr marL="1371600" lvl="2" indent="-457200"/>
            <a:r>
              <a:rPr lang="hu-HU"/>
              <a:t> – alapvetően biológiai funkcióhoz kapcsolódik, a belégzéshez.</a:t>
            </a:r>
          </a:p>
          <a:p>
            <a:pPr marL="457200" indent="-457200"/>
            <a:r>
              <a:rPr lang="en-US"/>
              <a:t>		</a:t>
            </a:r>
            <a:r>
              <a:rPr lang="hu-HU"/>
              <a:t>A szünet érzetét objektív és szubjektív oldal együttes elemzése adja meg. </a:t>
            </a:r>
          </a:p>
          <a:p>
            <a:pPr marL="457200" indent="-457200"/>
            <a:endParaRPr lang="hu-HU"/>
          </a:p>
          <a:p>
            <a:pPr marL="457200" indent="-457200"/>
            <a:endParaRPr lang="hu-HU"/>
          </a:p>
          <a:p>
            <a:pPr marL="457200" indent="-457200"/>
            <a:r>
              <a:rPr lang="hu-HU"/>
              <a:t>A magyar nyelvben általában az alábbi szünetérzetét keltő jelenségek fordulnak elő:</a:t>
            </a:r>
          </a:p>
          <a:p>
            <a:pPr marL="457200" indent="-457200"/>
            <a:r>
              <a:rPr lang="hu-HU"/>
              <a:t>	</a:t>
            </a:r>
          </a:p>
          <a:p>
            <a:pPr marL="457200" indent="-457200"/>
            <a:r>
              <a:rPr lang="hu-HU"/>
              <a:t>	akusztikai jelkimaradás,</a:t>
            </a:r>
          </a:p>
          <a:p>
            <a:pPr marL="457200" indent="-457200"/>
            <a:r>
              <a:rPr lang="hu-HU"/>
              <a:t>	a hangfolyamatra jellemző alkalmazkodások elmaradása,</a:t>
            </a:r>
          </a:p>
          <a:p>
            <a:pPr marL="457200" indent="-457200"/>
            <a:r>
              <a:rPr lang="hu-HU"/>
              <a:t>	szókezdő vagy szóvégi beszédhangok megnyújtása,</a:t>
            </a:r>
          </a:p>
          <a:p>
            <a:pPr marL="457200" indent="-457200"/>
            <a:r>
              <a:rPr lang="hu-HU"/>
              <a:t>	Gégezárhang (glottális zár) a szókezdő magánhangzó előtt (kemény hangindítás),</a:t>
            </a:r>
          </a:p>
          <a:p>
            <a:pPr marL="457200" indent="-457200"/>
            <a:r>
              <a:rPr lang="hu-HU"/>
              <a:t>	kiemelkedő nyomatékú hangsúly,</a:t>
            </a:r>
          </a:p>
          <a:p>
            <a:pPr marL="457200" indent="-457200"/>
            <a:r>
              <a:rPr lang="hu-HU"/>
              <a:t>	a hangmagasság hirtelen változása (felszökése vagy leesése),</a:t>
            </a:r>
          </a:p>
          <a:p>
            <a:pPr marL="457200" indent="-457200"/>
            <a:r>
              <a:rPr lang="hu-HU"/>
              <a:t>	a tempó lefékezése,</a:t>
            </a:r>
          </a:p>
          <a:p>
            <a:pPr marL="457200" indent="-457200"/>
            <a:r>
              <a:rPr lang="hu-HU"/>
              <a:t>	gondos artikuláció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AF7A18-C61C-47BA-8242-FB085BE76EB5}" type="slidenum">
              <a:rPr lang="hu-HU" smtClean="0"/>
              <a:pPr>
                <a:defRPr/>
              </a:pPr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953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ChangeArrowheads="1"/>
          </p:cNvSpPr>
          <p:nvPr/>
        </p:nvSpPr>
        <p:spPr bwMode="auto">
          <a:xfrm>
            <a:off x="1524001" y="-91000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01731" name="Text Box 8"/>
          <p:cNvSpPr txBox="1">
            <a:spLocks noChangeArrowheads="1"/>
          </p:cNvSpPr>
          <p:nvPr/>
        </p:nvSpPr>
        <p:spPr bwMode="auto">
          <a:xfrm>
            <a:off x="2763838" y="1001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0173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6366" y="0"/>
            <a:ext cx="9864725" cy="727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0762B-720B-4639-A259-1DCD9FA3C208}" type="slidenum">
              <a:rPr lang="hu-HU" smtClean="0"/>
              <a:pPr>
                <a:defRPr/>
              </a:pPr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452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5486400"/>
          </a:xfrm>
        </p:spPr>
        <p:txBody>
          <a:bodyPr/>
          <a:lstStyle/>
          <a:p>
            <a:pPr eaLnBrk="1" hangingPunct="1"/>
            <a:r>
              <a:rPr lang="hu-HU" sz="3600" b="1" dirty="0">
                <a:solidFill>
                  <a:srgbClr val="FF0000"/>
                </a:solidFill>
                <a:cs typeface="Times New Roman" pitchFamily="18" charset="0"/>
              </a:rPr>
              <a:t>ARTIKULÁCIÓS BÁZIS: </a:t>
            </a:r>
            <a:br>
              <a:rPr lang="hu-HU" sz="3600" b="1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hu-HU" sz="3600" b="1" dirty="0">
                <a:cs typeface="Times New Roman" pitchFamily="18" charset="0"/>
              </a:rPr>
              <a:t>A hangképző szervek jellemző mozgásainak összessége, amelyekkel a nyelvi rendszer elemeit a beszédben megvalósítjuk. A nyelvileg meghatározott artikulációs bázis a normatív anyanyelvi kiejtés feltétele.</a:t>
            </a:r>
            <a:br>
              <a:rPr lang="hu-HU" sz="3600" b="1" dirty="0">
                <a:cs typeface="Times New Roman" pitchFamily="18" charset="0"/>
              </a:rPr>
            </a:br>
            <a:endParaRPr lang="hu-HU" sz="3600" b="1" dirty="0">
              <a:cs typeface="Times New Roman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5D0824-0181-41D5-ADD3-A13B8F71ED7C}" type="slidenum">
              <a:rPr lang="hu-HU" smtClean="0"/>
              <a:pPr>
                <a:defRPr/>
              </a:pPr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916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zövegdoboz 1"/>
          <p:cNvSpPr txBox="1">
            <a:spLocks noChangeArrowheads="1"/>
          </p:cNvSpPr>
          <p:nvPr/>
        </p:nvSpPr>
        <p:spPr bwMode="auto">
          <a:xfrm>
            <a:off x="2394796" y="1571625"/>
            <a:ext cx="7402411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6000" b="1" dirty="0"/>
              <a:t>A </a:t>
            </a:r>
            <a:r>
              <a:rPr lang="hu-HU" sz="6000" b="1" dirty="0" err="1"/>
              <a:t>foniátria</a:t>
            </a:r>
            <a:endParaRPr lang="hu-HU" sz="6000" b="1" dirty="0"/>
          </a:p>
          <a:p>
            <a:pPr algn="ctr"/>
            <a:r>
              <a:rPr lang="hu-HU" sz="6000" b="1" dirty="0"/>
              <a:t> </a:t>
            </a:r>
          </a:p>
          <a:p>
            <a:pPr algn="ctr"/>
            <a:r>
              <a:rPr lang="hu-HU" dirty="0"/>
              <a:t>a hangképzés, a beszéd, a gyermekkori hallás és </a:t>
            </a:r>
          </a:p>
          <a:p>
            <a:pPr algn="ctr"/>
            <a:r>
              <a:rPr lang="hu-HU" dirty="0"/>
              <a:t>a nyelés, száj és garatűri szakaszának zavaraival foglalkozó orvosi tudomány. 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C92EB2-BB24-477E-83C5-1EB12A822086}" type="slidenum">
              <a:rPr lang="hu-HU" smtClean="0"/>
              <a:pPr>
                <a:defRPr/>
              </a:pPr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166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zövegdoboz 2"/>
          <p:cNvSpPr txBox="1">
            <a:spLocks noChangeArrowheads="1"/>
          </p:cNvSpPr>
          <p:nvPr/>
        </p:nvSpPr>
        <p:spPr bwMode="auto">
          <a:xfrm>
            <a:off x="2166939" y="1143000"/>
            <a:ext cx="7572375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u-HU" sz="2000" b="1"/>
          </a:p>
          <a:p>
            <a:r>
              <a:rPr lang="hu-HU" sz="2400" b="1"/>
              <a:t>Foniátriai vizsgáló módszerek</a:t>
            </a:r>
          </a:p>
          <a:p>
            <a:endParaRPr lang="hu-HU" sz="2000" b="1"/>
          </a:p>
          <a:p>
            <a:endParaRPr lang="hu-HU" sz="2000" b="1"/>
          </a:p>
          <a:p>
            <a:pPr>
              <a:buFont typeface="Arial" pitchFamily="34" charset="0"/>
              <a:buChar char="•"/>
            </a:pPr>
            <a:r>
              <a:rPr lang="hu-HU" sz="2000"/>
              <a:t>   A hangképzési rendellenességre vonatkozó kórelőzmény (anamnézis</a:t>
            </a:r>
          </a:p>
          <a:p>
            <a:r>
              <a:rPr lang="hu-HU" sz="2000"/>
              <a:t>    adatok felvétele)és a tünetek részletes kikérdezése</a:t>
            </a:r>
          </a:p>
          <a:p>
            <a:endParaRPr lang="hu-HU" sz="2000"/>
          </a:p>
          <a:p>
            <a:endParaRPr lang="hu-HU" sz="2000"/>
          </a:p>
          <a:p>
            <a:pPr>
              <a:buFont typeface="Arial" pitchFamily="34" charset="0"/>
              <a:buChar char="•"/>
            </a:pPr>
            <a:r>
              <a:rPr lang="hu-HU" sz="2000"/>
              <a:t>   A beteg hangjának auditív megfigyelése</a:t>
            </a:r>
          </a:p>
          <a:p>
            <a:r>
              <a:rPr lang="hu-HU" sz="2000"/>
              <a:t>(pszichoakusztikus kiértékelés)</a:t>
            </a:r>
          </a:p>
          <a:p>
            <a:endParaRPr lang="hu-HU" sz="2000"/>
          </a:p>
          <a:p>
            <a:endParaRPr lang="hu-HU" sz="2000"/>
          </a:p>
          <a:p>
            <a:pPr>
              <a:buFont typeface="Arial" pitchFamily="34" charset="0"/>
              <a:buChar char="•"/>
            </a:pPr>
            <a:r>
              <a:rPr lang="hu-HU" sz="2000">
                <a:solidFill>
                  <a:srgbClr val="FF0000"/>
                </a:solidFill>
              </a:rPr>
              <a:t>   Műszeres vizsgálat</a:t>
            </a:r>
          </a:p>
          <a:p>
            <a:endParaRPr lang="hu-HU" sz="2000" b="1"/>
          </a:p>
          <a:p>
            <a:endParaRPr lang="hu-HU" sz="2000" b="1"/>
          </a:p>
          <a:p>
            <a:endParaRPr lang="hu-HU" sz="2000" b="1"/>
          </a:p>
          <a:p>
            <a:endParaRPr lang="hu-HU" sz="2000" b="1"/>
          </a:p>
          <a:p>
            <a:endParaRPr lang="hu-HU" sz="2000" b="1"/>
          </a:p>
          <a:p>
            <a:endParaRPr lang="hu-HU" sz="2000" b="1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FE588B-17E0-4CE4-8F3E-92622D59DD1D}" type="slidenum">
              <a:rPr lang="hu-HU" smtClean="0"/>
              <a:pPr>
                <a:defRPr/>
              </a:pPr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324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zövegdoboz 1"/>
          <p:cNvSpPr txBox="1">
            <a:spLocks noChangeArrowheads="1"/>
          </p:cNvSpPr>
          <p:nvPr/>
        </p:nvSpPr>
        <p:spPr bwMode="auto">
          <a:xfrm>
            <a:off x="2381251" y="857250"/>
            <a:ext cx="6332503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b="1"/>
              <a:t>Auditív vizsgálat (pszichoakusztikus kiértékelés):</a:t>
            </a:r>
          </a:p>
          <a:p>
            <a:endParaRPr lang="hu-HU" sz="2000" b="1"/>
          </a:p>
          <a:p>
            <a:endParaRPr lang="hu-HU" sz="2000" b="1"/>
          </a:p>
          <a:p>
            <a:r>
              <a:rPr lang="hu-HU" sz="2000"/>
              <a:t> 1. </a:t>
            </a:r>
            <a:r>
              <a:rPr lang="hu-HU" sz="2000">
                <a:solidFill>
                  <a:srgbClr val="FF0000"/>
                </a:solidFill>
              </a:rPr>
              <a:t>Hangszínezet</a:t>
            </a:r>
            <a:r>
              <a:rPr lang="hu-HU" sz="2000"/>
              <a:t> vizsgálat</a:t>
            </a:r>
          </a:p>
          <a:p>
            <a:endParaRPr lang="hu-HU" sz="2000"/>
          </a:p>
          <a:p>
            <a:r>
              <a:rPr lang="hu-HU" sz="2000"/>
              <a:t>2. </a:t>
            </a:r>
            <a:r>
              <a:rPr lang="hu-HU" sz="2000">
                <a:solidFill>
                  <a:srgbClr val="FF0000"/>
                </a:solidFill>
              </a:rPr>
              <a:t>Hangerőfokozás</a:t>
            </a:r>
            <a:r>
              <a:rPr lang="hu-HU" sz="2000"/>
              <a:t> képességének a vizsgálata</a:t>
            </a:r>
          </a:p>
          <a:p>
            <a:endParaRPr lang="hu-HU" sz="2000"/>
          </a:p>
          <a:p>
            <a:r>
              <a:rPr lang="hu-HU" sz="2000"/>
              <a:t>3.</a:t>
            </a:r>
            <a:r>
              <a:rPr lang="hu-HU" sz="2000">
                <a:solidFill>
                  <a:srgbClr val="FF0000"/>
                </a:solidFill>
              </a:rPr>
              <a:t> Hangtartás </a:t>
            </a:r>
            <a:r>
              <a:rPr lang="hu-HU" sz="2000"/>
              <a:t>képességének a vizsgálata</a:t>
            </a:r>
          </a:p>
          <a:p>
            <a:endParaRPr lang="hu-HU" sz="2000"/>
          </a:p>
          <a:p>
            <a:r>
              <a:rPr lang="hu-HU" sz="2000"/>
              <a:t>4. Hang</a:t>
            </a:r>
            <a:r>
              <a:rPr lang="hu-HU" sz="2000">
                <a:solidFill>
                  <a:srgbClr val="FF0000"/>
                </a:solidFill>
              </a:rPr>
              <a:t>indítás</a:t>
            </a:r>
            <a:r>
              <a:rPr lang="hu-HU" sz="2000"/>
              <a:t> és hang</a:t>
            </a:r>
            <a:r>
              <a:rPr lang="hu-HU" sz="2000">
                <a:solidFill>
                  <a:srgbClr val="FF0000"/>
                </a:solidFill>
              </a:rPr>
              <a:t>megszakítás </a:t>
            </a:r>
            <a:r>
              <a:rPr lang="hu-HU" sz="2000"/>
              <a:t>jellegének a vizsgálata</a:t>
            </a:r>
          </a:p>
          <a:p>
            <a:endParaRPr lang="hu-HU" sz="2000"/>
          </a:p>
          <a:p>
            <a:r>
              <a:rPr lang="hu-HU" sz="2000"/>
              <a:t>5. Milyen a beszéd</a:t>
            </a:r>
            <a:r>
              <a:rPr lang="hu-HU" sz="2000">
                <a:solidFill>
                  <a:srgbClr val="FF0000"/>
                </a:solidFill>
              </a:rPr>
              <a:t>hangfekvés</a:t>
            </a:r>
          </a:p>
          <a:p>
            <a:endParaRPr lang="hu-HU" sz="2000"/>
          </a:p>
          <a:p>
            <a:r>
              <a:rPr lang="hu-HU" sz="2000"/>
              <a:t>6. Mekkora a </a:t>
            </a:r>
            <a:r>
              <a:rPr lang="hu-HU" sz="2000">
                <a:solidFill>
                  <a:srgbClr val="FF0000"/>
                </a:solidFill>
              </a:rPr>
              <a:t>hangterjedelem</a:t>
            </a:r>
          </a:p>
          <a:p>
            <a:endParaRPr lang="hu-HU" sz="2000"/>
          </a:p>
          <a:p>
            <a:r>
              <a:rPr lang="hu-HU" sz="2000"/>
              <a:t>7. Melyik </a:t>
            </a:r>
            <a:r>
              <a:rPr lang="hu-HU" sz="2000">
                <a:solidFill>
                  <a:srgbClr val="FF0000"/>
                </a:solidFill>
              </a:rPr>
              <a:t>hangosztály</a:t>
            </a:r>
            <a:r>
              <a:rPr lang="hu-HU" sz="2000"/>
              <a:t>ba tartozik</a:t>
            </a:r>
          </a:p>
          <a:p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6F953D-4956-4AEA-8E11-390C56EDA363}" type="slidenum">
              <a:rPr lang="hu-HU" smtClean="0"/>
              <a:pPr>
                <a:defRPr/>
              </a:pPr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554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zövegdoboz 1"/>
          <p:cNvSpPr txBox="1">
            <a:spLocks noChangeArrowheads="1"/>
          </p:cNvSpPr>
          <p:nvPr/>
        </p:nvSpPr>
        <p:spPr bwMode="auto">
          <a:xfrm>
            <a:off x="1524001" y="0"/>
            <a:ext cx="9058275" cy="698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 sz="2400" b="1"/>
          </a:p>
          <a:p>
            <a:r>
              <a:rPr lang="hu-HU" sz="1600" b="1"/>
              <a:t>Auditív vizsgálat:</a:t>
            </a:r>
          </a:p>
          <a:p>
            <a:endParaRPr lang="hu-HU" sz="2000" b="1"/>
          </a:p>
          <a:p>
            <a:r>
              <a:rPr lang="hu-HU" sz="2400" b="1"/>
              <a:t>A beszéd hangminőségének jellemzésére használt szubjektív skála</a:t>
            </a:r>
          </a:p>
          <a:p>
            <a:endParaRPr lang="hu-HU" sz="2400" b="1"/>
          </a:p>
          <a:p>
            <a:r>
              <a:rPr lang="hu-HU" sz="2000"/>
              <a:t>A foniátriai gyakorlatban a hangminőség leírására használt skála az </a:t>
            </a:r>
            <a:r>
              <a:rPr lang="hu-HU" sz="2400" b="1">
                <a:solidFill>
                  <a:srgbClr val="FF0000"/>
                </a:solidFill>
              </a:rPr>
              <a:t>RBH</a:t>
            </a:r>
            <a:r>
              <a:rPr lang="hu-HU" sz="2000">
                <a:solidFill>
                  <a:srgbClr val="FF0000"/>
                </a:solidFill>
              </a:rPr>
              <a:t> skála.</a:t>
            </a:r>
          </a:p>
          <a:p>
            <a:r>
              <a:rPr lang="hu-HU" sz="2000"/>
              <a:t>Számadattal leírható rekedtségi skála.</a:t>
            </a:r>
          </a:p>
          <a:p>
            <a:r>
              <a:rPr lang="hu-HU" sz="2000"/>
              <a:t>		-  jól jellemzi a hangminőség javulását a hangkezelés során, tehát</a:t>
            </a:r>
          </a:p>
          <a:p>
            <a:r>
              <a:rPr lang="hu-HU" sz="2000"/>
              <a:t>		numerikus </a:t>
            </a:r>
            <a:r>
              <a:rPr lang="hu-HU" sz="2000" b="1"/>
              <a:t>fokmérője a hangterápia eredményességének</a:t>
            </a:r>
            <a:r>
              <a:rPr lang="hu-HU" sz="2000"/>
              <a:t>, </a:t>
            </a:r>
          </a:p>
          <a:p>
            <a:r>
              <a:rPr lang="hu-HU" sz="2000"/>
              <a:t>		-  egyszersmind </a:t>
            </a:r>
            <a:r>
              <a:rPr lang="hu-HU" sz="2000" b="1"/>
              <a:t>a beteg aktuális állapotát segít számszerűsíteni </a:t>
            </a:r>
            <a:r>
              <a:rPr lang="hu-HU" sz="2000"/>
              <a:t>.</a:t>
            </a:r>
          </a:p>
          <a:p>
            <a:endParaRPr lang="hu-HU" sz="2000"/>
          </a:p>
          <a:p>
            <a:r>
              <a:rPr lang="hu-HU" sz="2000"/>
              <a:t>Négy-fokozatú auditív rekedtségi skála (3 súlyossági fok szerint), </a:t>
            </a:r>
          </a:p>
          <a:p>
            <a:r>
              <a:rPr lang="hu-HU" sz="2000"/>
              <a:t>ahol          </a:t>
            </a:r>
            <a:r>
              <a:rPr lang="hu-HU" sz="2000" b="1"/>
              <a:t>0</a:t>
            </a:r>
            <a:r>
              <a:rPr lang="hu-HU" sz="2000"/>
              <a:t> = normál hangminőség, </a:t>
            </a:r>
          </a:p>
          <a:p>
            <a:r>
              <a:rPr lang="hu-HU" sz="2000"/>
              <a:t>	   </a:t>
            </a:r>
            <a:r>
              <a:rPr lang="hu-HU" sz="2000" b="1"/>
              <a:t>3</a:t>
            </a:r>
            <a:r>
              <a:rPr lang="hu-HU" sz="2000"/>
              <a:t> = súlyos rekedtség. </a:t>
            </a:r>
          </a:p>
          <a:p>
            <a:endParaRPr lang="hu-HU" sz="2000"/>
          </a:p>
          <a:p>
            <a:r>
              <a:rPr lang="hu-HU" sz="2000"/>
              <a:t>Az </a:t>
            </a:r>
            <a:r>
              <a:rPr lang="hu-HU" sz="2000" b="1">
                <a:solidFill>
                  <a:srgbClr val="FF0000"/>
                </a:solidFill>
              </a:rPr>
              <a:t>R </a:t>
            </a:r>
            <a:r>
              <a:rPr lang="hu-HU" sz="2000"/>
              <a:t>(Rauhigkeit) a hangszalagok rezgési irregularitásából adódó érdességet, </a:t>
            </a:r>
          </a:p>
          <a:p>
            <a:r>
              <a:rPr lang="hu-HU" sz="2000"/>
              <a:t>a </a:t>
            </a:r>
            <a:r>
              <a:rPr lang="hu-HU" sz="2000" b="1">
                <a:solidFill>
                  <a:srgbClr val="FF0000"/>
                </a:solidFill>
              </a:rPr>
              <a:t>B </a:t>
            </a:r>
            <a:r>
              <a:rPr lang="hu-HU" sz="2000"/>
              <a:t>(Behauchtkeit) a hangszalagok zárási elégtelenségéből adódó levegő-turbulenciát, </a:t>
            </a:r>
          </a:p>
          <a:p>
            <a:r>
              <a:rPr lang="hu-HU" sz="2000"/>
              <a:t>a </a:t>
            </a:r>
            <a:r>
              <a:rPr lang="hu-HU" sz="2000" b="1">
                <a:solidFill>
                  <a:srgbClr val="FF0000"/>
                </a:solidFill>
              </a:rPr>
              <a:t>H</a:t>
            </a:r>
            <a:r>
              <a:rPr lang="hu-HU" sz="2000"/>
              <a:t> (Heiserkeit) a rekedtséget általában jellemzi. </a:t>
            </a:r>
          </a:p>
          <a:p>
            <a:endParaRPr lang="hu-HU" sz="2000"/>
          </a:p>
          <a:p>
            <a:r>
              <a:rPr lang="hu-HU" sz="1600"/>
              <a:t>Általában folyamatos beszéd jellemzésére használják, </a:t>
            </a:r>
          </a:p>
          <a:p>
            <a:r>
              <a:rPr lang="hu-HU" sz="1600"/>
              <a:t>és kitartott hangra jellemzőek a kisebb értékek.</a:t>
            </a:r>
          </a:p>
          <a:p>
            <a:endParaRPr lang="en-GB" sz="200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AA1D9-C3C2-4BB5-BA39-F35F12BEC308}" type="slidenum">
              <a:rPr lang="hu-HU" smtClean="0"/>
              <a:pPr>
                <a:defRPr/>
              </a:pPr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233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zövegdoboz 2"/>
          <p:cNvSpPr txBox="1">
            <a:spLocks noChangeArrowheads="1"/>
          </p:cNvSpPr>
          <p:nvPr/>
        </p:nvSpPr>
        <p:spPr bwMode="auto">
          <a:xfrm>
            <a:off x="707587" y="344432"/>
            <a:ext cx="11810233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400" b="1" dirty="0"/>
              <a:t>Probléma eredete</a:t>
            </a:r>
          </a:p>
          <a:p>
            <a:endParaRPr lang="hu-HU" dirty="0"/>
          </a:p>
          <a:p>
            <a:r>
              <a:rPr lang="hu-HU" b="1" dirty="0"/>
              <a:t> </a:t>
            </a:r>
            <a:r>
              <a:rPr lang="hu-HU" sz="2000" b="1" dirty="0">
                <a:solidFill>
                  <a:srgbClr val="FF0000"/>
                </a:solidFill>
              </a:rPr>
              <a:t>I. Hang képzőszervi megbetegedés</a:t>
            </a:r>
          </a:p>
          <a:p>
            <a:r>
              <a:rPr lang="hu-HU" b="1" dirty="0"/>
              <a:t>	</a:t>
            </a:r>
            <a:r>
              <a:rPr lang="hu-HU" b="1" dirty="0" smtClean="0"/>
              <a:t>				</a:t>
            </a:r>
            <a:r>
              <a:rPr lang="hu-HU" b="1" dirty="0"/>
              <a:t>Gerjesztés, vagyis a hangadás, a </a:t>
            </a:r>
            <a:r>
              <a:rPr lang="hu-HU" b="1" dirty="0" err="1"/>
              <a:t>fonáció</a:t>
            </a:r>
            <a:r>
              <a:rPr lang="hu-HU" b="1" dirty="0"/>
              <a:t> zavara </a:t>
            </a:r>
            <a:endParaRPr lang="hu-HU" dirty="0"/>
          </a:p>
          <a:p>
            <a:endParaRPr lang="en-GB" dirty="0"/>
          </a:p>
          <a:p>
            <a:endParaRPr lang="hu-HU" dirty="0"/>
          </a:p>
          <a:p>
            <a:pPr lvl="8"/>
            <a:r>
              <a:rPr lang="hu-HU" b="1" dirty="0" smtClean="0"/>
              <a:t>	</a:t>
            </a:r>
            <a:endParaRPr lang="hu-HU" dirty="0"/>
          </a:p>
          <a:p>
            <a:r>
              <a:rPr lang="hu-HU" b="1" dirty="0" smtClean="0"/>
              <a:t>					A </a:t>
            </a:r>
            <a:r>
              <a:rPr lang="hu-HU" b="1" dirty="0"/>
              <a:t>hangképző csatorna valamely </a:t>
            </a:r>
            <a:r>
              <a:rPr lang="hu-HU" b="1" dirty="0" smtClean="0"/>
              <a:t>részén  </a:t>
            </a:r>
            <a:r>
              <a:rPr lang="hu-HU" b="1" dirty="0"/>
              <a:t>bekövetkező elváltozás</a:t>
            </a:r>
            <a:endParaRPr lang="en-GB" dirty="0"/>
          </a:p>
          <a:p>
            <a:endParaRPr lang="hu-HU" dirty="0"/>
          </a:p>
          <a:p>
            <a:r>
              <a:rPr lang="hu-HU" sz="2000" b="1" dirty="0">
                <a:solidFill>
                  <a:srgbClr val="FF0000"/>
                </a:solidFill>
              </a:rPr>
              <a:t>II. Idegi eredetű megbetegedés  	</a:t>
            </a:r>
            <a:r>
              <a:rPr lang="hu-HU" b="1" dirty="0"/>
              <a:t>					</a:t>
            </a:r>
            <a:r>
              <a:rPr lang="hu-HU" dirty="0"/>
              <a:t> </a:t>
            </a:r>
          </a:p>
          <a:p>
            <a:r>
              <a:rPr lang="hu-HU" dirty="0" smtClean="0"/>
              <a:t>				Az </a:t>
            </a:r>
            <a:r>
              <a:rPr lang="hu-HU" dirty="0"/>
              <a:t>agy sérülései és betegségei, mint az afázia, a </a:t>
            </a:r>
            <a:r>
              <a:rPr lang="hu-HU" dirty="0" err="1"/>
              <a:t>dizartria</a:t>
            </a:r>
            <a:r>
              <a:rPr lang="hu-HU" dirty="0"/>
              <a:t>, a </a:t>
            </a:r>
            <a:r>
              <a:rPr lang="hu-HU" dirty="0" err="1"/>
              <a:t>disztónia</a:t>
            </a:r>
            <a:r>
              <a:rPr lang="hu-HU" dirty="0"/>
              <a:t>, stb.</a:t>
            </a:r>
          </a:p>
          <a:p>
            <a:endParaRPr lang="hu-HU" dirty="0" smtClean="0"/>
          </a:p>
          <a:p>
            <a:r>
              <a:rPr lang="hu-HU" dirty="0"/>
              <a:t>	</a:t>
            </a:r>
            <a:r>
              <a:rPr lang="hu-HU" dirty="0" smtClean="0"/>
              <a:t>			A </a:t>
            </a:r>
            <a:r>
              <a:rPr lang="hu-HU" dirty="0"/>
              <a:t>beszédprodukció zavarait okozhatja a pontatlan mozgástervezés, </a:t>
            </a:r>
            <a:endParaRPr lang="hu-HU" dirty="0" smtClean="0"/>
          </a:p>
          <a:p>
            <a:r>
              <a:rPr lang="hu-HU" dirty="0"/>
              <a:t>	</a:t>
            </a:r>
            <a:r>
              <a:rPr lang="hu-HU" dirty="0" smtClean="0"/>
              <a:t>			az </a:t>
            </a:r>
            <a:r>
              <a:rPr lang="hu-HU" dirty="0"/>
              <a:t>ingerületátvitel hibája, </a:t>
            </a:r>
          </a:p>
          <a:p>
            <a:r>
              <a:rPr lang="hu-HU" dirty="0" smtClean="0"/>
              <a:t>				a </a:t>
            </a:r>
            <a:r>
              <a:rPr lang="hu-HU" dirty="0"/>
              <a:t>fonológiai feldolgozás romlása vagy az üzenet értelmezésének problémája. </a:t>
            </a:r>
          </a:p>
          <a:p>
            <a:r>
              <a:rPr lang="hu-HU" b="1" dirty="0" smtClean="0"/>
              <a:t>				dadogás</a:t>
            </a:r>
            <a:r>
              <a:rPr lang="hu-HU" b="1" dirty="0"/>
              <a:t>, hadarás, kései beszéd, Parkinson kór,  agyvérzés, </a:t>
            </a:r>
            <a:r>
              <a:rPr lang="hu-HU" b="1" dirty="0" err="1"/>
              <a:t>stb</a:t>
            </a:r>
            <a:endParaRPr lang="hu-HU" b="1" dirty="0"/>
          </a:p>
          <a:p>
            <a:endParaRPr lang="hu-HU" b="1" dirty="0"/>
          </a:p>
          <a:p>
            <a:r>
              <a:rPr lang="hu-HU" sz="2000" b="1" dirty="0">
                <a:solidFill>
                  <a:srgbClr val="FF0000"/>
                </a:solidFill>
              </a:rPr>
              <a:t>III. Hallási zavarok:</a:t>
            </a:r>
          </a:p>
          <a:p>
            <a:r>
              <a:rPr lang="hu-HU" dirty="0"/>
              <a:t> </a:t>
            </a:r>
            <a:r>
              <a:rPr lang="hu-HU" dirty="0" smtClean="0"/>
              <a:t>				például </a:t>
            </a:r>
            <a:r>
              <a:rPr lang="hu-HU" dirty="0"/>
              <a:t>siketség és </a:t>
            </a:r>
            <a:r>
              <a:rPr lang="hu-HU" dirty="0" err="1"/>
              <a:t>nagyotthallás</a:t>
            </a:r>
            <a:r>
              <a:rPr lang="hu-HU" dirty="0">
                <a:solidFill>
                  <a:schemeClr val="tx2"/>
                </a:solidFill>
              </a:rPr>
              <a:t>, középfülgyulladás</a:t>
            </a:r>
            <a:r>
              <a:rPr lang="hu-HU" dirty="0"/>
              <a:t> és a hallott beszéd értésének </a:t>
            </a:r>
            <a:r>
              <a:rPr lang="hu-HU" dirty="0" smtClean="0"/>
              <a:t>				zavara</a:t>
            </a:r>
            <a:r>
              <a:rPr lang="hu-HU" dirty="0"/>
              <a:t>. Az </a:t>
            </a:r>
            <a:r>
              <a:rPr lang="hu-HU" dirty="0" err="1"/>
              <a:t>anómia</a:t>
            </a:r>
            <a:r>
              <a:rPr lang="hu-HU" dirty="0"/>
              <a:t> és a </a:t>
            </a:r>
            <a:r>
              <a:rPr lang="hu-HU" dirty="0" err="1"/>
              <a:t>diszfázia</a:t>
            </a:r>
            <a:r>
              <a:rPr lang="hu-HU" dirty="0"/>
              <a:t> is együtt járhat a beszédértés romlásával.</a:t>
            </a:r>
            <a:endParaRPr lang="hu-HU" b="1" dirty="0"/>
          </a:p>
          <a:p>
            <a:endParaRPr lang="hu-HU" dirty="0"/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4593021" y="1271752"/>
            <a:ext cx="696173" cy="166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BD902-4593-47A0-A4DE-3319AA57DEAE}" type="slidenum">
              <a:rPr lang="hu-HU" smtClean="0"/>
              <a:pPr>
                <a:defRPr/>
              </a:pPr>
              <a:t>27</a:t>
            </a:fld>
            <a:endParaRPr lang="hu-HU"/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4593021" y="1271752"/>
            <a:ext cx="753187" cy="13348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81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églalap 1"/>
          <p:cNvSpPr>
            <a:spLocks noChangeArrowheads="1"/>
          </p:cNvSpPr>
          <p:nvPr/>
        </p:nvSpPr>
        <p:spPr bwMode="auto">
          <a:xfrm>
            <a:off x="2208213" y="1282700"/>
            <a:ext cx="7580312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 	</a:t>
            </a:r>
            <a:r>
              <a:rPr lang="hu-HU" sz="2400" b="1">
                <a:solidFill>
                  <a:srgbClr val="FF0000"/>
                </a:solidFill>
              </a:rPr>
              <a:t>I.</a:t>
            </a:r>
            <a:r>
              <a:rPr lang="hu-HU" sz="2400" b="1"/>
              <a:t> Hangképzőszervi megbetegedések</a:t>
            </a:r>
          </a:p>
          <a:p>
            <a:endParaRPr lang="hu-HU" sz="2400" b="1"/>
          </a:p>
          <a:p>
            <a:endParaRPr lang="hu-HU" sz="2400" b="1"/>
          </a:p>
          <a:p>
            <a:endParaRPr lang="hu-HU" sz="2400" b="1"/>
          </a:p>
          <a:p>
            <a:r>
              <a:rPr lang="hu-HU" sz="2000"/>
              <a:t>A tüdő és a hangszálak betegségei, sérülései, lélegzőszervi betegségek, </a:t>
            </a:r>
          </a:p>
          <a:p>
            <a:r>
              <a:rPr lang="hu-HU" sz="2000"/>
              <a:t>mint a hangszalagcsomók, fekélyek, bénulások, és a gége és tüdő rákjai.</a:t>
            </a:r>
            <a:endParaRPr lang="hu-HU" sz="2000" b="1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A019F-3D0D-4E9E-A114-123101138A29}" type="slidenum">
              <a:rPr lang="hu-HU" smtClean="0"/>
              <a:pPr>
                <a:defRPr/>
              </a:pPr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741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4" descr="toldalékc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42875"/>
            <a:ext cx="8763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3575B5-B35B-45E7-906D-B2A85BBEBF65}" type="slidenum">
              <a:rPr lang="hu-HU" smtClean="0"/>
              <a:pPr>
                <a:defRPr/>
              </a:pPr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594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23ab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5" y="381000"/>
            <a:ext cx="5721350" cy="6096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6959601" y="765175"/>
            <a:ext cx="1223963" cy="5032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5664201" y="4005263"/>
            <a:ext cx="360363" cy="144462"/>
          </a:xfrm>
          <a:prstGeom prst="rect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6743701" y="4221163"/>
            <a:ext cx="288925" cy="144462"/>
          </a:xfrm>
          <a:prstGeom prst="rect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3360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/>
          </p:nvPr>
        </p:nvGraphicFramePr>
        <p:xfrm>
          <a:off x="1703512" y="0"/>
          <a:ext cx="8964489" cy="10090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21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479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098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098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474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253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800" b="1" dirty="0" smtClean="0">
                          <a:effectLst/>
                        </a:rPr>
                        <a:t>Hangképzés </a:t>
                      </a:r>
                      <a:r>
                        <a:rPr lang="hu-HU" sz="1800" b="1" dirty="0">
                          <a:effectLst/>
                        </a:rPr>
                        <a:t>fázisa</a:t>
                      </a:r>
                      <a:endParaRPr lang="hu-HU" sz="1800" b="1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800" b="1" dirty="0" smtClean="0">
                          <a:effectLst/>
                        </a:rPr>
                        <a:t>Rövid </a:t>
                      </a:r>
                      <a:r>
                        <a:rPr lang="hu-HU" sz="1800" b="1" dirty="0">
                          <a:effectLst/>
                        </a:rPr>
                        <a:t>leírása</a:t>
                      </a:r>
                      <a:endParaRPr lang="hu-HU" sz="1800" b="1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800" b="1" dirty="0" smtClean="0">
                          <a:effectLst/>
                        </a:rPr>
                        <a:t>Hangképző </a:t>
                      </a:r>
                      <a:r>
                        <a:rPr lang="hu-HU" sz="1800" b="1" dirty="0">
                          <a:effectLst/>
                        </a:rPr>
                        <a:t>szervek</a:t>
                      </a:r>
                      <a:endParaRPr lang="hu-HU" sz="1800" b="1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hu-HU" sz="1800" b="1" dirty="0" smtClean="0">
                          <a:effectLst/>
                        </a:rPr>
                        <a:t>Hangképzési rendellenesség</a:t>
                      </a:r>
                      <a:endParaRPr lang="hu-HU" sz="1800" b="1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800" b="1" dirty="0" smtClean="0">
                          <a:effectLst/>
                        </a:rPr>
                        <a:t>Hatása </a:t>
                      </a:r>
                      <a:r>
                        <a:rPr lang="hu-HU" sz="1800" b="1" dirty="0">
                          <a:effectLst/>
                        </a:rPr>
                        <a:t>a </a:t>
                      </a:r>
                      <a:r>
                        <a:rPr lang="hu-HU" sz="1800" b="1" dirty="0" smtClean="0">
                          <a:effectLst/>
                        </a:rPr>
                        <a:t>beszédhangra</a:t>
                      </a:r>
                    </a:p>
                  </a:txBody>
                  <a:tcPr marL="45316" marR="45316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767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800" b="1" dirty="0">
                          <a:solidFill>
                            <a:schemeClr val="accent2"/>
                          </a:solidFill>
                          <a:effectLst/>
                        </a:rPr>
                        <a:t>Légáram generálása</a:t>
                      </a:r>
                      <a:endParaRPr lang="hu-HU" sz="1800" b="1" dirty="0">
                        <a:solidFill>
                          <a:schemeClr val="accent2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400" dirty="0">
                          <a:effectLst/>
                        </a:rPr>
                        <a:t>Rekeszizom, mellkas és has összehangolt működése eredményeként</a:t>
                      </a:r>
                      <a:endParaRPr lang="hu-HU" sz="14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400" dirty="0">
                          <a:effectLst/>
                        </a:rPr>
                        <a:t>Tüdő, rekeszizom, mellkas, has, légutak, hörgők, légcső </a:t>
                      </a:r>
                      <a:endParaRPr lang="hu-HU" sz="14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hu-HU" sz="1400" dirty="0" err="1">
                          <a:effectLst/>
                        </a:rPr>
                        <a:t>Obstruens</a:t>
                      </a:r>
                      <a:r>
                        <a:rPr lang="hu-HU" sz="1400" dirty="0">
                          <a:effectLst/>
                        </a:rPr>
                        <a:t> légzési zavar, asztma, légcső </a:t>
                      </a:r>
                      <a:r>
                        <a:rPr lang="hu-HU" sz="1400" dirty="0" smtClean="0">
                          <a:effectLst/>
                        </a:rPr>
                        <a:t>szűkülete, légző </a:t>
                      </a:r>
                      <a:r>
                        <a:rPr lang="hu-HU" sz="1400" dirty="0">
                          <a:effectLst/>
                        </a:rPr>
                        <a:t>izmok bénulása</a:t>
                      </a:r>
                      <a:endParaRPr lang="hu-HU" sz="14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400" dirty="0">
                          <a:effectLst/>
                        </a:rPr>
                        <a:t>Gyenge és halk hang, rövid hangkitartást</a:t>
                      </a:r>
                      <a:endParaRPr lang="hu-HU" sz="14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5342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800" b="1" smtClean="0">
                          <a:solidFill>
                            <a:schemeClr val="accent2"/>
                          </a:solidFill>
                          <a:effectLst/>
                        </a:rPr>
                        <a:t>Hangszalagok </a:t>
                      </a:r>
                      <a:r>
                        <a:rPr lang="hu-HU" sz="1800" b="1" dirty="0">
                          <a:solidFill>
                            <a:schemeClr val="accent2"/>
                          </a:solidFill>
                          <a:effectLst/>
                        </a:rPr>
                        <a:t>zárása</a:t>
                      </a:r>
                      <a:endParaRPr lang="hu-HU" sz="1800" b="1" dirty="0">
                        <a:solidFill>
                          <a:schemeClr val="accent2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400" dirty="0">
                          <a:effectLst/>
                        </a:rPr>
                        <a:t>Légzéskor a hangszalagok nyitottak, míg beszéd, éneklés közben közel vannak egymáshoz</a:t>
                      </a:r>
                      <a:endParaRPr lang="hu-HU" sz="14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400" dirty="0">
                          <a:effectLst/>
                        </a:rPr>
                        <a:t>Gége porcait izmok és szalagok kötik össze. A gége izomzatában motoros idegvégződések találhatóak, </a:t>
                      </a:r>
                      <a:endParaRPr lang="hu-HU" sz="14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400" dirty="0">
                          <a:effectLst/>
                        </a:rPr>
                        <a:t>Gégében elhelyezkedő idegeinek bénulása, porcok ízületi kopása, hangszalagokon szövetszaporulat, </a:t>
                      </a:r>
                      <a:r>
                        <a:rPr lang="hu-HU" sz="1400" dirty="0" err="1">
                          <a:effectLst/>
                        </a:rPr>
                        <a:t>polipózis</a:t>
                      </a:r>
                      <a:r>
                        <a:rPr lang="hu-HU" sz="1400" dirty="0">
                          <a:effectLst/>
                        </a:rPr>
                        <a:t>, hangszalagok </a:t>
                      </a:r>
                      <a:r>
                        <a:rPr lang="hu-HU" sz="1400" dirty="0" err="1">
                          <a:effectLst/>
                        </a:rPr>
                        <a:t>atrophiája</a:t>
                      </a:r>
                      <a:r>
                        <a:rPr lang="hu-HU" sz="1400" dirty="0">
                          <a:effectLst/>
                        </a:rPr>
                        <a:t>,sebesülése</a:t>
                      </a:r>
                      <a:endParaRPr lang="hu-HU" sz="14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400" dirty="0">
                          <a:effectLst/>
                        </a:rPr>
                        <a:t>A hangrés nem tud elégségesen záródni: a </a:t>
                      </a:r>
                      <a:r>
                        <a:rPr lang="hu-HU" sz="1400" dirty="0" smtClean="0">
                          <a:effectLst/>
                        </a:rPr>
                        <a:t>hang- indítás </a:t>
                      </a:r>
                      <a:r>
                        <a:rPr lang="hu-HU" sz="1400" dirty="0">
                          <a:effectLst/>
                        </a:rPr>
                        <a:t>jellege feszes, lágy, kemény,rekedtség, </a:t>
                      </a:r>
                      <a:r>
                        <a:rPr lang="hu-HU" sz="1400" dirty="0" err="1" smtClean="0">
                          <a:effectLst/>
                        </a:rPr>
                        <a:t>diplophonia</a:t>
                      </a:r>
                      <a:r>
                        <a:rPr lang="hu-HU" sz="1400" dirty="0" smtClean="0">
                          <a:effectLst/>
                        </a:rPr>
                        <a:t>,hangszalagok </a:t>
                      </a:r>
                      <a:r>
                        <a:rPr lang="hu-HU" sz="1400" dirty="0">
                          <a:effectLst/>
                        </a:rPr>
                        <a:t>fáradása</a:t>
                      </a:r>
                      <a:endParaRPr lang="hu-HU" sz="14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5185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800" b="1" dirty="0">
                          <a:solidFill>
                            <a:schemeClr val="accent2"/>
                          </a:solidFill>
                          <a:effectLst/>
                        </a:rPr>
                        <a:t>Hangszalagok </a:t>
                      </a:r>
                      <a:r>
                        <a:rPr lang="hu-HU" sz="1800" b="1" dirty="0" err="1" smtClean="0">
                          <a:solidFill>
                            <a:schemeClr val="accent2"/>
                          </a:solidFill>
                          <a:effectLst/>
                        </a:rPr>
                        <a:t>kváziperiódi-kus</a:t>
                      </a:r>
                      <a:r>
                        <a:rPr lang="hu-HU" sz="1800" b="1" dirty="0" smtClean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lang="hu-HU" sz="1800" b="1" dirty="0">
                          <a:solidFill>
                            <a:schemeClr val="accent2"/>
                          </a:solidFill>
                          <a:effectLst/>
                        </a:rPr>
                        <a:t>rezgése hangot generál</a:t>
                      </a:r>
                      <a:endParaRPr lang="hu-HU" sz="1800" b="1" dirty="0">
                        <a:solidFill>
                          <a:schemeClr val="accent2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600" dirty="0">
                          <a:effectLst/>
                        </a:rPr>
                        <a:t>A hangszalagok rezgésük során </a:t>
                      </a:r>
                      <a:r>
                        <a:rPr lang="hu-HU" sz="1600" dirty="0" smtClean="0">
                          <a:effectLst/>
                        </a:rPr>
                        <a:t>generálják a    nyomásingadozást</a:t>
                      </a:r>
                      <a:endParaRPr lang="hu-HU" sz="16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600" dirty="0">
                          <a:effectLst/>
                        </a:rPr>
                        <a:t>Hangszalagok szélének rezgő mozgása játssza a főszerepet a hangforrás képzésében</a:t>
                      </a:r>
                      <a:endParaRPr lang="hu-HU" sz="16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600" dirty="0">
                          <a:effectLst/>
                        </a:rPr>
                        <a:t>Hangszalagokon szövetszaporulat:</a:t>
                      </a:r>
                      <a:r>
                        <a:rPr lang="hu-HU" sz="1600" dirty="0" err="1">
                          <a:effectLst/>
                        </a:rPr>
                        <a:t>cysta</a:t>
                      </a:r>
                      <a:r>
                        <a:rPr lang="hu-HU" sz="1600" dirty="0">
                          <a:effectLst/>
                        </a:rPr>
                        <a:t>, csomó, polip, </a:t>
                      </a:r>
                      <a:r>
                        <a:rPr lang="hu-HU" sz="1600" dirty="0" err="1">
                          <a:effectLst/>
                        </a:rPr>
                        <a:t>papilloma</a:t>
                      </a:r>
                      <a:endParaRPr lang="hu-HU" sz="16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600" dirty="0">
                          <a:effectLst/>
                        </a:rPr>
                        <a:t>Rekedtség, gyenge hang, mélyebb alaphang, ”száraz hang”</a:t>
                      </a:r>
                      <a:endParaRPr lang="hu-HU" sz="16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7143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endParaRPr lang="hu-HU" sz="18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endParaRPr lang="hu-HU" sz="180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endParaRPr lang="hu-HU" sz="18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endParaRPr lang="hu-HU" sz="18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endParaRPr lang="hu-HU" sz="18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5584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endParaRPr lang="hu-HU" sz="18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endParaRPr lang="hu-HU" sz="18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endParaRPr lang="hu-HU" sz="18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endParaRPr lang="hu-HU" sz="18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endParaRPr lang="hu-HU" sz="18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4025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endParaRPr lang="hu-HU" sz="180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endParaRPr lang="hu-HU" sz="180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endParaRPr lang="hu-HU" sz="18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endParaRPr lang="hu-HU" sz="18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endParaRPr lang="hu-HU" sz="18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27380" name="Rectangle 1"/>
          <p:cNvSpPr>
            <a:spLocks noChangeArrowheads="1"/>
          </p:cNvSpPr>
          <p:nvPr/>
        </p:nvSpPr>
        <p:spPr bwMode="auto">
          <a:xfrm>
            <a:off x="3219451" y="1059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2581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/>
          </p:nvPr>
        </p:nvGraphicFramePr>
        <p:xfrm>
          <a:off x="1576659" y="1"/>
          <a:ext cx="9091342" cy="74866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39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444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313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3138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302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2401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800" b="1" dirty="0" smtClean="0">
                          <a:effectLst/>
                        </a:rPr>
                        <a:t>Akusztikai</a:t>
                      </a:r>
                      <a:r>
                        <a:rPr lang="hu-HU" sz="1800" b="1" baseline="0" dirty="0" smtClean="0">
                          <a:effectLst/>
                        </a:rPr>
                        <a:t> jellemző</a:t>
                      </a:r>
                      <a:endParaRPr lang="hu-HU" sz="1800" b="1" dirty="0" smtClean="0">
                        <a:effectLst/>
                      </a:endParaRPr>
                    </a:p>
                  </a:txBody>
                  <a:tcPr marL="45316" marR="45316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800" b="1" dirty="0" smtClean="0">
                          <a:effectLst/>
                        </a:rPr>
                        <a:t>Rövid </a:t>
                      </a:r>
                      <a:r>
                        <a:rPr lang="hu-HU" sz="1800" b="1" dirty="0">
                          <a:effectLst/>
                        </a:rPr>
                        <a:t>leírása</a:t>
                      </a:r>
                      <a:endParaRPr lang="hu-HU" sz="1800" b="1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800" b="1" dirty="0" smtClean="0">
                          <a:effectLst/>
                        </a:rPr>
                        <a:t>Hangképző </a:t>
                      </a:r>
                      <a:r>
                        <a:rPr lang="hu-HU" sz="1800" b="1" dirty="0">
                          <a:effectLst/>
                        </a:rPr>
                        <a:t>szervek</a:t>
                      </a:r>
                      <a:endParaRPr lang="hu-HU" sz="1800" b="1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hu-HU" sz="1800" b="1" dirty="0" smtClean="0">
                          <a:effectLst/>
                        </a:rPr>
                        <a:t>Hangképzési rendellenesség</a:t>
                      </a:r>
                      <a:endParaRPr lang="hu-HU" sz="1800" b="1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800" b="1" dirty="0" smtClean="0">
                          <a:effectLst/>
                        </a:rPr>
                        <a:t>Hatása </a:t>
                      </a:r>
                      <a:r>
                        <a:rPr lang="hu-HU" sz="1800" b="1" dirty="0">
                          <a:effectLst/>
                        </a:rPr>
                        <a:t>a </a:t>
                      </a:r>
                      <a:r>
                        <a:rPr lang="hu-HU" sz="1800" b="1" dirty="0" smtClean="0">
                          <a:effectLst/>
                        </a:rPr>
                        <a:t>beszédhangra</a:t>
                      </a:r>
                    </a:p>
                  </a:txBody>
                  <a:tcPr marL="45316" marR="45316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372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800" b="1" dirty="0">
                          <a:solidFill>
                            <a:schemeClr val="accent2"/>
                          </a:solidFill>
                          <a:effectLst/>
                        </a:rPr>
                        <a:t>Hangerő, hangosság</a:t>
                      </a:r>
                      <a:endParaRPr lang="hu-HU" sz="1800" b="1" dirty="0">
                        <a:solidFill>
                          <a:schemeClr val="accent2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600" dirty="0">
                          <a:effectLst/>
                        </a:rPr>
                        <a:t>A hang intenzitásának szabályzása a légáram nagyságától és </a:t>
                      </a:r>
                      <a:r>
                        <a:rPr lang="hu-HU" sz="1600" dirty="0" smtClean="0">
                          <a:effectLst/>
                        </a:rPr>
                        <a:t>a hang- szalagok feszítettségé </a:t>
                      </a:r>
                      <a:r>
                        <a:rPr lang="hu-HU" sz="1600" dirty="0" err="1" smtClean="0">
                          <a:effectLst/>
                        </a:rPr>
                        <a:t>től</a:t>
                      </a:r>
                      <a:r>
                        <a:rPr lang="hu-HU" sz="1600" dirty="0">
                          <a:effectLst/>
                        </a:rPr>
                        <a:t>, ellenállásától </a:t>
                      </a:r>
                      <a:r>
                        <a:rPr lang="hu-HU" sz="1600" dirty="0" smtClean="0">
                          <a:effectLst/>
                        </a:rPr>
                        <a:t>függ</a:t>
                      </a:r>
                      <a:endParaRPr lang="hu-HU" sz="16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600" dirty="0">
                          <a:effectLst/>
                        </a:rPr>
                        <a:t>A hangszalagok elaszticitásától függ , hogy azokat mennyire és milyen hosszan lehet „szétnyitni” </a:t>
                      </a:r>
                      <a:endParaRPr lang="hu-HU" sz="16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600" dirty="0">
                          <a:effectLst/>
                        </a:rPr>
                        <a:t>Hangszalagokon szövetszaporulat:</a:t>
                      </a:r>
                      <a:r>
                        <a:rPr lang="hu-HU" sz="1600" dirty="0" err="1">
                          <a:effectLst/>
                        </a:rPr>
                        <a:t>cysta</a:t>
                      </a:r>
                      <a:r>
                        <a:rPr lang="hu-HU" sz="1600" dirty="0">
                          <a:effectLst/>
                        </a:rPr>
                        <a:t>, csomó, polip, </a:t>
                      </a:r>
                      <a:r>
                        <a:rPr lang="hu-HU" sz="1600" dirty="0" err="1">
                          <a:effectLst/>
                        </a:rPr>
                        <a:t>papilloma</a:t>
                      </a:r>
                      <a:r>
                        <a:rPr lang="hu-HU" sz="1600" dirty="0">
                          <a:effectLst/>
                        </a:rPr>
                        <a:t>, </a:t>
                      </a:r>
                      <a:r>
                        <a:rPr lang="hu-HU" sz="1600" dirty="0" err="1">
                          <a:effectLst/>
                        </a:rPr>
                        <a:t>paresis</a:t>
                      </a:r>
                      <a:r>
                        <a:rPr lang="hu-HU" sz="1600" dirty="0">
                          <a:effectLst/>
                        </a:rPr>
                        <a:t>, </a:t>
                      </a:r>
                      <a:r>
                        <a:rPr lang="hu-HU" sz="1600" dirty="0" err="1">
                          <a:effectLst/>
                        </a:rPr>
                        <a:t>paralysis</a:t>
                      </a:r>
                      <a:endParaRPr lang="hu-HU" sz="16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600" dirty="0">
                          <a:effectLst/>
                        </a:rPr>
                        <a:t>Hang megtörése, hangképzés hiánya</a:t>
                      </a:r>
                      <a:endParaRPr lang="hu-HU" sz="16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372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800" b="1" dirty="0" smtClean="0">
                          <a:solidFill>
                            <a:schemeClr val="accent2"/>
                          </a:solidFill>
                          <a:effectLst/>
                        </a:rPr>
                        <a:t>Hang-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800" b="1" dirty="0" smtClean="0">
                          <a:solidFill>
                            <a:schemeClr val="accent2"/>
                          </a:solidFill>
                          <a:effectLst/>
                        </a:rPr>
                        <a:t>magasság</a:t>
                      </a:r>
                      <a:endParaRPr lang="hu-HU" sz="1800" b="1" dirty="0">
                        <a:solidFill>
                          <a:schemeClr val="accent2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600" dirty="0">
                          <a:effectLst/>
                        </a:rPr>
                        <a:t>Hangszalagok feszítettségének és a légáram nagyságának függvényében alakul a hangmagasság,</a:t>
                      </a:r>
                      <a:endParaRPr lang="hu-HU" sz="16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600" dirty="0">
                          <a:effectLst/>
                        </a:rPr>
                        <a:t>Hangszalagokat elaszticitása és feszítő izmok ereje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600" dirty="0">
                          <a:effectLst/>
                        </a:rPr>
                        <a:t> </a:t>
                      </a:r>
                      <a:endParaRPr lang="hu-HU" sz="16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600" dirty="0" err="1">
                          <a:effectLst/>
                        </a:rPr>
                        <a:t>Paralysis</a:t>
                      </a:r>
                      <a:r>
                        <a:rPr lang="hu-HU" sz="1600" dirty="0">
                          <a:effectLst/>
                        </a:rPr>
                        <a:t>, </a:t>
                      </a:r>
                      <a:r>
                        <a:rPr lang="hu-HU" sz="1600" dirty="0" err="1">
                          <a:effectLst/>
                        </a:rPr>
                        <a:t>Reinke</a:t>
                      </a:r>
                      <a:r>
                        <a:rPr lang="hu-HU" sz="1600" dirty="0">
                          <a:effectLst/>
                        </a:rPr>
                        <a:t>–ödéma, hangszalagok daganata</a:t>
                      </a:r>
                      <a:endParaRPr lang="hu-HU" sz="16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600" dirty="0">
                          <a:effectLst/>
                        </a:rPr>
                        <a:t>Magas hangok hiánya ,hang „megtörése”</a:t>
                      </a:r>
                      <a:endParaRPr lang="hu-HU" sz="16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7210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800" b="1" dirty="0">
                          <a:solidFill>
                            <a:schemeClr val="accent2"/>
                          </a:solidFill>
                          <a:effectLst/>
                        </a:rPr>
                        <a:t>Hangszín</a:t>
                      </a:r>
                      <a:endParaRPr lang="hu-HU" sz="1800" b="1" dirty="0">
                        <a:solidFill>
                          <a:schemeClr val="accent2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400" dirty="0">
                          <a:effectLst/>
                        </a:rPr>
                        <a:t>Az egyénre jellemző hangkarakterisztikát a </a:t>
                      </a:r>
                      <a:r>
                        <a:rPr lang="hu-HU" sz="1400" dirty="0" smtClean="0">
                          <a:effectLst/>
                        </a:rPr>
                        <a:t>rezonátorterek  deformálódása, nagyságának variabilitása, </a:t>
                      </a:r>
                      <a:r>
                        <a:rPr lang="hu-HU" sz="1400" dirty="0">
                          <a:effectLst/>
                        </a:rPr>
                        <a:t>befolyásolja</a:t>
                      </a:r>
                      <a:endParaRPr lang="hu-HU" sz="14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600" dirty="0">
                          <a:effectLst/>
                        </a:rPr>
                        <a:t>Hangszalagok rugalmassága, ellenállása, tömege, rezonátorterek mérete</a:t>
                      </a:r>
                      <a:endParaRPr lang="hu-HU" sz="16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600" dirty="0">
                          <a:effectLst/>
                        </a:rPr>
                        <a:t>Megfázás, hangszalagok sérülése</a:t>
                      </a:r>
                      <a:r>
                        <a:rPr lang="hu-HU" sz="1600" dirty="0" smtClean="0">
                          <a:effectLst/>
                        </a:rPr>
                        <a:t>, </a:t>
                      </a:r>
                      <a:r>
                        <a:rPr lang="hu-HU" sz="1600" dirty="0" err="1" smtClean="0">
                          <a:effectLst/>
                        </a:rPr>
                        <a:t>Reinke-ödéma</a:t>
                      </a:r>
                      <a:r>
                        <a:rPr lang="hu-HU" sz="1600" dirty="0" smtClean="0">
                          <a:effectLst/>
                        </a:rPr>
                        <a:t>, szövetszaporulat bárhol a </a:t>
                      </a:r>
                      <a:r>
                        <a:rPr lang="hu-HU" sz="1600" dirty="0" err="1" smtClean="0">
                          <a:effectLst/>
                        </a:rPr>
                        <a:t>hangképzéső</a:t>
                      </a:r>
                      <a:r>
                        <a:rPr lang="hu-HU" sz="1600" baseline="0" dirty="0" smtClean="0">
                          <a:effectLst/>
                        </a:rPr>
                        <a:t> csatornában </a:t>
                      </a:r>
                      <a:endParaRPr lang="hu-HU" sz="1600" dirty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hu-HU" sz="1600" dirty="0">
                          <a:effectLst/>
                        </a:rPr>
                        <a:t>Nazális hang, </a:t>
                      </a:r>
                      <a:r>
                        <a:rPr lang="hu-HU" sz="1600" dirty="0" smtClean="0">
                          <a:effectLst/>
                        </a:rPr>
                        <a:t>rekedtség, torzult</a:t>
                      </a:r>
                      <a:r>
                        <a:rPr lang="hu-HU" sz="1600" baseline="0" dirty="0" smtClean="0">
                          <a:effectLst/>
                        </a:rPr>
                        <a:t> hang</a:t>
                      </a:r>
                      <a:endParaRPr lang="hu-HU" sz="1600" dirty="0" smtClean="0">
                        <a:solidFill>
                          <a:srgbClr val="00000A"/>
                        </a:solidFill>
                        <a:effectLst/>
                        <a:latin typeface="Calibri"/>
                        <a:ea typeface="Arial Unicode MS"/>
                        <a:cs typeface="Tahoma"/>
                      </a:endParaRPr>
                    </a:p>
                  </a:txBody>
                  <a:tcPr marL="45316" marR="45316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28386" name="Rectangle 1"/>
          <p:cNvSpPr>
            <a:spLocks noChangeArrowheads="1"/>
          </p:cNvSpPr>
          <p:nvPr/>
        </p:nvSpPr>
        <p:spPr bwMode="auto">
          <a:xfrm>
            <a:off x="3219451" y="1059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B9F70D-5AB8-49C9-B347-D88191B27CBF}" type="slidenum">
              <a:rPr lang="hu-HU" smtClean="0"/>
              <a:pPr>
                <a:defRPr/>
              </a:pPr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831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3" descr="D:\Oktatas\EgeszsegugyiMernokkepzesSzB\Beszés és hallásdiagnosztika\rekedtség\IMAGE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57188"/>
            <a:ext cx="6083300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379" name="Picture 4" descr="D:\Oktatas\EgeszsegugyiMernokkepzesSzB\Beszés és hallásdiagnosztika\rekedtség\IMAGE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3313" y="2820988"/>
            <a:ext cx="3429000" cy="403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2119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Téglalap 1"/>
          <p:cNvSpPr>
            <a:spLocks noChangeArrowheads="1"/>
          </p:cNvSpPr>
          <p:nvPr/>
        </p:nvSpPr>
        <p:spPr bwMode="auto">
          <a:xfrm>
            <a:off x="3719514" y="2205038"/>
            <a:ext cx="4581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b="1">
                <a:solidFill>
                  <a:srgbClr val="FF0000"/>
                </a:solidFill>
              </a:rPr>
              <a:t>II</a:t>
            </a:r>
            <a:r>
              <a:rPr lang="hu-HU" sz="2400" b="1"/>
              <a:t>. Idegi eredetű megbetegedések </a:t>
            </a:r>
            <a:endParaRPr lang="hu-HU" sz="240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CEBA3-FABE-418E-8378-2E7C85A5DC32}" type="slidenum">
              <a:rPr lang="hu-HU" smtClean="0"/>
              <a:pPr>
                <a:defRPr/>
              </a:pPr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509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zövegdoboz 1"/>
          <p:cNvSpPr txBox="1">
            <a:spLocks noChangeArrowheads="1"/>
          </p:cNvSpPr>
          <p:nvPr/>
        </p:nvSpPr>
        <p:spPr bwMode="auto">
          <a:xfrm>
            <a:off x="1919289" y="476251"/>
            <a:ext cx="846137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1"/>
              <a:t>Afázia </a:t>
            </a:r>
          </a:p>
          <a:p>
            <a:endParaRPr lang="hu-HU"/>
          </a:p>
          <a:p>
            <a:r>
              <a:rPr lang="hu-HU" b="1">
                <a:solidFill>
                  <a:schemeClr val="tx2"/>
                </a:solidFill>
              </a:rPr>
              <a:t>összefoglaló elnevezése mindazon beszédzavarnak, amelyek </a:t>
            </a:r>
            <a:r>
              <a:rPr lang="hu-HU" b="1"/>
              <a:t>organikus agyi sérülés </a:t>
            </a:r>
            <a:r>
              <a:rPr lang="hu-HU" b="1">
                <a:solidFill>
                  <a:schemeClr val="tx2"/>
                </a:solidFill>
              </a:rPr>
              <a:t>következtében jönnek létre.  </a:t>
            </a:r>
            <a:r>
              <a:rPr lang="hu-HU" b="1" u="sng">
                <a:solidFill>
                  <a:schemeClr val="tx2"/>
                </a:solidFill>
              </a:rPr>
              <a:t>A nyelvhasználat kivitelezésének zavara áll fenn.</a:t>
            </a:r>
          </a:p>
          <a:p>
            <a:endParaRPr lang="hu-HU"/>
          </a:p>
          <a:p>
            <a:r>
              <a:rPr lang="hu-HU"/>
              <a:t>Az afáziának több formáját lehet megkülönböztetni:</a:t>
            </a:r>
          </a:p>
          <a:p>
            <a:r>
              <a:rPr lang="hu-HU"/>
              <a:t>szenzomotoros</a:t>
            </a:r>
          </a:p>
          <a:p>
            <a:r>
              <a:rPr lang="hu-HU"/>
              <a:t>motoros</a:t>
            </a:r>
          </a:p>
          <a:p>
            <a:r>
              <a:rPr lang="hu-HU"/>
              <a:t>szemantikus</a:t>
            </a:r>
          </a:p>
          <a:p>
            <a:r>
              <a:rPr lang="hu-HU"/>
              <a:t>Szintaktikai</a:t>
            </a:r>
          </a:p>
          <a:p>
            <a:endParaRPr lang="hu-HU"/>
          </a:p>
          <a:p>
            <a:r>
              <a:rPr lang="hu-HU"/>
              <a:t>A </a:t>
            </a:r>
            <a:r>
              <a:rPr lang="hu-HU" b="1"/>
              <a:t>szenzomotoros afázia</a:t>
            </a:r>
            <a:r>
              <a:rPr lang="hu-HU"/>
              <a:t> fő tünete ép hallás mellett a beszédmegértés zavara; emellett folyamatos beszéd, szó- és hangtévesztések, neologizmusok jellemzik.</a:t>
            </a:r>
          </a:p>
          <a:p>
            <a:endParaRPr lang="hu-HU"/>
          </a:p>
          <a:p>
            <a:r>
              <a:rPr lang="hu-HU"/>
              <a:t>A </a:t>
            </a:r>
            <a:r>
              <a:rPr lang="hu-HU" b="1"/>
              <a:t>motoros afáziában</a:t>
            </a:r>
            <a:r>
              <a:rPr lang="hu-HU"/>
              <a:t> a beszédszervi működések zavara mellett leginkább a beszédkészségek érintettek; a beszéd megértése és a nyelvi emlékezet közepesen zavart, ami félreértésekhez vezet.</a:t>
            </a:r>
          </a:p>
          <a:p>
            <a:endParaRPr lang="hu-HU"/>
          </a:p>
          <a:p>
            <a:r>
              <a:rPr lang="hu-HU"/>
              <a:t>A </a:t>
            </a:r>
            <a:r>
              <a:rPr lang="hu-HU" b="1"/>
              <a:t>szemantikus afáziában</a:t>
            </a:r>
            <a:r>
              <a:rPr lang="hu-HU"/>
              <a:t> egyes szavak jelentésének felfogása sérül. </a:t>
            </a:r>
          </a:p>
          <a:p>
            <a:endParaRPr lang="hu-HU"/>
          </a:p>
          <a:p>
            <a:r>
              <a:rPr lang="hu-HU"/>
              <a:t>A </a:t>
            </a:r>
            <a:r>
              <a:rPr lang="hu-HU" b="1"/>
              <a:t>szintaktikai afáziában</a:t>
            </a:r>
            <a:r>
              <a:rPr lang="hu-HU"/>
              <a:t> a mondatalkotás nem megfelelő (agrammatizmus).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CD8FD7-779F-4786-8FB8-B59A23D2F20A}" type="slidenum">
              <a:rPr lang="hu-HU" smtClean="0"/>
              <a:pPr>
                <a:defRPr/>
              </a:pPr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950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zövegdoboz 1"/>
          <p:cNvSpPr txBox="1">
            <a:spLocks noChangeArrowheads="1"/>
          </p:cNvSpPr>
          <p:nvPr/>
        </p:nvSpPr>
        <p:spPr bwMode="auto">
          <a:xfrm>
            <a:off x="1992313" y="404814"/>
            <a:ext cx="8532812" cy="677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1" dirty="0" err="1"/>
              <a:t>Dizartria</a:t>
            </a:r>
            <a:r>
              <a:rPr lang="hu-HU" sz="2000" dirty="0"/>
              <a:t>  </a:t>
            </a:r>
          </a:p>
          <a:p>
            <a:endParaRPr lang="hu-HU" dirty="0"/>
          </a:p>
          <a:p>
            <a:r>
              <a:rPr lang="hu-HU" b="1" dirty="0">
                <a:solidFill>
                  <a:schemeClr val="tx2"/>
                </a:solidFill>
              </a:rPr>
              <a:t>a beszédmozgások koordinációs kivitelezésének, a kiejtésnek a zavara. </a:t>
            </a:r>
          </a:p>
          <a:p>
            <a:r>
              <a:rPr lang="hu-HU" b="1" dirty="0">
                <a:solidFill>
                  <a:schemeClr val="tx2"/>
                </a:solidFill>
              </a:rPr>
              <a:t>Tehát a </a:t>
            </a:r>
            <a:r>
              <a:rPr lang="hu-HU" b="1" u="sng" dirty="0">
                <a:solidFill>
                  <a:schemeClr val="tx2"/>
                </a:solidFill>
              </a:rPr>
              <a:t>kiejtés sérül.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Hátterében különböző agyi sérülések, vagy egyes agyidegek sérülései állhatnak. </a:t>
            </a:r>
          </a:p>
          <a:p>
            <a:r>
              <a:rPr lang="hu-HU" dirty="0"/>
              <a:t>Ezek a három </a:t>
            </a:r>
            <a:r>
              <a:rPr lang="hu-HU" dirty="0" err="1"/>
              <a:t>osztatú</a:t>
            </a:r>
            <a:r>
              <a:rPr lang="hu-HU" dirty="0"/>
              <a:t> ideg (lat. </a:t>
            </a:r>
            <a:r>
              <a:rPr lang="hu-HU" dirty="0" err="1"/>
              <a:t>nervus</a:t>
            </a:r>
            <a:r>
              <a:rPr lang="hu-HU" dirty="0"/>
              <a:t> </a:t>
            </a:r>
            <a:r>
              <a:rPr lang="hu-HU" dirty="0" err="1"/>
              <a:t>trigeminus</a:t>
            </a:r>
            <a:r>
              <a:rPr lang="hu-HU" dirty="0"/>
              <a:t>), az arcideg (lat. </a:t>
            </a:r>
            <a:r>
              <a:rPr lang="hu-HU" dirty="0" err="1"/>
              <a:t>nervus</a:t>
            </a:r>
            <a:r>
              <a:rPr lang="hu-HU" dirty="0"/>
              <a:t> </a:t>
            </a:r>
            <a:r>
              <a:rPr lang="hu-HU" dirty="0" err="1"/>
              <a:t>facialis</a:t>
            </a:r>
            <a:r>
              <a:rPr lang="hu-HU" dirty="0"/>
              <a:t>), </a:t>
            </a:r>
          </a:p>
          <a:p>
            <a:r>
              <a:rPr lang="hu-HU" dirty="0"/>
              <a:t>a nyelv-garatideg (lat. </a:t>
            </a:r>
            <a:r>
              <a:rPr lang="hu-HU" dirty="0" err="1"/>
              <a:t>nervus</a:t>
            </a:r>
            <a:r>
              <a:rPr lang="hu-HU" dirty="0"/>
              <a:t> </a:t>
            </a:r>
            <a:r>
              <a:rPr lang="hu-HU" dirty="0" err="1"/>
              <a:t>glosspharyngeus</a:t>
            </a:r>
            <a:r>
              <a:rPr lang="hu-HU" dirty="0"/>
              <a:t>), a bolygóideg (lat. </a:t>
            </a:r>
            <a:r>
              <a:rPr lang="hu-HU" dirty="0" err="1"/>
              <a:t>nervus</a:t>
            </a:r>
            <a:r>
              <a:rPr lang="hu-HU" dirty="0"/>
              <a:t> </a:t>
            </a:r>
            <a:r>
              <a:rPr lang="hu-HU" dirty="0" err="1"/>
              <a:t>vagus</a:t>
            </a:r>
            <a:r>
              <a:rPr lang="hu-HU" dirty="0"/>
              <a:t>) </a:t>
            </a:r>
          </a:p>
          <a:p>
            <a:r>
              <a:rPr lang="hu-HU" dirty="0"/>
              <a:t>és a nyelv alatti ideg (lat. </a:t>
            </a:r>
            <a:r>
              <a:rPr lang="hu-HU" dirty="0" err="1"/>
              <a:t>nervus</a:t>
            </a:r>
            <a:r>
              <a:rPr lang="hu-HU" dirty="0"/>
              <a:t> </a:t>
            </a:r>
            <a:r>
              <a:rPr lang="hu-HU" dirty="0" err="1"/>
              <a:t>hypoglossus</a:t>
            </a:r>
            <a:r>
              <a:rPr lang="hu-HU" dirty="0"/>
              <a:t>).</a:t>
            </a:r>
          </a:p>
          <a:p>
            <a:endParaRPr lang="hu-HU" dirty="0"/>
          </a:p>
          <a:p>
            <a:r>
              <a:rPr lang="hu-HU" b="1" dirty="0"/>
              <a:t>A </a:t>
            </a:r>
            <a:r>
              <a:rPr lang="hu-HU" b="1" dirty="0" err="1"/>
              <a:t>dizartria</a:t>
            </a:r>
            <a:r>
              <a:rPr lang="hu-HU" b="1" dirty="0"/>
              <a:t> tüneteit a sérülés helye és kiterjedése határozza meg</a:t>
            </a:r>
            <a:r>
              <a:rPr lang="hu-HU" dirty="0"/>
              <a:t>, amely együttesen </a:t>
            </a:r>
          </a:p>
          <a:p>
            <a:r>
              <a:rPr lang="hu-HU" dirty="0"/>
              <a:t>megmutatkozik a légzés eltérésében, a hangadás és a kiejtés érthetetlenségig </a:t>
            </a:r>
          </a:p>
          <a:p>
            <a:r>
              <a:rPr lang="hu-HU" dirty="0"/>
              <a:t>fokozódó torzulásában, illetve a beszéd zenei elemeinek változásában. </a:t>
            </a:r>
          </a:p>
          <a:p>
            <a:r>
              <a:rPr lang="hu-HU" dirty="0"/>
              <a:t>A sérülés helyének függvényében a beszéd lehet szaggatott, fújtató, szabálytalan ritmusú, </a:t>
            </a:r>
          </a:p>
          <a:p>
            <a:r>
              <a:rPr lang="hu-HU" dirty="0"/>
              <a:t>elkent vagy monoton.</a:t>
            </a:r>
          </a:p>
          <a:p>
            <a:r>
              <a:rPr lang="hu-HU" dirty="0"/>
              <a:t>A beteg a szótagokat és betűket nem tudja rendes szavakká összefűzni. </a:t>
            </a:r>
          </a:p>
          <a:p>
            <a:r>
              <a:rPr lang="hu-HU" dirty="0"/>
              <a:t>A </a:t>
            </a:r>
            <a:r>
              <a:rPr lang="hu-HU" dirty="0" err="1"/>
              <a:t>dizartriában</a:t>
            </a:r>
            <a:r>
              <a:rPr lang="hu-HU" dirty="0"/>
              <a:t> szenvedők többnyire az egyes betűket vagy szótagokat helyesen ejtik ki, </a:t>
            </a:r>
          </a:p>
          <a:p>
            <a:r>
              <a:rPr lang="hu-HU" dirty="0"/>
              <a:t>de a szavakból nem tudnak értelmes mondatokat alkotni, ezért ezt a betegséget </a:t>
            </a:r>
          </a:p>
          <a:p>
            <a:r>
              <a:rPr lang="hu-HU" dirty="0"/>
              <a:t>szótagbotlásnak is szokták nevezni. Az ilyen beteg </a:t>
            </a:r>
            <a:r>
              <a:rPr lang="hu-HU" dirty="0" err="1"/>
              <a:t>pl</a:t>
            </a:r>
            <a:r>
              <a:rPr lang="hu-HU" dirty="0"/>
              <a:t>: (Peking) helyett (</a:t>
            </a:r>
            <a:r>
              <a:rPr lang="hu-HU" dirty="0" err="1"/>
              <a:t>Keping</a:t>
            </a:r>
            <a:r>
              <a:rPr lang="hu-HU" dirty="0"/>
              <a:t>)</a:t>
            </a:r>
            <a:r>
              <a:rPr lang="hu-HU" dirty="0" err="1"/>
              <a:t>-et</a:t>
            </a:r>
            <a:r>
              <a:rPr lang="hu-HU" dirty="0"/>
              <a:t> mond. </a:t>
            </a:r>
          </a:p>
          <a:p>
            <a:endParaRPr lang="hu-HU" dirty="0"/>
          </a:p>
          <a:p>
            <a:r>
              <a:rPr lang="hu-HU" b="1" dirty="0"/>
              <a:t>Legtöbbjük normálisan tud írni és olvasni, mivel rendszerint a beszédképzés és </a:t>
            </a:r>
            <a:r>
              <a:rPr lang="hu-HU" b="1" dirty="0" err="1"/>
              <a:t>-értés</a:t>
            </a:r>
            <a:r>
              <a:rPr lang="hu-HU" b="1" dirty="0"/>
              <a:t> </a:t>
            </a:r>
          </a:p>
          <a:p>
            <a:r>
              <a:rPr lang="hu-HU" b="1" dirty="0"/>
              <a:t>nem érintett az afázia egyes formáitól eltérően.</a:t>
            </a:r>
          </a:p>
          <a:p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>
          <a:xfrm>
            <a:off x="8399463" y="6400800"/>
            <a:ext cx="1905000" cy="457200"/>
          </a:xfrm>
        </p:spPr>
        <p:txBody>
          <a:bodyPr/>
          <a:lstStyle/>
          <a:p>
            <a:pPr>
              <a:defRPr/>
            </a:pPr>
            <a:fld id="{0A6C6F7C-A595-4627-A17F-93E518FBE067}" type="slidenum">
              <a:rPr lang="hu-HU" smtClean="0"/>
              <a:pPr>
                <a:defRPr/>
              </a:pPr>
              <a:t>35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4684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zövegdoboz 1"/>
          <p:cNvSpPr txBox="1">
            <a:spLocks noChangeArrowheads="1"/>
          </p:cNvSpPr>
          <p:nvPr/>
        </p:nvSpPr>
        <p:spPr bwMode="auto">
          <a:xfrm>
            <a:off x="1881189" y="785814"/>
            <a:ext cx="8781507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1" dirty="0"/>
              <a:t>Műszeres vizsgálatok:</a:t>
            </a:r>
          </a:p>
          <a:p>
            <a:endParaRPr lang="hu-HU" b="1" dirty="0"/>
          </a:p>
          <a:p>
            <a:endParaRPr lang="hu-HU" b="1" dirty="0"/>
          </a:p>
          <a:p>
            <a:r>
              <a:rPr lang="hu-HU" dirty="0"/>
              <a:t>1. Rezgés vizuális mérése:            információt ad a hangszalagok belső szélének állapotáról,</a:t>
            </a:r>
          </a:p>
          <a:p>
            <a:endParaRPr lang="hu-HU" dirty="0"/>
          </a:p>
          <a:p>
            <a:r>
              <a:rPr lang="hu-HU" dirty="0"/>
              <a:t>2. Levegő áramlásának mérése:     a tüdő és a has hangkeltő képességeit, </a:t>
            </a:r>
          </a:p>
          <a:p>
            <a:r>
              <a:rPr lang="hu-HU" dirty="0"/>
              <a:t>			       valamint a hangszalagok levegőáteresztő képességeit </a:t>
            </a:r>
          </a:p>
          <a:p>
            <a:r>
              <a:rPr lang="hu-HU" dirty="0"/>
              <a:t>			       tárja fel</a:t>
            </a:r>
          </a:p>
          <a:p>
            <a:endParaRPr lang="hu-HU" dirty="0"/>
          </a:p>
          <a:p>
            <a:r>
              <a:rPr lang="hu-HU" dirty="0"/>
              <a:t>3.Hangképzés működésének különböző mérései : megállapítják a színképi, </a:t>
            </a:r>
          </a:p>
          <a:p>
            <a:r>
              <a:rPr lang="hu-HU" dirty="0"/>
              <a:t>			        </a:t>
            </a:r>
            <a:r>
              <a:rPr lang="hu-HU" dirty="0" err="1"/>
              <a:t>intenzitásbeli</a:t>
            </a:r>
            <a:r>
              <a:rPr lang="hu-HU" dirty="0"/>
              <a:t> és </a:t>
            </a:r>
            <a:r>
              <a:rPr lang="hu-HU" dirty="0" err="1"/>
              <a:t>időtartambeli</a:t>
            </a:r>
            <a:r>
              <a:rPr lang="hu-HU" dirty="0"/>
              <a:t> korlátokat,</a:t>
            </a:r>
          </a:p>
          <a:p>
            <a:endParaRPr lang="hu-HU" dirty="0"/>
          </a:p>
          <a:p>
            <a:r>
              <a:rPr lang="hu-HU" dirty="0"/>
              <a:t>4. az akusztikai analízis :                a produkált </a:t>
            </a:r>
            <a:r>
              <a:rPr lang="hu-HU" dirty="0" err="1"/>
              <a:t>hangjelet</a:t>
            </a:r>
            <a:r>
              <a:rPr lang="hu-HU" dirty="0"/>
              <a:t> vizsgálja, </a:t>
            </a:r>
          </a:p>
          <a:p>
            <a:r>
              <a:rPr lang="hu-HU" dirty="0"/>
              <a:t>			        és ebből felderít és dokumentál számos rendellenességet </a:t>
            </a:r>
          </a:p>
          <a:p>
            <a:r>
              <a:rPr lang="hu-HU" dirty="0"/>
              <a:t>			        a hangjelben,</a:t>
            </a:r>
          </a:p>
          <a:p>
            <a:endParaRPr lang="hu-HU" dirty="0"/>
          </a:p>
          <a:p>
            <a:r>
              <a:rPr lang="hu-HU" dirty="0"/>
              <a:t>5. Gége </a:t>
            </a:r>
            <a:r>
              <a:rPr lang="hu-HU" dirty="0" err="1"/>
              <a:t>elektromiográfia</a:t>
            </a:r>
            <a:r>
              <a:rPr lang="hu-HU" dirty="0"/>
              <a:t>:               a megfelelő ideg-izomi működésnek a hiányát vagy </a:t>
            </a:r>
          </a:p>
          <a:p>
            <a:r>
              <a:rPr lang="hu-HU" dirty="0"/>
              <a:t>			        a jelenlétét erősíti meg.</a:t>
            </a:r>
          </a:p>
          <a:p>
            <a:endParaRPr lang="hu-HU" b="1" dirty="0"/>
          </a:p>
          <a:p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CEAC00-0CDD-49B6-B800-8D2758CB7644}" type="slidenum">
              <a:rPr lang="hu-HU" smtClean="0"/>
              <a:pPr>
                <a:defRPr/>
              </a:pPr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107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38314" y="214314"/>
            <a:ext cx="6262687" cy="3724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000" b="1" dirty="0"/>
              <a:t>Műszeres vizsgálatok:</a:t>
            </a:r>
          </a:p>
          <a:p>
            <a:pPr>
              <a:defRPr/>
            </a:pPr>
            <a:endParaRPr lang="hu-HU" b="1" dirty="0"/>
          </a:p>
          <a:p>
            <a:pPr marL="342900" indent="-342900">
              <a:buFontTx/>
              <a:buAutoNum type="arabicPeriod"/>
              <a:defRPr/>
            </a:pPr>
            <a:r>
              <a:rPr lang="hu-HU" dirty="0">
                <a:solidFill>
                  <a:srgbClr val="FF0000"/>
                </a:solidFill>
              </a:rPr>
              <a:t>Rezgés vizuális mérése </a:t>
            </a:r>
            <a:r>
              <a:rPr lang="hu-HU" dirty="0"/>
              <a:t>-- </a:t>
            </a:r>
            <a:r>
              <a:rPr lang="hu-HU" b="1" dirty="0"/>
              <a:t>Laringoszkópia</a:t>
            </a:r>
            <a:r>
              <a:rPr lang="hu-HU" dirty="0"/>
              <a:t>: </a:t>
            </a:r>
          </a:p>
          <a:p>
            <a:pPr>
              <a:defRPr/>
            </a:pPr>
            <a:r>
              <a:rPr lang="hu-HU" dirty="0"/>
              <a:t>		közvetett/indirekt:</a:t>
            </a:r>
          </a:p>
          <a:p>
            <a:pPr>
              <a:defRPr/>
            </a:pPr>
            <a:r>
              <a:rPr lang="hu-HU" dirty="0"/>
              <a:t>			a gége vizsgálata tükör segítségével</a:t>
            </a:r>
          </a:p>
          <a:p>
            <a:pPr>
              <a:defRPr/>
            </a:pPr>
            <a:r>
              <a:rPr lang="hu-HU" dirty="0"/>
              <a:t>			</a:t>
            </a:r>
          </a:p>
          <a:p>
            <a:pPr>
              <a:defRPr/>
            </a:pPr>
            <a:r>
              <a:rPr lang="hu-HU" dirty="0"/>
              <a:t>vagy </a:t>
            </a:r>
          </a:p>
          <a:p>
            <a:pPr>
              <a:defRPr/>
            </a:pPr>
            <a:r>
              <a:rPr lang="hu-HU" dirty="0"/>
              <a:t>			közvetlen/direkt:</a:t>
            </a:r>
          </a:p>
          <a:p>
            <a:pPr>
              <a:defRPr/>
            </a:pPr>
            <a:r>
              <a:rPr lang="hu-HU" dirty="0"/>
              <a:t>Laringoszkóp:a gége vizsgálatára szolgáló, vékony, fényforrással </a:t>
            </a:r>
          </a:p>
          <a:p>
            <a:pPr>
              <a:defRPr/>
            </a:pPr>
            <a:r>
              <a:rPr lang="hu-HU" dirty="0"/>
              <a:t>					ellátott cső.</a:t>
            </a:r>
          </a:p>
          <a:p>
            <a:pPr marL="342900" indent="-342900">
              <a:defRPr/>
            </a:pPr>
            <a:endParaRPr lang="hu-HU" dirty="0"/>
          </a:p>
          <a:p>
            <a:pPr marL="342900" indent="-342900">
              <a:defRPr/>
            </a:pPr>
            <a:endParaRPr lang="hu-HU" dirty="0"/>
          </a:p>
          <a:p>
            <a:pPr marL="342900" indent="-342900">
              <a:defRPr/>
            </a:pPr>
            <a:endParaRPr lang="hu-HU" dirty="0"/>
          </a:p>
        </p:txBody>
      </p:sp>
      <p:pic>
        <p:nvPicPr>
          <p:cNvPr id="234499" name="Picture 2" descr="D:\Oktatas\EgeszsegugyiMernokkepzesSzB\Beszés és hallásdiagnosztika\rekedtség\IMAGE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3376" y="0"/>
            <a:ext cx="2219325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500" name="Picture 6" descr="D:\Oktatas\EgeszsegugyiMernokkepzesSzB\Beszés és hallásdiagnosztika\rekedtség\IMAGE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1" y="2971800"/>
            <a:ext cx="406876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3AA1CB-527A-4042-924A-1F4254BBC0B5}" type="slidenum">
              <a:rPr lang="hu-HU" smtClean="0"/>
              <a:pPr>
                <a:defRPr/>
              </a:pPr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687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D:\Oktatas\EgeszsegugyiMernokkepzesSzB\Beszés és hallásdiagnosztika\rekedtség\IMAGE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60389"/>
            <a:ext cx="4440238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23" name="Picture 3" descr="D:\Oktatas\EgeszsegugyiMernokkepzesSzB\Beszés és hallásdiagnosztika\rekedtség\IMAGE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1688" y="357189"/>
            <a:ext cx="4786312" cy="53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24" name="Szövegdoboz 3"/>
          <p:cNvSpPr txBox="1">
            <a:spLocks noChangeArrowheads="1"/>
          </p:cNvSpPr>
          <p:nvPr/>
        </p:nvSpPr>
        <p:spPr bwMode="auto">
          <a:xfrm>
            <a:off x="4310064" y="6000750"/>
            <a:ext cx="3076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rugalmas és merev endoszkóp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88089D-BD21-431B-93BF-0197D0E700AA}" type="slidenum">
              <a:rPr lang="hu-HU" smtClean="0"/>
              <a:pPr>
                <a:defRPr/>
              </a:pPr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797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D:\Oktatas\EgeszsegugyiMernokkepzesSzB\Beszés és hallásdiagnosztika\rekedtség\IMAGE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8563" y="1878014"/>
            <a:ext cx="7143750" cy="497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547" name="Szövegdoboz 2"/>
          <p:cNvSpPr txBox="1">
            <a:spLocks noChangeArrowheads="1"/>
          </p:cNvSpPr>
          <p:nvPr/>
        </p:nvSpPr>
        <p:spPr bwMode="auto">
          <a:xfrm>
            <a:off x="1524001" y="260648"/>
            <a:ext cx="8539517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1" dirty="0" err="1"/>
              <a:t>Stroboszkópia</a:t>
            </a:r>
            <a:endParaRPr lang="hu-HU" sz="2000" b="1" dirty="0"/>
          </a:p>
          <a:p>
            <a:r>
              <a:rPr lang="hu-HU" dirty="0"/>
              <a:t>A </a:t>
            </a:r>
            <a:r>
              <a:rPr lang="hu-HU" dirty="0">
                <a:solidFill>
                  <a:srgbClr val="FF0000"/>
                </a:solidFill>
              </a:rPr>
              <a:t>hangszalagrezgés valamely fázisának elkülönített vizsgálata</a:t>
            </a:r>
            <a:r>
              <a:rPr lang="hu-HU" dirty="0"/>
              <a:t>,</a:t>
            </a:r>
          </a:p>
          <a:p>
            <a:r>
              <a:rPr lang="hu-HU" dirty="0"/>
              <a:t> a rezgés folyamatának az ellenőrzése</a:t>
            </a:r>
          </a:p>
          <a:p>
            <a:r>
              <a:rPr lang="hu-HU" dirty="0"/>
              <a:t>A megvilágított rezgésmomentumok sorozata olvad össze </a:t>
            </a:r>
          </a:p>
          <a:p>
            <a:r>
              <a:rPr lang="hu-HU" dirty="0"/>
              <a:t>		az emberi szem számára látható állóképpé vagy virtuális mozgóképpé.</a:t>
            </a:r>
          </a:p>
          <a:p>
            <a:endParaRPr lang="hu-HU" dirty="0"/>
          </a:p>
          <a:p>
            <a:endParaRPr lang="hu-HU" dirty="0"/>
          </a:p>
          <a:p>
            <a:r>
              <a:rPr lang="hu-HU" sz="1600" dirty="0"/>
              <a:t>A beteg nyakára </a:t>
            </a:r>
          </a:p>
          <a:p>
            <a:r>
              <a:rPr lang="hu-HU" sz="1600" dirty="0"/>
              <a:t>helyezett gégemikrofon </a:t>
            </a:r>
          </a:p>
          <a:p>
            <a:r>
              <a:rPr lang="hu-HU" sz="1600" dirty="0"/>
              <a:t>segítségével mérik a beszélő </a:t>
            </a:r>
          </a:p>
          <a:p>
            <a:r>
              <a:rPr lang="hu-HU" sz="1600" dirty="0"/>
              <a:t>hangszalagrezgésének </a:t>
            </a:r>
          </a:p>
          <a:p>
            <a:r>
              <a:rPr lang="hu-HU" sz="1600" dirty="0"/>
              <a:t>alapperiódusát. </a:t>
            </a:r>
          </a:p>
          <a:p>
            <a:r>
              <a:rPr lang="hu-HU" sz="1600" dirty="0"/>
              <a:t>Ezt az alapperiódust </a:t>
            </a:r>
          </a:p>
          <a:p>
            <a:r>
              <a:rPr lang="hu-HU" sz="1600" dirty="0"/>
              <a:t>visszacsatolva a fényforráshoz, </a:t>
            </a:r>
          </a:p>
          <a:p>
            <a:r>
              <a:rPr lang="hu-HU" sz="1600" dirty="0"/>
              <a:t>a berendezés szinkronizálja a  </a:t>
            </a:r>
          </a:p>
          <a:p>
            <a:r>
              <a:rPr lang="hu-HU" sz="1600" dirty="0"/>
              <a:t>fényvillanások és a </a:t>
            </a:r>
          </a:p>
          <a:p>
            <a:r>
              <a:rPr lang="hu-HU" sz="1600" dirty="0" err="1"/>
              <a:t>hangszallag</a:t>
            </a:r>
            <a:r>
              <a:rPr lang="hu-HU" sz="1600" dirty="0"/>
              <a:t> rezgések </a:t>
            </a:r>
          </a:p>
          <a:p>
            <a:r>
              <a:rPr lang="hu-HU" sz="1600" dirty="0"/>
              <a:t>számát.</a:t>
            </a:r>
          </a:p>
          <a:p>
            <a:r>
              <a:rPr lang="hu-HU" sz="1400" dirty="0"/>
              <a:t>(0,2 sec a retina </a:t>
            </a:r>
            <a:r>
              <a:rPr lang="hu-HU" sz="1400" dirty="0" err="1"/>
              <a:t>képmegtart</a:t>
            </a:r>
            <a:r>
              <a:rPr lang="hu-HU" sz="1400" dirty="0"/>
              <a:t>. Idő)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4ED10E-91B2-41FB-ABF6-F7027B7B52A8}" type="slidenum">
              <a:rPr lang="hu-HU" smtClean="0"/>
              <a:pPr>
                <a:defRPr/>
              </a:pPr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934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3340100" y="858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hu-HU"/>
          </a:p>
        </p:txBody>
      </p:sp>
      <p:pic>
        <p:nvPicPr>
          <p:cNvPr id="20483" name="Picture 5" descr="07_hangossá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88900"/>
            <a:ext cx="4518025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67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zövegdoboz 1"/>
          <p:cNvSpPr txBox="1">
            <a:spLocks noChangeArrowheads="1"/>
          </p:cNvSpPr>
          <p:nvPr/>
        </p:nvSpPr>
        <p:spPr bwMode="auto">
          <a:xfrm>
            <a:off x="2024064" y="785813"/>
            <a:ext cx="8135937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1"/>
              <a:t>Stroboszkópos vizsgálat alkalmas:</a:t>
            </a:r>
          </a:p>
          <a:p>
            <a:endParaRPr lang="hu-HU"/>
          </a:p>
          <a:p>
            <a:endParaRPr lang="hu-HU"/>
          </a:p>
          <a:p>
            <a:endParaRPr lang="hu-HU"/>
          </a:p>
          <a:p>
            <a:pPr>
              <a:buFontTx/>
              <a:buChar char="-"/>
            </a:pPr>
            <a:r>
              <a:rPr lang="hu-HU"/>
              <a:t>A hangszalagrezgések hullámformái, amplitúdója</a:t>
            </a:r>
          </a:p>
          <a:p>
            <a:pPr>
              <a:buFontTx/>
              <a:buChar char="-"/>
            </a:pPr>
            <a:endParaRPr lang="hu-HU"/>
          </a:p>
          <a:p>
            <a:pPr>
              <a:buFontTx/>
              <a:buChar char="-"/>
            </a:pPr>
            <a:r>
              <a:rPr lang="hu-HU"/>
              <a:t>Rezgések szimmetrikus, illetve aszimmetrikus jellege</a:t>
            </a:r>
          </a:p>
          <a:p>
            <a:endParaRPr lang="hu-HU"/>
          </a:p>
          <a:p>
            <a:pPr>
              <a:buFontTx/>
              <a:buChar char="-"/>
            </a:pPr>
            <a:r>
              <a:rPr lang="hu-HU"/>
              <a:t>A „szél éli eltolódás”  </a:t>
            </a:r>
          </a:p>
          <a:p>
            <a:endParaRPr lang="hu-HU"/>
          </a:p>
          <a:p>
            <a:pPr>
              <a:buFontTx/>
              <a:buChar char="-"/>
            </a:pPr>
            <a:r>
              <a:rPr lang="hu-HU"/>
              <a:t>A zárási fázis tökéletes, vagy elégtelen volta vizsgálatára</a:t>
            </a:r>
          </a:p>
          <a:p>
            <a:endParaRPr lang="hu-HU"/>
          </a:p>
          <a:p>
            <a:pPr>
              <a:buFontTx/>
              <a:buChar char="-"/>
            </a:pPr>
            <a:r>
              <a:rPr lang="hu-HU"/>
              <a:t>Fonációs rezgésképtelenség megállapítására, extrém gyulladás, hegesedés megállapí-</a:t>
            </a:r>
          </a:p>
          <a:p>
            <a:r>
              <a:rPr lang="hu-HU"/>
              <a:t>  tására</a:t>
            </a:r>
          </a:p>
          <a:p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FD970-85E3-470A-90E5-8F6A58BDD10D}" type="slidenum">
              <a:rPr lang="hu-HU" smtClean="0"/>
              <a:pPr>
                <a:defRPr/>
              </a:pPr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089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Kép 16" descr="http://glidescope.homestead.com/lscope1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75" y="1000125"/>
            <a:ext cx="3182938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595" name="Kép 19" descr="http://www.astralitecorp.com/images/LFRE_7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3064" y="1928813"/>
            <a:ext cx="2435225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596" name="Kép 22" descr="http://img.directindustry.com/images_di/photo-g/micro-camera-for-laryngoscope-3423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3375" y="2000250"/>
            <a:ext cx="2376488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597" name="Szövegdoboz 4"/>
          <p:cNvSpPr txBox="1">
            <a:spLocks noChangeArrowheads="1"/>
          </p:cNvSpPr>
          <p:nvPr/>
        </p:nvSpPr>
        <p:spPr bwMode="auto">
          <a:xfrm>
            <a:off x="1703512" y="228283"/>
            <a:ext cx="8856984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000" b="1" dirty="0" err="1"/>
              <a:t>Strobovideolaringoszkóp</a:t>
            </a:r>
            <a:endParaRPr lang="hu-HU" sz="2000" b="1" dirty="0"/>
          </a:p>
          <a:p>
            <a:r>
              <a:rPr lang="hu-HU" sz="2000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000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stroboszkóp</a:t>
            </a:r>
            <a:r>
              <a:rPr lang="hu-HU" sz="2000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és egy videókamera összekötve.</a:t>
            </a:r>
            <a:r>
              <a:rPr lang="hu-HU" sz="2000" b="1" dirty="0"/>
              <a:t> </a:t>
            </a:r>
          </a:p>
          <a:p>
            <a:endParaRPr lang="hu-HU" dirty="0"/>
          </a:p>
        </p:txBody>
      </p:sp>
      <p:sp>
        <p:nvSpPr>
          <p:cNvPr id="238598" name="Szövegdoboz 1"/>
          <p:cNvSpPr txBox="1">
            <a:spLocks noChangeArrowheads="1"/>
          </p:cNvSpPr>
          <p:nvPr/>
        </p:nvSpPr>
        <p:spPr bwMode="auto">
          <a:xfrm>
            <a:off x="1881188" y="5572126"/>
            <a:ext cx="8786812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1"/>
              <a:t>Nagy sebességű videófelvétel</a:t>
            </a:r>
          </a:p>
          <a:p>
            <a:r>
              <a:rPr lang="hu-HU"/>
              <a:t>A nagy sebességű videó berendezés 2000-4000 fekete-fehér képet rögzít másodpercenként.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6189F4-F6CB-4C36-97CF-C0F9B3DE7D0B}" type="slidenum">
              <a:rPr lang="hu-HU" smtClean="0"/>
              <a:pPr>
                <a:defRPr/>
              </a:pPr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232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331FD3-AEA9-4496-AD0E-F7B2E0DD657E}" type="slidenum">
              <a:rPr lang="hu-HU" smtClean="0"/>
              <a:pPr>
                <a:defRPr/>
              </a:pPr>
              <a:t>42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207568" y="456501"/>
            <a:ext cx="7992888" cy="6407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 algn="just">
              <a:lnSpc>
                <a:spcPct val="120000"/>
              </a:lnSpc>
            </a:pPr>
            <a:r>
              <a:rPr lang="hu-HU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 flexibilis fényoptikás laringoszkóppal kiegészítve, az egyedüli legfontosabb technológiai előrelépés a gégediagnosztikában. A </a:t>
            </a:r>
            <a:r>
              <a:rPr lang="hu-HU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stroboszkópikus</a:t>
            </a:r>
            <a:r>
              <a:rPr lang="hu-HU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fény lehetővé teszi a hangszalagok belső szélén levő nyálkahártya fedőréteg megszokott, lassított felvételű kiértékelését.</a:t>
            </a:r>
          </a:p>
          <a:p>
            <a:pPr indent="144145" algn="just">
              <a:lnSpc>
                <a:spcPct val="120000"/>
              </a:lnSpc>
            </a:pPr>
            <a:r>
              <a:rPr lang="hu-HU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Valójában egymást követő hangszalag hullámokat világít meg, minden kép 0,2 másodpercig </a:t>
            </a:r>
            <a:r>
              <a:rPr lang="hu-HU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őrződik</a:t>
            </a:r>
            <a:r>
              <a:rPr lang="hu-HU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meg a retinán. A megvilágított egymást követő darabkákat képileg összerakják videóként. A lassított felvételt keltő hatás azáltal jelenik meg, hogy a </a:t>
            </a:r>
            <a:r>
              <a:rPr lang="hu-HU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stroboszkópikus</a:t>
            </a:r>
            <a:r>
              <a:rPr lang="hu-HU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fény a hangszalag rezgésének frekvenciájához képest 2 Hz-el eltér. Abban az esetben, ha pontosan szinkronban lennének, egy állandó képet látnánk, mozdulatlan hangszalagokkal. A legtöbb esetben az a lassított felvétel elegendő a megfelelő klinikai elemzéshez.</a:t>
            </a:r>
          </a:p>
          <a:p>
            <a:pPr indent="144145" algn="just">
              <a:lnSpc>
                <a:spcPct val="120000"/>
              </a:lnSpc>
            </a:pPr>
            <a:r>
              <a:rPr lang="hu-HU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mért jellemzők közé tartozik: </a:t>
            </a:r>
          </a:p>
          <a:p>
            <a:pPr indent="144145" algn="just">
              <a:lnSpc>
                <a:spcPct val="120000"/>
              </a:lnSpc>
            </a:pPr>
            <a:r>
              <a:rPr lang="hu-HU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-az alapfrekvencia, </a:t>
            </a:r>
          </a:p>
          <a:p>
            <a:pPr indent="144145" algn="just">
              <a:lnSpc>
                <a:spcPct val="120000"/>
              </a:lnSpc>
            </a:pPr>
            <a:r>
              <a:rPr lang="hu-HU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-bilaterális mozgás szimmetriája, </a:t>
            </a:r>
          </a:p>
          <a:p>
            <a:pPr indent="144145" algn="just">
              <a:lnSpc>
                <a:spcPct val="120000"/>
              </a:lnSpc>
            </a:pPr>
            <a:r>
              <a:rPr lang="hu-HU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-periodicitás, hangszalag záródás, </a:t>
            </a:r>
          </a:p>
          <a:p>
            <a:pPr indent="144145" algn="just">
              <a:lnSpc>
                <a:spcPct val="120000"/>
              </a:lnSpc>
            </a:pPr>
            <a:r>
              <a:rPr lang="hu-HU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-nyálkahártya forma, olyan részek felderítése, amelyek nem        	végeznek rezgést és </a:t>
            </a:r>
          </a:p>
          <a:p>
            <a:pPr indent="144145" algn="just">
              <a:lnSpc>
                <a:spcPct val="120000"/>
              </a:lnSpc>
            </a:pPr>
            <a:r>
              <a:rPr lang="hu-HU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-egyéb szokatlan dolgok.</a:t>
            </a:r>
          </a:p>
        </p:txBody>
      </p:sp>
    </p:spTree>
    <p:extLst>
      <p:ext uri="{BB962C8B-B14F-4D97-AF65-F5344CB8AC3E}">
        <p14:creationId xmlns:p14="http://schemas.microsoft.com/office/powerpoint/2010/main" val="112883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pic>
        <p:nvPicPr>
          <p:cNvPr id="239619" name="Kép 4" descr="IMAGE0045"/>
          <p:cNvPicPr>
            <a:picLocks noChangeAspect="1" noChangeArrowheads="1"/>
          </p:cNvPicPr>
          <p:nvPr/>
        </p:nvPicPr>
        <p:blipFill>
          <a:blip r:embed="rId2" cstate="print"/>
          <a:srcRect t="4987" b="21143"/>
          <a:stretch>
            <a:fillRect/>
          </a:stretch>
        </p:blipFill>
        <p:spPr bwMode="auto">
          <a:xfrm>
            <a:off x="1524001" y="1143000"/>
            <a:ext cx="6429375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9620" name="Szövegdoboz 5"/>
          <p:cNvSpPr txBox="1">
            <a:spLocks noChangeArrowheads="1"/>
          </p:cNvSpPr>
          <p:nvPr/>
        </p:nvSpPr>
        <p:spPr bwMode="auto">
          <a:xfrm>
            <a:off x="7943850" y="2857500"/>
            <a:ext cx="27241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Videó felvétel a Kay </a:t>
            </a:r>
          </a:p>
          <a:p>
            <a:r>
              <a:rPr lang="hu-HU"/>
              <a:t>Elemetrics Stroboszkóppal.</a:t>
            </a:r>
          </a:p>
          <a:p>
            <a:r>
              <a:rPr lang="hu-HU"/>
              <a:t>36°-os intervallumonként </a:t>
            </a:r>
          </a:p>
          <a:p>
            <a:r>
              <a:rPr lang="hu-HU"/>
              <a:t>készít 10 felvételt (360°), </a:t>
            </a:r>
          </a:p>
          <a:p>
            <a:r>
              <a:rPr lang="hu-HU"/>
              <a:t>ezáltal szimulál egy </a:t>
            </a:r>
          </a:p>
          <a:p>
            <a:r>
              <a:rPr lang="hu-HU"/>
              <a:t>teljes glottális periódust.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7C689A-2788-4E6D-80AE-F9D1FE9F0F89}" type="slidenum">
              <a:rPr lang="hu-HU" smtClean="0"/>
              <a:pPr>
                <a:defRPr/>
              </a:pPr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59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427956" y="2291834"/>
            <a:ext cx="75113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hlinkClick r:id="rId2"/>
              </a:rPr>
              <a:t>https</a:t>
            </a:r>
            <a:r>
              <a:rPr lang="en-US" sz="2800" dirty="0">
                <a:hlinkClick r:id="rId2"/>
              </a:rPr>
              <a:t>://</a:t>
            </a:r>
            <a:r>
              <a:rPr lang="en-US" sz="2800" dirty="0" smtClean="0">
                <a:hlinkClick r:id="rId2"/>
              </a:rPr>
              <a:t>www.youtube.com/watch?v=LqdFL0u2HLY</a:t>
            </a:r>
            <a:endParaRPr lang="hu-HU" sz="2800" dirty="0" smtClean="0"/>
          </a:p>
          <a:p>
            <a:r>
              <a:rPr lang="hu-HU" sz="2800" dirty="0" smtClean="0"/>
              <a:t>5:14</a:t>
            </a:r>
            <a:endParaRPr lang="en-US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4571999" y="1460938"/>
            <a:ext cx="2382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/>
              <a:t>Laringoscope</a:t>
            </a:r>
            <a:endParaRPr lang="en-US" sz="32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427956" y="3729763"/>
            <a:ext cx="84944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hlinkClick r:id="rId3"/>
              </a:rPr>
              <a:t>https://www.youtube.com/watch?v=-</a:t>
            </a:r>
            <a:r>
              <a:rPr lang="hu-HU" sz="2800" dirty="0" smtClean="0">
                <a:hlinkClick r:id="rId3"/>
              </a:rPr>
              <a:t>1Fv7IPmJo4&amp;t=18s</a:t>
            </a:r>
            <a:endParaRPr lang="hu-HU" sz="2800" dirty="0" smtClean="0"/>
          </a:p>
          <a:p>
            <a:r>
              <a:rPr lang="hu-HU" sz="2800" dirty="0" smtClean="0"/>
              <a:t>0:52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266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D:\Oktatas\EgeszsegugyiMernokkepzesSzB\Beszés és hallásdiagnosztika\rekedtség\IMAGE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571751"/>
            <a:ext cx="4133850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0643" name="Kép 25" descr="http://www.ims.uni-stuttgart.de/phonetik/EGG/aeg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4555" y="0"/>
            <a:ext cx="185737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Egyenes összekötő nyíllal 4"/>
          <p:cNvCxnSpPr/>
          <p:nvPr/>
        </p:nvCxnSpPr>
        <p:spPr>
          <a:xfrm flipV="1">
            <a:off x="4295800" y="1454150"/>
            <a:ext cx="1465326" cy="14441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645" name="Szövegdoboz 6"/>
          <p:cNvSpPr txBox="1">
            <a:spLocks noChangeArrowheads="1"/>
          </p:cNvSpPr>
          <p:nvPr/>
        </p:nvSpPr>
        <p:spPr bwMode="auto">
          <a:xfrm>
            <a:off x="2309814" y="500064"/>
            <a:ext cx="312341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1"/>
              <a:t>További vizsgálómódszerek:</a:t>
            </a:r>
          </a:p>
          <a:p>
            <a:endParaRPr lang="hu-HU"/>
          </a:p>
          <a:p>
            <a:endParaRPr lang="hu-HU"/>
          </a:p>
        </p:txBody>
      </p:sp>
      <p:sp>
        <p:nvSpPr>
          <p:cNvPr id="240646" name="Szövegdoboz 7"/>
          <p:cNvSpPr txBox="1">
            <a:spLocks noChangeArrowheads="1"/>
          </p:cNvSpPr>
          <p:nvPr/>
        </p:nvSpPr>
        <p:spPr bwMode="auto">
          <a:xfrm>
            <a:off x="5738814" y="2694274"/>
            <a:ext cx="511492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1600" dirty="0"/>
              <a:t>Egy gyenge, magas frekvenciájú feszültséget vezetnek át a gégefőn az egyik elektródától a másikig. A hangszalagok</a:t>
            </a:r>
          </a:p>
          <a:p>
            <a:r>
              <a:rPr lang="hu-HU" sz="1600" dirty="0"/>
              <a:t>egymáshoz közeledve, gége ellenállása csökken, áram amplitúdó nő. </a:t>
            </a:r>
            <a:r>
              <a:rPr lang="hu-HU" sz="1600" dirty="0" err="1"/>
              <a:t>Mikroáram</a:t>
            </a:r>
            <a:r>
              <a:rPr lang="hu-HU" sz="1600" dirty="0"/>
              <a:t> amplitúdó-változásait </a:t>
            </a:r>
          </a:p>
          <a:p>
            <a:r>
              <a:rPr lang="hu-HU" sz="1600" dirty="0"/>
              <a:t>oszcilloszkópon észlelik. Ez az </a:t>
            </a:r>
            <a:r>
              <a:rPr lang="hu-HU" sz="1600" dirty="0" err="1"/>
              <a:t>elektroglottogram</a:t>
            </a:r>
            <a:r>
              <a:rPr lang="hu-HU" sz="1600" dirty="0"/>
              <a:t>.</a:t>
            </a:r>
            <a:endParaRPr lang="en-GB" sz="1600" dirty="0"/>
          </a:p>
          <a:p>
            <a:endParaRPr lang="hu-HU" sz="1600" dirty="0"/>
          </a:p>
          <a:p>
            <a:endParaRPr lang="hu-HU" sz="1600" dirty="0"/>
          </a:p>
          <a:p>
            <a:r>
              <a:rPr lang="hu-HU" sz="1600" dirty="0"/>
              <a:t>Fotocella érzékeli a hangszalag rezgés közben a fény az intenzitásváltozást. </a:t>
            </a:r>
          </a:p>
          <a:p>
            <a:endParaRPr lang="hu-HU" sz="1600" dirty="0"/>
          </a:p>
          <a:p>
            <a:endParaRPr lang="hu-HU" sz="1600" dirty="0"/>
          </a:p>
          <a:p>
            <a:endParaRPr lang="hu-HU" sz="1600" dirty="0"/>
          </a:p>
          <a:p>
            <a:r>
              <a:rPr lang="hu-HU" sz="1600" dirty="0"/>
              <a:t>Ultrahang rezgés amplitúdó  változik a hangszalag rezgésével.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DA7779-1E0C-411D-9BFA-02AD811C8D2A}" type="slidenum">
              <a:rPr lang="hu-HU" smtClean="0"/>
              <a:pPr>
                <a:defRPr/>
              </a:pPr>
              <a:t>45</a:t>
            </a:fld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7604453" y="1177409"/>
            <a:ext cx="1879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elektroglottogram</a:t>
            </a:r>
            <a:endParaRPr lang="en-GB" dirty="0"/>
          </a:p>
        </p:txBody>
      </p:sp>
      <p:cxnSp>
        <p:nvCxnSpPr>
          <p:cNvPr id="9" name="Egyenes összekötő nyíllal 8"/>
          <p:cNvCxnSpPr/>
          <p:nvPr/>
        </p:nvCxnSpPr>
        <p:spPr>
          <a:xfrm>
            <a:off x="4295801" y="4099330"/>
            <a:ext cx="1443013" cy="4817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 flipV="1">
            <a:off x="4282373" y="2286000"/>
            <a:ext cx="1456441" cy="6122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>
            <a:off x="4295800" y="5505234"/>
            <a:ext cx="1478754" cy="2769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18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zövegdoboz 3"/>
          <p:cNvSpPr txBox="1">
            <a:spLocks noChangeArrowheads="1"/>
          </p:cNvSpPr>
          <p:nvPr/>
        </p:nvSpPr>
        <p:spPr bwMode="auto">
          <a:xfrm>
            <a:off x="1738314" y="214313"/>
            <a:ext cx="8656637" cy="627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1"/>
              <a:t>Hangképzési képesség vizsgálata akusztikai jelfeldolgozással</a:t>
            </a:r>
          </a:p>
          <a:p>
            <a:endParaRPr lang="hu-HU" sz="1400"/>
          </a:p>
          <a:p>
            <a:endParaRPr lang="hu-HU" sz="1400"/>
          </a:p>
          <a:p>
            <a:r>
              <a:rPr lang="hu-HU" sz="1600"/>
              <a:t>A következő mérések elvégzéséhez jó minőségű felvevőkészülékekre: </a:t>
            </a:r>
          </a:p>
          <a:p>
            <a:r>
              <a:rPr lang="hu-HU" sz="1600"/>
              <a:t>					mikrofonokra és hangkártyákra van szükség, </a:t>
            </a:r>
          </a:p>
          <a:p>
            <a:r>
              <a:rPr lang="hu-HU" sz="1600"/>
              <a:t>					valamint megfelelő jelfeldolgozó szoftverekre.</a:t>
            </a:r>
          </a:p>
          <a:p>
            <a:endParaRPr lang="hu-HU"/>
          </a:p>
          <a:p>
            <a:r>
              <a:rPr lang="hu-HU">
                <a:solidFill>
                  <a:srgbClr val="333333"/>
                </a:solidFill>
              </a:rPr>
              <a:t>A mérendő mennyiségek</a:t>
            </a:r>
            <a:r>
              <a:rPr lang="hu-HU"/>
              <a:t>:</a:t>
            </a:r>
          </a:p>
          <a:p>
            <a:endParaRPr lang="hu-HU"/>
          </a:p>
          <a:p>
            <a:r>
              <a:rPr lang="hu-HU" i="1">
                <a:solidFill>
                  <a:srgbClr val="FF0000"/>
                </a:solidFill>
              </a:rPr>
              <a:t>Maximális hangképzési idő</a:t>
            </a:r>
            <a:r>
              <a:rPr lang="hu-HU" i="1"/>
              <a:t>[sec]</a:t>
            </a:r>
            <a:endParaRPr lang="hu-HU"/>
          </a:p>
          <a:p>
            <a:endParaRPr lang="hu-HU"/>
          </a:p>
          <a:p>
            <a:r>
              <a:rPr lang="hu-HU">
                <a:solidFill>
                  <a:srgbClr val="FF0000"/>
                </a:solidFill>
              </a:rPr>
              <a:t>A </a:t>
            </a:r>
            <a:r>
              <a:rPr lang="hu-HU" i="1">
                <a:solidFill>
                  <a:srgbClr val="FF0000"/>
                </a:solidFill>
              </a:rPr>
              <a:t>beszélő alapfrekvenciája </a:t>
            </a:r>
            <a:r>
              <a:rPr lang="hu-HU" i="1"/>
              <a:t>[Hz]</a:t>
            </a:r>
            <a:r>
              <a:rPr lang="hu-HU"/>
              <a:t> </a:t>
            </a:r>
          </a:p>
          <a:p>
            <a:endParaRPr lang="hu-HU"/>
          </a:p>
          <a:p>
            <a:r>
              <a:rPr lang="hu-HU" i="1">
                <a:solidFill>
                  <a:srgbClr val="FF0000"/>
                </a:solidFill>
              </a:rPr>
              <a:t>Alaphang frekvencia tartománya </a:t>
            </a:r>
            <a:r>
              <a:rPr lang="hu-HU" i="1"/>
              <a:t>[Hz]</a:t>
            </a:r>
            <a:endParaRPr lang="hu-HU"/>
          </a:p>
          <a:p>
            <a:endParaRPr lang="hu-HU"/>
          </a:p>
          <a:p>
            <a:r>
              <a:rPr lang="hu-HU">
                <a:solidFill>
                  <a:srgbClr val="FF0000"/>
                </a:solidFill>
              </a:rPr>
              <a:t>A </a:t>
            </a:r>
            <a:r>
              <a:rPr lang="hu-HU" i="1">
                <a:solidFill>
                  <a:srgbClr val="FF0000"/>
                </a:solidFill>
              </a:rPr>
              <a:t>hangképzés zenei frekvencia tartománya </a:t>
            </a:r>
            <a:r>
              <a:rPr lang="hu-HU" i="1"/>
              <a:t>[Hz]</a:t>
            </a:r>
            <a:r>
              <a:rPr lang="hu-HU"/>
              <a:t> </a:t>
            </a:r>
          </a:p>
          <a:p>
            <a:r>
              <a:rPr lang="hu-HU"/>
              <a:t>	Ennek átlagos értéke 35 félhang professzionális énekesek esetén.</a:t>
            </a:r>
          </a:p>
          <a:p>
            <a:endParaRPr lang="hu-HU"/>
          </a:p>
          <a:p>
            <a:r>
              <a:rPr lang="hu-HU">
                <a:solidFill>
                  <a:srgbClr val="FF0000"/>
                </a:solidFill>
              </a:rPr>
              <a:t>A </a:t>
            </a:r>
            <a:r>
              <a:rPr lang="hu-HU" i="1">
                <a:solidFill>
                  <a:srgbClr val="FF0000"/>
                </a:solidFill>
              </a:rPr>
              <a:t>hang szín</a:t>
            </a:r>
            <a:r>
              <a:rPr lang="hu-HU" i="1"/>
              <a:t> [dB/Hz]</a:t>
            </a:r>
            <a:endParaRPr lang="hu-HU"/>
          </a:p>
          <a:p>
            <a:r>
              <a:rPr lang="hu-HU"/>
              <a:t>	A frekvencia tartományok:</a:t>
            </a:r>
          </a:p>
          <a:p>
            <a:r>
              <a:rPr lang="hu-HU"/>
              <a:t>	basszus regiszter, mellregiszter, középregiszter, fejregiszter, fisztulahang, </a:t>
            </a:r>
          </a:p>
          <a:p>
            <a:r>
              <a:rPr lang="hu-HU"/>
              <a:t>	falzettregiszter, füttyregiszter	</a:t>
            </a:r>
          </a:p>
          <a:p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4282F-A9D9-4B7A-96B4-A45E198D11E8}" type="slidenum">
              <a:rPr lang="hu-HU" smtClean="0"/>
              <a:pPr>
                <a:defRPr/>
              </a:pPr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922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zövegdoboz 1"/>
          <p:cNvSpPr txBox="1">
            <a:spLocks noChangeArrowheads="1"/>
          </p:cNvSpPr>
          <p:nvPr/>
        </p:nvSpPr>
        <p:spPr bwMode="auto">
          <a:xfrm>
            <a:off x="1775520" y="188642"/>
            <a:ext cx="8558212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A </a:t>
            </a:r>
            <a:r>
              <a:rPr lang="hu-HU" i="1" dirty="0">
                <a:solidFill>
                  <a:srgbClr val="FF0000"/>
                </a:solidFill>
              </a:rPr>
              <a:t>hangképzés intenzitás tartománya</a:t>
            </a:r>
            <a:r>
              <a:rPr lang="hu-HU" dirty="0"/>
              <a:t> </a:t>
            </a:r>
            <a:r>
              <a:rPr lang="hu-HU" i="1" dirty="0"/>
              <a:t>[dB]</a:t>
            </a:r>
          </a:p>
          <a:p>
            <a:r>
              <a:rPr lang="hu-HU" dirty="0"/>
              <a:t>	Az alapfrekvencia változásával az intenzitás tartomány is változik, </a:t>
            </a:r>
          </a:p>
          <a:p>
            <a:r>
              <a:rPr lang="hu-HU" dirty="0"/>
              <a:t>	legnagyobb értéke a középső frekvencia tartomány esetén van.</a:t>
            </a:r>
          </a:p>
          <a:p>
            <a:r>
              <a:rPr lang="hu-HU" dirty="0"/>
              <a:t>	Az intenzitás tartomány változása gyakori hangképzésbeli rendellenességeknél, </a:t>
            </a:r>
          </a:p>
          <a:p>
            <a:r>
              <a:rPr lang="hu-HU" dirty="0"/>
              <a:t>	ám azok kimutatására nem alkalmas, mivel nem túl nagy érzékenységű módszer.</a:t>
            </a:r>
          </a:p>
          <a:p>
            <a:endParaRPr lang="hu-HU" i="1" dirty="0"/>
          </a:p>
          <a:p>
            <a:r>
              <a:rPr lang="hu-HU" i="1" dirty="0">
                <a:solidFill>
                  <a:srgbClr val="FF0000"/>
                </a:solidFill>
              </a:rPr>
              <a:t>Frekvencia-intenzitás profil – HANGMEZŐ VIZSGÁTAT</a:t>
            </a:r>
          </a:p>
          <a:p>
            <a:r>
              <a:rPr lang="hu-HU" i="1" dirty="0">
                <a:solidFill>
                  <a:srgbClr val="FF0000"/>
                </a:solidFill>
              </a:rPr>
              <a:t>	</a:t>
            </a:r>
            <a:r>
              <a:rPr lang="hu-HU" dirty="0"/>
              <a:t>a legnagyobb és legkisebb hangnyomás szint értékeket ábrázoljuk </a:t>
            </a:r>
          </a:p>
          <a:p>
            <a:r>
              <a:rPr lang="hu-HU" dirty="0"/>
              <a:t>	a különböző alapfrekvenciákon beszéd és énekhang esetében. </a:t>
            </a:r>
          </a:p>
          <a:p>
            <a:r>
              <a:rPr lang="hu-HU" dirty="0"/>
              <a:t>	Az így kapott ábrát </a:t>
            </a:r>
            <a:r>
              <a:rPr lang="hu-HU" dirty="0">
                <a:solidFill>
                  <a:srgbClr val="FF0000"/>
                </a:solidFill>
              </a:rPr>
              <a:t>hangmezőnek (</a:t>
            </a:r>
            <a:r>
              <a:rPr lang="hu-HU" dirty="0" err="1">
                <a:solidFill>
                  <a:srgbClr val="FF0000"/>
                </a:solidFill>
              </a:rPr>
              <a:t>phonetogramnak</a:t>
            </a:r>
            <a:r>
              <a:rPr lang="hu-HU" dirty="0">
                <a:solidFill>
                  <a:srgbClr val="FF0000"/>
                </a:solidFill>
              </a:rPr>
              <a:t>) </a:t>
            </a:r>
            <a:r>
              <a:rPr lang="hu-HU" dirty="0"/>
              <a:t>nevezzük. </a:t>
            </a:r>
          </a:p>
          <a:p>
            <a:r>
              <a:rPr lang="hu-HU" dirty="0"/>
              <a:t>	A hang állapotáról ad információkat.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8F882-675D-4E6B-B0A2-BFECE6A416B0}" type="slidenum">
              <a:rPr lang="hu-HU" smtClean="0"/>
              <a:pPr>
                <a:defRPr/>
              </a:pPr>
              <a:t>47</a:t>
            </a:fld>
            <a:endParaRPr lang="hu-HU"/>
          </a:p>
        </p:txBody>
      </p:sp>
      <p:pic>
        <p:nvPicPr>
          <p:cNvPr id="4" name="Kép 1" descr="http://www.drspeech.com/Phone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1704" y="3324688"/>
            <a:ext cx="4968552" cy="353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8610600" y="3552497"/>
            <a:ext cx="3313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www.youtube.com/watch?v=q43TyLc9Sbo</a:t>
            </a:r>
            <a:endParaRPr lang="hu-HU" sz="1200" dirty="0" smtClean="0"/>
          </a:p>
          <a:p>
            <a:r>
              <a:rPr lang="hu-HU" sz="1200" dirty="0" smtClean="0"/>
              <a:t>1:48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990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7FC487-FDC6-498F-A8AF-7B351A833727}" type="slidenum">
              <a:rPr lang="hu-HU" smtClean="0"/>
              <a:pPr>
                <a:defRPr/>
              </a:pPr>
              <a:t>48</a:t>
            </a:fld>
            <a:endParaRPr lang="hu-HU"/>
          </a:p>
        </p:txBody>
      </p:sp>
      <p:sp>
        <p:nvSpPr>
          <p:cNvPr id="292867" name="Szövegdoboz 2"/>
          <p:cNvSpPr txBox="1">
            <a:spLocks noChangeArrowheads="1"/>
          </p:cNvSpPr>
          <p:nvPr/>
        </p:nvSpPr>
        <p:spPr bwMode="auto">
          <a:xfrm>
            <a:off x="2782888" y="1989139"/>
            <a:ext cx="62167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4000" b="1" dirty="0"/>
              <a:t>Hang és beszéd rehabilitáció</a:t>
            </a:r>
          </a:p>
        </p:txBody>
      </p:sp>
    </p:spTree>
    <p:extLst>
      <p:ext uri="{BB962C8B-B14F-4D97-AF65-F5344CB8AC3E}">
        <p14:creationId xmlns:p14="http://schemas.microsoft.com/office/powerpoint/2010/main" val="370529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1" y="0"/>
            <a:ext cx="9159875" cy="6858000"/>
          </a:xfrm>
          <a:prstGeom prst="rect">
            <a:avLst/>
          </a:prstGeom>
          <a:solidFill>
            <a:srgbClr val="FFE48F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églalap 1"/>
          <p:cNvSpPr/>
          <p:nvPr/>
        </p:nvSpPr>
        <p:spPr>
          <a:xfrm>
            <a:off x="1992313" y="6092826"/>
            <a:ext cx="2411412" cy="504825"/>
          </a:xfrm>
          <a:prstGeom prst="rect">
            <a:avLst/>
          </a:prstGeom>
          <a:solidFill>
            <a:srgbClr val="FFE48F"/>
          </a:solidFill>
          <a:ln>
            <a:solidFill>
              <a:srgbClr val="FFE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092CD-111F-4359-94FC-E1F0C6EEDD4F}" type="slidenum">
              <a:rPr lang="hu-HU" smtClean="0"/>
              <a:pPr>
                <a:defRPr/>
              </a:pPr>
              <a:t>49</a:t>
            </a:fld>
            <a:endParaRPr lang="hu-HU"/>
          </a:p>
        </p:txBody>
      </p:sp>
      <p:pic>
        <p:nvPicPr>
          <p:cNvPr id="3" name="t2a4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5131" y="244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4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065-CC78-49AC-BEC0-1B4D926F02A8}" type="slidenum">
              <a:rPr lang="en-GB" smtClean="0"/>
              <a:t>5</a:t>
            </a:fld>
            <a:endParaRPr lang="en-GB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743" y="1012455"/>
            <a:ext cx="8478461" cy="583264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70713" y="253542"/>
            <a:ext cx="11624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hlinkClick r:id="rId3"/>
              </a:rPr>
              <a:t>Zajszintmérés - Óvd a füled! (ovdafuled.hu</a:t>
            </a:r>
            <a:r>
              <a:rPr lang="hu-HU" sz="2400" dirty="0" smtClean="0">
                <a:hlinkClick r:id="rId3"/>
              </a:rPr>
              <a:t>)</a:t>
            </a:r>
            <a:r>
              <a:rPr lang="hu-HU" sz="2400" dirty="0" smtClean="0"/>
              <a:t> - </a:t>
            </a:r>
            <a:r>
              <a:rPr lang="hu-HU" sz="2400" b="1" dirty="0" smtClean="0"/>
              <a:t>https</a:t>
            </a:r>
            <a:r>
              <a:rPr lang="hu-HU" sz="2400" b="1" dirty="0"/>
              <a:t>://</a:t>
            </a:r>
            <a:r>
              <a:rPr lang="hu-HU" sz="2400" b="1" dirty="0" smtClean="0"/>
              <a:t>www.ovdafuled.hu/zajszintmeres.php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917525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zövegdoboz 3"/>
          <p:cNvSpPr txBox="1">
            <a:spLocks noChangeArrowheads="1"/>
          </p:cNvSpPr>
          <p:nvPr/>
        </p:nvSpPr>
        <p:spPr bwMode="auto">
          <a:xfrm>
            <a:off x="3216275" y="765176"/>
            <a:ext cx="6887655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4000" b="1" dirty="0"/>
              <a:t>A hangrehabilitáció lehetőségei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sz="2800" dirty="0"/>
              <a:t>1. - Nyelőcsőhang</a:t>
            </a:r>
          </a:p>
          <a:p>
            <a:endParaRPr lang="hu-HU" sz="2800" dirty="0" smtClean="0"/>
          </a:p>
          <a:p>
            <a:endParaRPr lang="hu-HU" sz="2800" dirty="0"/>
          </a:p>
          <a:p>
            <a:r>
              <a:rPr lang="hu-HU" sz="2800" dirty="0"/>
              <a:t>2. - Elektromos műgége</a:t>
            </a:r>
          </a:p>
          <a:p>
            <a:endParaRPr lang="hu-HU" sz="2800" dirty="0" smtClean="0"/>
          </a:p>
          <a:p>
            <a:endParaRPr lang="hu-HU" sz="2800" dirty="0"/>
          </a:p>
          <a:p>
            <a:r>
              <a:rPr lang="hu-HU" sz="2800" dirty="0"/>
              <a:t>3. - Hangprotézis</a:t>
            </a:r>
            <a:endParaRPr lang="en-GB" sz="28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4DC4DA-45C1-4C68-86D2-49E7783DBEF5}" type="slidenum">
              <a:rPr lang="hu-HU" smtClean="0"/>
              <a:pPr>
                <a:defRPr/>
              </a:pPr>
              <a:t>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608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5939" name="Szövegdoboz 1"/>
          <p:cNvSpPr txBox="1">
            <a:spLocks noChangeArrowheads="1"/>
          </p:cNvSpPr>
          <p:nvPr/>
        </p:nvSpPr>
        <p:spPr bwMode="auto">
          <a:xfrm>
            <a:off x="2055814" y="115889"/>
            <a:ext cx="7207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4400" b="1"/>
              <a:t>1.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212666-4DD9-48DF-9EB5-C2F6DDD475A4}" type="slidenum">
              <a:rPr lang="hu-HU" smtClean="0"/>
              <a:pPr>
                <a:defRPr/>
              </a:pPr>
              <a:t>51</a:t>
            </a:fld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1774826" y="4365625"/>
            <a:ext cx="4105275" cy="2159000"/>
          </a:xfrm>
          <a:prstGeom prst="rect">
            <a:avLst/>
          </a:prstGeom>
          <a:solidFill>
            <a:schemeClr val="bg1"/>
          </a:solidFill>
          <a:ln>
            <a:solidFill>
              <a:srgbClr val="FFE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95942" name="Szövegdoboz 6"/>
          <p:cNvSpPr txBox="1">
            <a:spLocks noChangeArrowheads="1"/>
          </p:cNvSpPr>
          <p:nvPr/>
        </p:nvSpPr>
        <p:spPr bwMode="auto">
          <a:xfrm>
            <a:off x="1992313" y="5084764"/>
            <a:ext cx="36158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/>
              <a:t>Beszédterápiával kialakítható, </a:t>
            </a:r>
          </a:p>
          <a:p>
            <a:r>
              <a:rPr lang="hu-HU" sz="2000"/>
              <a:t>de sokan nem képesek ezt a fajta</a:t>
            </a:r>
          </a:p>
          <a:p>
            <a:r>
              <a:rPr lang="hu-HU" sz="2000"/>
              <a:t>hangképzést elsajátítani.</a:t>
            </a:r>
          </a:p>
        </p:txBody>
      </p:sp>
      <p:pic>
        <p:nvPicPr>
          <p:cNvPr id="7" name="t2a5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3107" y="19226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8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0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63" name="Szövegdoboz 2"/>
          <p:cNvSpPr txBox="1">
            <a:spLocks noChangeArrowheads="1"/>
          </p:cNvSpPr>
          <p:nvPr/>
        </p:nvSpPr>
        <p:spPr bwMode="auto">
          <a:xfrm>
            <a:off x="7751763" y="620713"/>
            <a:ext cx="285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/>
              <a:t>(Elektromos műgége)</a:t>
            </a:r>
            <a:endParaRPr lang="en-GB" sz="2400"/>
          </a:p>
        </p:txBody>
      </p:sp>
      <p:sp>
        <p:nvSpPr>
          <p:cNvPr id="296964" name="Szövegdoboz 1"/>
          <p:cNvSpPr txBox="1">
            <a:spLocks noChangeArrowheads="1"/>
          </p:cNvSpPr>
          <p:nvPr/>
        </p:nvSpPr>
        <p:spPr bwMode="auto">
          <a:xfrm>
            <a:off x="3683001" y="442914"/>
            <a:ext cx="57900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4400" b="1"/>
              <a:t>2</a:t>
            </a:r>
            <a:r>
              <a:rPr lang="hu-HU" sz="3200" b="1"/>
              <a:t>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524000" y="1158538"/>
            <a:ext cx="2763838" cy="563231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hu-HU" sz="2000" dirty="0"/>
              <a:t>Nyelőcső-beszéd </a:t>
            </a:r>
          </a:p>
          <a:p>
            <a:pPr>
              <a:defRPr/>
            </a:pPr>
            <a:r>
              <a:rPr lang="hu-HU" sz="2000" dirty="0"/>
              <a:t>elsajátítására képtelen </a:t>
            </a:r>
          </a:p>
          <a:p>
            <a:pPr>
              <a:defRPr/>
            </a:pPr>
            <a:r>
              <a:rPr lang="hu-HU" sz="2000" dirty="0"/>
              <a:t>teljes gégeeltávolításon </a:t>
            </a:r>
          </a:p>
          <a:p>
            <a:pPr>
              <a:defRPr/>
            </a:pPr>
            <a:r>
              <a:rPr lang="hu-HU" sz="2000" dirty="0"/>
              <a:t>átesett betegek részére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hu-HU" sz="20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hu-HU" sz="2000" dirty="0"/>
              <a:t>Mindenki által könnyen</a:t>
            </a:r>
          </a:p>
          <a:p>
            <a:pPr>
              <a:defRPr/>
            </a:pPr>
            <a:r>
              <a:rPr lang="hu-HU" sz="2000" dirty="0"/>
              <a:t> elsajátítható használat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hu-HU" sz="20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hu-HU" sz="2000" dirty="0"/>
              <a:t>Gyorsabb, hangosabb,</a:t>
            </a:r>
          </a:p>
          <a:p>
            <a:pPr>
              <a:defRPr/>
            </a:pPr>
            <a:r>
              <a:rPr lang="hu-HU" sz="2000" dirty="0"/>
              <a:t>általában jobban érthető,</a:t>
            </a:r>
          </a:p>
          <a:p>
            <a:pPr>
              <a:defRPr/>
            </a:pPr>
            <a:r>
              <a:rPr lang="hu-HU" sz="2000" dirty="0"/>
              <a:t>mint a nyelőcső beszéd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hu-HU" sz="20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hu-HU" sz="2000" dirty="0"/>
              <a:t>Hangzása idegen,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hu-HU" sz="2000" dirty="0"/>
              <a:t>nem hasonlít a normál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hu-HU" sz="2000" dirty="0"/>
              <a:t>beszédhanghoz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34594-BF0E-43DF-9C8A-D8BDDC8D8C5A}" type="slidenum">
              <a:rPr lang="hu-HU" smtClean="0"/>
              <a:pPr>
                <a:defRPr/>
              </a:pPr>
              <a:t>52</a:t>
            </a:fld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5591504" y="6421517"/>
            <a:ext cx="4701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https://www.youtube.com/watch?v=XPjcIYfYL_s</a:t>
            </a:r>
          </a:p>
        </p:txBody>
      </p:sp>
    </p:spTree>
    <p:extLst>
      <p:ext uri="{BB962C8B-B14F-4D97-AF65-F5344CB8AC3E}">
        <p14:creationId xmlns:p14="http://schemas.microsoft.com/office/powerpoint/2010/main" val="181083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Szövegdoboz 1"/>
          <p:cNvSpPr txBox="1">
            <a:spLocks noChangeArrowheads="1"/>
          </p:cNvSpPr>
          <p:nvPr/>
        </p:nvSpPr>
        <p:spPr bwMode="auto">
          <a:xfrm>
            <a:off x="3287713" y="1052514"/>
            <a:ext cx="52371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/>
              <a:t>Az újabb készülékek jellemzői</a:t>
            </a:r>
          </a:p>
        </p:txBody>
      </p:sp>
      <p:sp>
        <p:nvSpPr>
          <p:cNvPr id="297987" name="Szövegdoboz 2"/>
          <p:cNvSpPr txBox="1">
            <a:spLocks noChangeArrowheads="1"/>
          </p:cNvSpPr>
          <p:nvPr/>
        </p:nvSpPr>
        <p:spPr bwMode="auto">
          <a:xfrm>
            <a:off x="3287713" y="2708276"/>
            <a:ext cx="397897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u-HU" sz="2000"/>
              <a:t>Egyéni hangszín</a:t>
            </a:r>
          </a:p>
          <a:p>
            <a:pPr marL="342900" indent="-342900">
              <a:buFont typeface="Arial" pitchFamily="34" charset="0"/>
              <a:buChar char="•"/>
            </a:pPr>
            <a:endParaRPr lang="hu-HU" sz="2000"/>
          </a:p>
          <a:p>
            <a:pPr marL="342900" indent="-342900">
              <a:buFont typeface="Arial" pitchFamily="34" charset="0"/>
              <a:buChar char="•"/>
            </a:pPr>
            <a:r>
              <a:rPr lang="hu-HU" sz="2000"/>
              <a:t>Pontosabb hangerő beállítás</a:t>
            </a:r>
          </a:p>
          <a:p>
            <a:pPr marL="342900" indent="-342900">
              <a:buFont typeface="Arial" pitchFamily="34" charset="0"/>
              <a:buChar char="•"/>
            </a:pPr>
            <a:endParaRPr lang="hu-HU" sz="2000"/>
          </a:p>
          <a:p>
            <a:pPr marL="342900" indent="-342900">
              <a:buFont typeface="Arial" pitchFamily="34" charset="0"/>
              <a:buChar char="•"/>
            </a:pPr>
            <a:r>
              <a:rPr lang="hu-HU" sz="2000"/>
              <a:t>Kisebb súly</a:t>
            </a:r>
          </a:p>
          <a:p>
            <a:pPr marL="342900" indent="-342900">
              <a:buFont typeface="Arial" pitchFamily="34" charset="0"/>
              <a:buChar char="•"/>
            </a:pPr>
            <a:endParaRPr lang="hu-HU" sz="2000"/>
          </a:p>
          <a:p>
            <a:pPr marL="342900" indent="-342900">
              <a:buFont typeface="Arial" pitchFamily="34" charset="0"/>
              <a:buChar char="•"/>
            </a:pPr>
            <a:r>
              <a:rPr lang="hu-HU" sz="2000"/>
              <a:t>Bőr alá beültethető elektrolarynx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68A149-2A0A-46CF-BD75-CA934837296D}" type="slidenum">
              <a:rPr lang="hu-HU" smtClean="0"/>
              <a:pPr>
                <a:defRPr/>
              </a:pPr>
              <a:t>53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692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1" y="0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9011" name="Szövegdoboz 2"/>
          <p:cNvSpPr txBox="1">
            <a:spLocks noChangeArrowheads="1"/>
          </p:cNvSpPr>
          <p:nvPr/>
        </p:nvSpPr>
        <p:spPr bwMode="auto">
          <a:xfrm>
            <a:off x="2135189" y="1497014"/>
            <a:ext cx="3971925" cy="923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Tartósan beépíthető </a:t>
            </a:r>
          </a:p>
          <a:p>
            <a:r>
              <a:rPr lang="hu-HU"/>
              <a:t>Alacsony ellenállású</a:t>
            </a:r>
          </a:p>
          <a:p>
            <a:r>
              <a:rPr lang="hu-HU"/>
              <a:t>Szelepes mechanizmus</a:t>
            </a:r>
          </a:p>
        </p:txBody>
      </p:sp>
      <p:sp>
        <p:nvSpPr>
          <p:cNvPr id="2" name="Téglalap 1"/>
          <p:cNvSpPr/>
          <p:nvPr/>
        </p:nvSpPr>
        <p:spPr>
          <a:xfrm>
            <a:off x="1992314" y="6237289"/>
            <a:ext cx="2128837" cy="287337"/>
          </a:xfrm>
          <a:prstGeom prst="rect">
            <a:avLst/>
          </a:prstGeom>
          <a:solidFill>
            <a:srgbClr val="FFE48F"/>
          </a:solidFill>
          <a:ln>
            <a:solidFill>
              <a:srgbClr val="FFE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99013" name="Szövegdoboz 5"/>
          <p:cNvSpPr txBox="1">
            <a:spLocks noChangeArrowheads="1"/>
          </p:cNvSpPr>
          <p:nvPr/>
        </p:nvSpPr>
        <p:spPr bwMode="auto">
          <a:xfrm>
            <a:off x="3708400" y="476250"/>
            <a:ext cx="7493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4400" b="1"/>
              <a:t>3. 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71099-52C1-48DC-A50E-20E5A7137B43}" type="slidenum">
              <a:rPr lang="hu-HU" smtClean="0"/>
              <a:pPr>
                <a:defRPr/>
              </a:pPr>
              <a:t>54</a:t>
            </a:fld>
            <a:endParaRPr lang="hu-HU"/>
          </a:p>
        </p:txBody>
      </p:sp>
      <p:pic>
        <p:nvPicPr>
          <p:cNvPr id="7" name="t2a9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66971" y="390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7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95551" y="333376"/>
            <a:ext cx="6913563" cy="611981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hu-HU" b="1" dirty="0" smtClean="0"/>
              <a:t>Jellemzői:</a:t>
            </a:r>
          </a:p>
          <a:p>
            <a:pPr marL="0" indent="0" algn="ctr">
              <a:buNone/>
              <a:defRPr/>
            </a:pPr>
            <a:endParaRPr lang="hu-HU" b="1" dirty="0" smtClean="0"/>
          </a:p>
          <a:p>
            <a:pPr>
              <a:defRPr/>
            </a:pPr>
            <a:r>
              <a:rPr lang="hu-HU" sz="2000" b="1" dirty="0"/>
              <a:t>A beszéd során a tüdőben lévő teljes levegőmennyiség felhasználható</a:t>
            </a:r>
          </a:p>
          <a:p>
            <a:pPr>
              <a:defRPr/>
            </a:pPr>
            <a:endParaRPr lang="hu-HU" sz="2000" b="1" dirty="0"/>
          </a:p>
          <a:p>
            <a:pPr>
              <a:defRPr/>
            </a:pPr>
            <a:r>
              <a:rPr lang="hu-HU" sz="2000" b="1" dirty="0"/>
              <a:t>Hangzása nagymértékben hasonlít a normál beszédhanghoz</a:t>
            </a:r>
          </a:p>
          <a:p>
            <a:pPr>
              <a:defRPr/>
            </a:pPr>
            <a:endParaRPr lang="hu-HU" sz="2000" b="1" dirty="0"/>
          </a:p>
          <a:p>
            <a:pPr>
              <a:defRPr/>
            </a:pPr>
            <a:r>
              <a:rPr lang="hu-HU" sz="2000" b="1" dirty="0"/>
              <a:t>Időszakosan cserére szorul</a:t>
            </a:r>
          </a:p>
          <a:p>
            <a:pPr marL="0" indent="0">
              <a:buNone/>
              <a:defRPr/>
            </a:pPr>
            <a:endParaRPr lang="hu-HU" sz="2000" b="1" dirty="0"/>
          </a:p>
          <a:p>
            <a:pPr>
              <a:defRPr/>
            </a:pPr>
            <a:r>
              <a:rPr lang="hu-HU" sz="2000" b="1" dirty="0"/>
              <a:t>Testidegen – gyulladás, tartós sipoly alakulhat ki a nyelőcső és a légcső között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D9C21-1161-4ADE-A1EE-552BE7FBE13A}" type="slidenum">
              <a:rPr lang="hu-HU" smtClean="0"/>
              <a:pPr>
                <a:defRPr/>
              </a:pPr>
              <a:t>55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090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381000"/>
            <a:ext cx="6172200" cy="2743200"/>
          </a:xfrm>
        </p:spPr>
        <p:txBody>
          <a:bodyPr/>
          <a:lstStyle/>
          <a:p>
            <a:r>
              <a:rPr lang="hu-HU" sz="2000"/>
              <a:t/>
            </a:r>
            <a:br>
              <a:rPr lang="hu-HU" sz="2000"/>
            </a:br>
            <a:endParaRPr lang="hu-HU" sz="2800" b="1"/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476250"/>
            <a:ext cx="8229600" cy="6381750"/>
          </a:xfrm>
        </p:spPr>
        <p:txBody>
          <a:bodyPr/>
          <a:lstStyle/>
          <a:p>
            <a:endParaRPr lang="hu-HU" sz="4000" dirty="0"/>
          </a:p>
          <a:p>
            <a:pPr algn="ctr">
              <a:buFontTx/>
              <a:buNone/>
            </a:pPr>
            <a:r>
              <a:rPr lang="hu-HU" sz="3200" b="1" dirty="0"/>
              <a:t>Számítógép alapú kiejtésoktatás és beszédfejlesztés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557C12-501E-4AE7-8FCB-7113D6D47B4C}" type="slidenum">
              <a:rPr lang="hu-HU" smtClean="0"/>
              <a:pPr>
                <a:defRPr/>
              </a:pPr>
              <a:t>56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254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mtClean="0"/>
              <a:t/>
            </a:r>
            <a:br>
              <a:rPr lang="hu-HU" smtClean="0"/>
            </a:br>
            <a:r>
              <a:rPr lang="hu-HU" sz="2800" b="1"/>
              <a:t/>
            </a:r>
            <a:br>
              <a:rPr lang="hu-HU" sz="2800" b="1"/>
            </a:br>
            <a:endParaRPr lang="hu-HU" sz="280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9650" y="476251"/>
            <a:ext cx="7772400" cy="3527425"/>
          </a:xfrm>
        </p:spPr>
        <p:txBody>
          <a:bodyPr/>
          <a:lstStyle/>
          <a:p>
            <a:pPr algn="ctr">
              <a:buFontTx/>
              <a:buNone/>
            </a:pPr>
            <a:r>
              <a:rPr lang="hu-HU" b="1" u="sng" dirty="0" smtClean="0"/>
              <a:t>Alapelv</a:t>
            </a:r>
          </a:p>
          <a:p>
            <a:pPr algn="ctr">
              <a:buFontTx/>
              <a:buNone/>
            </a:pPr>
            <a:r>
              <a:rPr lang="hu-HU" dirty="0" smtClean="0"/>
              <a:t>A beszéd rendellenességeinek javítása </a:t>
            </a:r>
          </a:p>
          <a:p>
            <a:pPr algn="ctr">
              <a:buFontTx/>
              <a:buNone/>
            </a:pPr>
            <a:r>
              <a:rPr lang="hu-HU" dirty="0" smtClean="0"/>
              <a:t> a beszédparaméterek és/vagy az artikuláció vizuális megjelenítésével,</a:t>
            </a:r>
          </a:p>
          <a:p>
            <a:pPr algn="ctr">
              <a:buFontTx/>
              <a:buNone/>
            </a:pPr>
            <a:r>
              <a:rPr lang="hu-HU" dirty="0" smtClean="0"/>
              <a:t> a hallási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látási</a:t>
            </a:r>
            <a:r>
              <a:rPr lang="hu-HU" dirty="0" smtClean="0"/>
              <a:t> csatornán </a:t>
            </a:r>
            <a:r>
              <a:rPr lang="en-US" dirty="0" err="1" smtClean="0"/>
              <a:t>történő</a:t>
            </a:r>
            <a:r>
              <a:rPr lang="en-US" dirty="0" smtClean="0"/>
              <a:t> </a:t>
            </a:r>
            <a:r>
              <a:rPr lang="en-US" dirty="0" err="1" smtClean="0"/>
              <a:t>visszacsatolással</a:t>
            </a:r>
            <a:r>
              <a:rPr lang="en-US" dirty="0" smtClean="0"/>
              <a:t>.</a:t>
            </a:r>
            <a:endParaRPr lang="hu-HU" dirty="0" smtClean="0"/>
          </a:p>
          <a:p>
            <a:pPr algn="ctr">
              <a:buFontTx/>
              <a:buNone/>
            </a:pPr>
            <a:endParaRPr lang="hu-HU" dirty="0" smtClean="0">
              <a:solidFill>
                <a:schemeClr val="folHlink"/>
              </a:solidFill>
            </a:endParaRPr>
          </a:p>
        </p:txBody>
      </p:sp>
      <p:graphicFrame>
        <p:nvGraphicFramePr>
          <p:cNvPr id="24578" name="Object 4"/>
          <p:cNvGraphicFramePr>
            <a:graphicFrameLocks/>
          </p:cNvGraphicFramePr>
          <p:nvPr/>
        </p:nvGraphicFramePr>
        <p:xfrm>
          <a:off x="3935413" y="4437063"/>
          <a:ext cx="4284662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Dokumentum" r:id="rId4" imgW="4294102" imgH="1342857" progId="Word.Document.8">
                  <p:embed/>
                </p:oleObj>
              </mc:Choice>
              <mc:Fallback>
                <p:oleObj name="Dokumentum" r:id="rId4" imgW="4294102" imgH="1342857" progId="Word.Document.8">
                  <p:embed/>
                  <p:pic>
                    <p:nvPicPr>
                      <p:cNvPr id="24578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5413" y="4437063"/>
                        <a:ext cx="4284662" cy="133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9964738" y="6508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endParaRPr lang="hu-HU">
              <a:latin typeface="Arial" pitchFamily="34" charset="0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7032625" y="4508500"/>
            <a:ext cx="215900" cy="28733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hu-HU" sz="1400">
              <a:solidFill>
                <a:schemeClr val="hlink"/>
              </a:solidFill>
              <a:latin typeface="Arial" pitchFamily="34" charset="0"/>
            </a:endParaRP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H="1">
            <a:off x="4440239" y="4652963"/>
            <a:ext cx="2592387" cy="215900"/>
          </a:xfrm>
          <a:prstGeom prst="line">
            <a:avLst/>
          </a:prstGeom>
          <a:noFill/>
          <a:ln w="19050">
            <a:solidFill>
              <a:srgbClr val="CC3300"/>
            </a:solidFill>
            <a:prstDash val="dash"/>
            <a:round/>
            <a:headEnd type="none" w="sm" len="sm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24584" name="Oval 8"/>
          <p:cNvSpPr>
            <a:spLocks noChangeArrowheads="1"/>
          </p:cNvSpPr>
          <p:nvPr/>
        </p:nvSpPr>
        <p:spPr bwMode="auto">
          <a:xfrm>
            <a:off x="6959601" y="4508500"/>
            <a:ext cx="144463" cy="287338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hu-HU" sz="1400">
              <a:latin typeface="Arial" pitchFamily="34" charset="0"/>
            </a:endParaRPr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2B1CA-F5D3-4803-B8D0-210281B6F2D5}" type="slidenum">
              <a:rPr lang="hu-HU" smtClean="0"/>
              <a:pPr>
                <a:defRPr/>
              </a:pPr>
              <a:t>57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856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ext Box 2"/>
          <p:cNvSpPr txBox="1">
            <a:spLocks noChangeArrowheads="1"/>
          </p:cNvSpPr>
          <p:nvPr/>
        </p:nvSpPr>
        <p:spPr bwMode="auto">
          <a:xfrm>
            <a:off x="4924425" y="1647826"/>
            <a:ext cx="18415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endParaRPr lang="hu-HU">
              <a:latin typeface="Arial" pitchFamily="34" charset="0"/>
            </a:endParaRPr>
          </a:p>
        </p:txBody>
      </p:sp>
      <p:pic>
        <p:nvPicPr>
          <p:cNvPr id="303107" name="Picture 3" descr="abra_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651" y="476250"/>
            <a:ext cx="7561263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F8A94-E0B8-42AF-BA1D-B961819AC5C7}" type="slidenum">
              <a:rPr lang="hu-HU" smtClean="0"/>
              <a:pPr>
                <a:defRPr/>
              </a:pPr>
              <a:t>58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448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8"/>
          <p:cNvSpPr>
            <a:spLocks noChangeArrowheads="1"/>
          </p:cNvSpPr>
          <p:nvPr/>
        </p:nvSpPr>
        <p:spPr bwMode="auto">
          <a:xfrm>
            <a:off x="1502980" y="1336861"/>
            <a:ext cx="9144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7013" eaLnBrk="0" hangingPunct="0">
              <a:tabLst>
                <a:tab pos="269875" algn="l"/>
              </a:tabLst>
            </a:pPr>
            <a:r>
              <a:rPr lang="hu-HU" dirty="0" smtClean="0">
                <a:cs typeface="Times New Roman" pitchFamily="18" charset="0"/>
              </a:rPr>
              <a:t>magát </a:t>
            </a:r>
            <a:r>
              <a:rPr lang="hu-HU" dirty="0">
                <a:cs typeface="Times New Roman" pitchFamily="18" charset="0"/>
              </a:rPr>
              <a:t>az artikulációt mutatják be a tanulóknak </a:t>
            </a:r>
          </a:p>
          <a:p>
            <a:pPr indent="227013" eaLnBrk="0" hangingPunct="0">
              <a:tabLst>
                <a:tab pos="269875" algn="l"/>
              </a:tabLst>
            </a:pPr>
            <a:endParaRPr lang="hu-HU" dirty="0">
              <a:cs typeface="Times New Roman" pitchFamily="18" charset="0"/>
            </a:endParaRPr>
          </a:p>
          <a:p>
            <a:pPr indent="227013" eaLnBrk="0" hangingPunct="0">
              <a:tabLst>
                <a:tab pos="269875" algn="l"/>
              </a:tabLst>
            </a:pPr>
            <a:r>
              <a:rPr lang="hu-HU" dirty="0">
                <a:cs typeface="Times New Roman" pitchFamily="18" charset="0"/>
              </a:rPr>
              <a:t>a beszéd közbeni artikulációs mozgás grafikai megjelenítésével, videóval, vizuá­lis 	</a:t>
            </a:r>
          </a:p>
          <a:p>
            <a:pPr indent="227013" eaLnBrk="0" hangingPunct="0">
              <a:tabLst>
                <a:tab pos="269875" algn="l"/>
              </a:tabLst>
            </a:pPr>
            <a:r>
              <a:rPr lang="hu-HU" dirty="0">
                <a:cs typeface="Times New Roman" pitchFamily="18" charset="0"/>
              </a:rPr>
              <a:t>beszédszintézissel. </a:t>
            </a:r>
            <a:endParaRPr lang="hu-HU" dirty="0"/>
          </a:p>
          <a:p>
            <a:pPr indent="227013" eaLnBrk="0" hangingPunct="0">
              <a:tabLst>
                <a:tab pos="269875" algn="l"/>
              </a:tabLst>
            </a:pPr>
            <a:endParaRPr lang="hu-HU" dirty="0">
              <a:cs typeface="Times New Roman" pitchFamily="18" charset="0"/>
            </a:endParaRPr>
          </a:p>
          <a:p>
            <a:pPr indent="227013" eaLnBrk="0" hangingPunct="0">
              <a:tabLst>
                <a:tab pos="269875" algn="l"/>
              </a:tabLst>
            </a:pPr>
            <a:r>
              <a:rPr lang="hu-HU" dirty="0">
                <a:cs typeface="Times New Roman" pitchFamily="18" charset="0"/>
              </a:rPr>
              <a:t>Közvetlenül a beszédképző szervek pontos beállítására teszik a hangsúlyt. </a:t>
            </a:r>
            <a:endParaRPr lang="hu-HU" dirty="0"/>
          </a:p>
          <a:p>
            <a:pPr indent="227013" eaLnBrk="0" hangingPunct="0">
              <a:tabLst>
                <a:tab pos="269875" algn="l"/>
              </a:tabLst>
            </a:pPr>
            <a:endParaRPr lang="hu-HU" b="1" dirty="0">
              <a:cs typeface="Times New Roman" pitchFamily="18" charset="0"/>
            </a:endParaRPr>
          </a:p>
          <a:p>
            <a:pPr indent="227013" eaLnBrk="0" hangingPunct="0">
              <a:tabLst>
                <a:tab pos="269875" algn="l"/>
              </a:tabLst>
            </a:pPr>
            <a:r>
              <a:rPr lang="hu-HU" b="1" dirty="0">
                <a:cs typeface="Times New Roman" pitchFamily="18" charset="0"/>
              </a:rPr>
              <a:t>Vizuális beszédszintézis</a:t>
            </a:r>
            <a:endParaRPr lang="hu-HU" dirty="0"/>
          </a:p>
          <a:p>
            <a:pPr indent="227013" eaLnBrk="0" hangingPunct="0">
              <a:tabLst>
                <a:tab pos="269875" algn="l"/>
              </a:tabLst>
            </a:pPr>
            <a:r>
              <a:rPr lang="hu-HU" dirty="0">
                <a:cs typeface="Times New Roman" pitchFamily="18" charset="0"/>
              </a:rPr>
              <a:t>Ezek artikulációs mozgást modellező rendszerek szintetikus arcok, mesterségesen előállított beszéddel. </a:t>
            </a:r>
            <a:endParaRPr lang="hu-HU" dirty="0"/>
          </a:p>
          <a:p>
            <a:pPr indent="227013" eaLnBrk="0" hangingPunct="0">
              <a:tabLst>
                <a:tab pos="269875" algn="l"/>
              </a:tabLst>
            </a:pPr>
            <a:endParaRPr lang="hu-HU" dirty="0"/>
          </a:p>
        </p:txBody>
      </p:sp>
      <p:pic>
        <p:nvPicPr>
          <p:cNvPr id="304131" name="Kép 1" descr="pi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2889" y="4348163"/>
            <a:ext cx="57626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4DEBB7-C259-4425-981D-C376F3212963}" type="slidenum">
              <a:rPr lang="hu-HU" smtClean="0"/>
              <a:pPr>
                <a:defRPr/>
              </a:pPr>
              <a:t>59</a:t>
            </a:fld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2659117" y="413531"/>
            <a:ext cx="55679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cs typeface="Times New Roman" pitchFamily="18" charset="0"/>
              </a:rPr>
              <a:t>Folyamat orientált </a:t>
            </a:r>
            <a:r>
              <a:rPr lang="hu-HU" sz="3200" dirty="0">
                <a:cs typeface="Times New Roman" pitchFamily="18" charset="0"/>
              </a:rPr>
              <a:t>megközelítés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4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331FD3-AEA9-4496-AD0E-F7B2E0DD657E}" type="slidenum">
              <a:rPr lang="hu-HU" smtClean="0"/>
              <a:pPr>
                <a:defRPr/>
              </a:pPr>
              <a:t>6</a:t>
            </a:fld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063553" y="1268761"/>
            <a:ext cx="8395247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A beszéd leírásánál tárgyalhatjuk a beszédhangok vagy azoknál kisebb </a:t>
            </a:r>
          </a:p>
          <a:p>
            <a:r>
              <a:rPr lang="hu-HU" sz="2000" dirty="0"/>
              <a:t>egységek akusztikai, fonetikai leírását, de vizsgálhatjuk több beszédhang </a:t>
            </a:r>
          </a:p>
          <a:p>
            <a:r>
              <a:rPr lang="hu-HU" sz="2000" dirty="0"/>
              <a:t>átfogó együttes viselkedését is. </a:t>
            </a:r>
          </a:p>
          <a:p>
            <a:endParaRPr lang="hu-HU" sz="2000" dirty="0"/>
          </a:p>
          <a:p>
            <a:endParaRPr lang="hu-HU" sz="2000" dirty="0"/>
          </a:p>
          <a:p>
            <a:r>
              <a:rPr lang="hu-HU" sz="2000" dirty="0"/>
              <a:t>A </a:t>
            </a:r>
            <a:r>
              <a:rPr lang="hu-HU" sz="2000" i="1" dirty="0"/>
              <a:t>beszéd szegmentális szerkezetének </a:t>
            </a:r>
            <a:r>
              <a:rPr lang="hu-HU" sz="2000" dirty="0"/>
              <a:t>vizsgálatakor a beszédhang </a:t>
            </a:r>
          </a:p>
          <a:p>
            <a:r>
              <a:rPr lang="hu-HU" sz="2000" dirty="0"/>
              <a:t>vagy a beszédhangnál kisebb egységek akusztikai leírására kerül sor.</a:t>
            </a:r>
          </a:p>
          <a:p>
            <a:endParaRPr lang="hu-HU" sz="2000" dirty="0"/>
          </a:p>
          <a:p>
            <a:endParaRPr lang="hu-HU" sz="2000" dirty="0"/>
          </a:p>
          <a:p>
            <a:r>
              <a:rPr lang="hu-HU" sz="2000" dirty="0"/>
              <a:t>A </a:t>
            </a:r>
            <a:r>
              <a:rPr lang="hu-HU" sz="2000" i="1" dirty="0"/>
              <a:t>szupraszegmentális szerkezet</a:t>
            </a:r>
            <a:r>
              <a:rPr lang="hu-HU" sz="2000" dirty="0"/>
              <a:t> tárgyalásakor a beszéd hosszabb szakaszaira </a:t>
            </a:r>
          </a:p>
          <a:p>
            <a:r>
              <a:rPr lang="hu-HU" sz="2000" dirty="0"/>
              <a:t>(szótag, szó, beszédszakasz, mondat) vonatkozó akusztikai jellemzőinek leírása </a:t>
            </a:r>
          </a:p>
          <a:p>
            <a:r>
              <a:rPr lang="hu-HU" sz="2000" dirty="0"/>
              <a:t>történik. </a:t>
            </a:r>
          </a:p>
          <a:p>
            <a:r>
              <a:rPr lang="hu-HU" sz="2000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15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9"/>
          <p:cNvSpPr>
            <a:spLocks noChangeArrowheads="1"/>
          </p:cNvSpPr>
          <p:nvPr/>
        </p:nvSpPr>
        <p:spPr bwMode="auto">
          <a:xfrm>
            <a:off x="1785938" y="150813"/>
            <a:ext cx="8882062" cy="591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180975" algn="just" eaLnBrk="0" hangingPunct="0"/>
            <a:r>
              <a:rPr lang="hu-HU">
                <a:cs typeface="Times New Roman" pitchFamily="18" charset="0"/>
              </a:rPr>
              <a:t>Hallássérült gyermekek esetén problémát jelent, hogy a belső hangképző szervek pozícióját </a:t>
            </a:r>
          </a:p>
          <a:p>
            <a:pPr indent="180975" algn="just" eaLnBrk="0" hangingPunct="0"/>
            <a:r>
              <a:rPr lang="hu-HU">
                <a:cs typeface="Times New Roman" pitchFamily="18" charset="0"/>
              </a:rPr>
              <a:t>nem lehet látni. </a:t>
            </a:r>
          </a:p>
          <a:p>
            <a:pPr indent="180975" algn="just" eaLnBrk="0" hangingPunct="0"/>
            <a:r>
              <a:rPr lang="hu-HU">
                <a:cs typeface="Times New Roman" pitchFamily="18" charset="0"/>
              </a:rPr>
              <a:t>A fejlesztők igyekeznek a modellekben a rejtett beszédszerveket is láthatóvá tenni, </a:t>
            </a:r>
          </a:p>
          <a:p>
            <a:pPr indent="180975" algn="just" eaLnBrk="0" hangingPunct="0"/>
            <a:endParaRPr lang="hu-HU">
              <a:cs typeface="Times New Roman" pitchFamily="18" charset="0"/>
            </a:endParaRPr>
          </a:p>
          <a:p>
            <a:pPr indent="180975" algn="just" eaLnBrk="0" hangingPunct="0"/>
            <a:endParaRPr lang="hu-HU">
              <a:cs typeface="Times New Roman" pitchFamily="18" charset="0"/>
            </a:endParaRPr>
          </a:p>
          <a:p>
            <a:pPr indent="180975" algn="just" eaLnBrk="0" hangingPunct="0"/>
            <a:endParaRPr lang="hu-HU">
              <a:cs typeface="Times New Roman" pitchFamily="18" charset="0"/>
            </a:endParaRPr>
          </a:p>
          <a:p>
            <a:pPr indent="180975" algn="just" eaLnBrk="0" hangingPunct="0"/>
            <a:endParaRPr lang="hu-HU">
              <a:cs typeface="Times New Roman" pitchFamily="18" charset="0"/>
            </a:endParaRPr>
          </a:p>
          <a:p>
            <a:pPr indent="180975" algn="just" eaLnBrk="0" hangingPunct="0"/>
            <a:endParaRPr lang="hu-HU">
              <a:cs typeface="Times New Roman" pitchFamily="18" charset="0"/>
            </a:endParaRPr>
          </a:p>
          <a:p>
            <a:pPr indent="180975" algn="just" eaLnBrk="0" hangingPunct="0"/>
            <a:endParaRPr lang="hu-HU">
              <a:cs typeface="Times New Roman" pitchFamily="18" charset="0"/>
            </a:endParaRPr>
          </a:p>
          <a:p>
            <a:pPr indent="180975" algn="just" eaLnBrk="0" hangingPunct="0"/>
            <a:endParaRPr lang="hu-HU">
              <a:cs typeface="Times New Roman" pitchFamily="18" charset="0"/>
            </a:endParaRPr>
          </a:p>
          <a:p>
            <a:pPr indent="180975" algn="just" eaLnBrk="0" hangingPunct="0"/>
            <a:endParaRPr lang="hu-HU">
              <a:cs typeface="Times New Roman" pitchFamily="18" charset="0"/>
            </a:endParaRPr>
          </a:p>
          <a:p>
            <a:pPr indent="180975" algn="just" eaLnBrk="0" hangingPunct="0"/>
            <a:endParaRPr lang="hu-HU">
              <a:cs typeface="Times New Roman" pitchFamily="18" charset="0"/>
            </a:endParaRPr>
          </a:p>
          <a:p>
            <a:pPr indent="180975" algn="just" eaLnBrk="0" hangingPunct="0"/>
            <a:endParaRPr lang="hu-HU">
              <a:cs typeface="Times New Roman" pitchFamily="18" charset="0"/>
            </a:endParaRPr>
          </a:p>
          <a:p>
            <a:pPr indent="180975" algn="just" eaLnBrk="0" hangingPunct="0"/>
            <a:endParaRPr lang="hu-HU">
              <a:cs typeface="Times New Roman" pitchFamily="18" charset="0"/>
            </a:endParaRPr>
          </a:p>
          <a:p>
            <a:pPr indent="180975" algn="just" eaLnBrk="0" hangingPunct="0"/>
            <a:endParaRPr lang="hu-HU">
              <a:cs typeface="Times New Roman" pitchFamily="18" charset="0"/>
            </a:endParaRPr>
          </a:p>
          <a:p>
            <a:pPr indent="180975" algn="just" eaLnBrk="0" hangingPunct="0"/>
            <a:endParaRPr lang="hu-HU">
              <a:cs typeface="Times New Roman" pitchFamily="18" charset="0"/>
            </a:endParaRPr>
          </a:p>
          <a:p>
            <a:pPr indent="180975" algn="just" eaLnBrk="0" hangingPunct="0"/>
            <a:endParaRPr lang="hu-HU">
              <a:cs typeface="Times New Roman" pitchFamily="18" charset="0"/>
            </a:endParaRPr>
          </a:p>
          <a:p>
            <a:pPr indent="180975" algn="just" eaLnBrk="0" hangingPunct="0"/>
            <a:endParaRPr lang="hu-HU">
              <a:cs typeface="Times New Roman" pitchFamily="18" charset="0"/>
            </a:endParaRPr>
          </a:p>
          <a:p>
            <a:pPr indent="180975" algn="just" eaLnBrk="0" hangingPunct="0"/>
            <a:endParaRPr lang="hu-HU">
              <a:cs typeface="Times New Roman" pitchFamily="18" charset="0"/>
            </a:endParaRPr>
          </a:p>
          <a:p>
            <a:pPr indent="180975" algn="just" eaLnBrk="0" hangingPunct="0"/>
            <a:endParaRPr lang="hu-HU">
              <a:cs typeface="Times New Roman" pitchFamily="18" charset="0"/>
            </a:endParaRPr>
          </a:p>
          <a:p>
            <a:pPr indent="180975" algn="just" eaLnBrk="0" hangingPunct="0"/>
            <a:r>
              <a:rPr lang="hu-HU">
                <a:cs typeface="Times New Roman" pitchFamily="18" charset="0"/>
              </a:rPr>
              <a:t>de egyelőre ezek a rajzok még elég riasztóak</a:t>
            </a:r>
            <a:endParaRPr lang="hu-HU"/>
          </a:p>
        </p:txBody>
      </p:sp>
      <p:sp>
        <p:nvSpPr>
          <p:cNvPr id="25604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25602" name="Object 1"/>
          <p:cNvGraphicFramePr>
            <a:graphicFrameLocks noChangeAspect="1"/>
          </p:cNvGraphicFramePr>
          <p:nvPr/>
        </p:nvGraphicFramePr>
        <p:xfrm>
          <a:off x="4149725" y="1517650"/>
          <a:ext cx="2660650" cy="391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Bitkép" r:id="rId3" imgW="1933333" imgH="2847619" progId="PBrush">
                  <p:embed/>
                </p:oleObj>
              </mc:Choice>
              <mc:Fallback>
                <p:oleObj name="Bitkép" r:id="rId3" imgW="1933333" imgH="2847619" progId="PBrush">
                  <p:embed/>
                  <p:pic>
                    <p:nvPicPr>
                      <p:cNvPr id="2560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9725" y="1517650"/>
                        <a:ext cx="2660650" cy="391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FF8DA-E3EF-43DB-8022-8B816C5E2E04}" type="slidenum">
              <a:rPr lang="hu-HU" smtClean="0"/>
              <a:pPr>
                <a:defRPr/>
              </a:pPr>
              <a:t>60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177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F6EDC4-8B5E-4DA1-8CAC-B4DCECD27EE9}" type="slidenum">
              <a:rPr lang="hu-HU" smtClean="0"/>
              <a:pPr>
                <a:defRPr/>
              </a:pPr>
              <a:t>61</a:t>
            </a:fld>
            <a:endParaRPr lang="hu-HU"/>
          </a:p>
        </p:txBody>
      </p:sp>
      <p:pic>
        <p:nvPicPr>
          <p:cNvPr id="3" name="mOlom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1" y="1989139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mOlom_40F_modx8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3113" y="1989138"/>
            <a:ext cx="2914650" cy="291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mOlom_90F_modx8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80326" y="1930401"/>
            <a:ext cx="298767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60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65912B-FB57-4DC4-82EA-C9972C104F2B}" type="slidenum">
              <a:rPr lang="hu-HU" smtClean="0"/>
              <a:pPr>
                <a:defRPr/>
              </a:pPr>
              <a:t>62</a:t>
            </a:fld>
            <a:endParaRPr lang="hu-HU"/>
          </a:p>
        </p:txBody>
      </p:sp>
      <p:pic>
        <p:nvPicPr>
          <p:cNvPr id="3" name="mOlOts_90F_modx8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4826" y="188914"/>
            <a:ext cx="648017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315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Kép 5" descr="DUMP01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4063" y="2857501"/>
            <a:ext cx="3505200" cy="2333625"/>
          </a:xfrm>
          <a:prstGeom prst="rect">
            <a:avLst/>
          </a:prstGeom>
          <a:noFill/>
          <a:ln w="38100">
            <a:solidFill>
              <a:srgbClr val="00279F"/>
            </a:solidFill>
            <a:miter lim="800000"/>
            <a:headEnd/>
            <a:tailEnd/>
          </a:ln>
        </p:spPr>
      </p:pic>
      <p:pic>
        <p:nvPicPr>
          <p:cNvPr id="307203" name="Kép 6" descr="DUMP0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8875" y="2857500"/>
            <a:ext cx="3429000" cy="2368550"/>
          </a:xfrm>
          <a:prstGeom prst="rect">
            <a:avLst/>
          </a:prstGeom>
          <a:noFill/>
          <a:ln w="38100">
            <a:solidFill>
              <a:srgbClr val="00279F"/>
            </a:solidFill>
            <a:miter lim="800000"/>
            <a:headEnd/>
            <a:tailEnd/>
          </a:ln>
        </p:spPr>
      </p:pic>
      <p:sp>
        <p:nvSpPr>
          <p:cNvPr id="307204" name="Rectangle 3"/>
          <p:cNvSpPr>
            <a:spLocks noChangeArrowheads="1"/>
          </p:cNvSpPr>
          <p:nvPr/>
        </p:nvSpPr>
        <p:spPr bwMode="auto">
          <a:xfrm>
            <a:off x="1524000" y="256967"/>
            <a:ext cx="8777083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114300" eaLnBrk="0" hangingPunct="0"/>
            <a:r>
              <a:rPr lang="hu-HU" sz="3200" b="1" dirty="0" smtClean="0">
                <a:cs typeface="Times New Roman" pitchFamily="18" charset="0"/>
              </a:rPr>
              <a:t>            Produktum </a:t>
            </a:r>
            <a:r>
              <a:rPr lang="hu-HU" sz="3200" b="1" dirty="0">
                <a:cs typeface="Times New Roman" pitchFamily="18" charset="0"/>
              </a:rPr>
              <a:t>orientált</a:t>
            </a:r>
            <a:r>
              <a:rPr lang="hu-HU" sz="3200" dirty="0">
                <a:cs typeface="Times New Roman" pitchFamily="18" charset="0"/>
              </a:rPr>
              <a:t> megközelítés</a:t>
            </a:r>
            <a:endParaRPr lang="hu-HU" sz="3200" dirty="0"/>
          </a:p>
          <a:p>
            <a:pPr indent="114300" eaLnBrk="0" hangingPunct="0"/>
            <a:endParaRPr lang="hu-HU" dirty="0">
              <a:cs typeface="Times New Roman" pitchFamily="18" charset="0"/>
            </a:endParaRPr>
          </a:p>
          <a:p>
            <a:pPr indent="114300" eaLnBrk="0" hangingPunct="0"/>
            <a:r>
              <a:rPr lang="hu-HU" dirty="0">
                <a:cs typeface="Times New Roman" pitchFamily="18" charset="0"/>
              </a:rPr>
              <a:t>akusztikai produktum vizuális megjelenítése</a:t>
            </a:r>
            <a:endParaRPr lang="hu-HU" dirty="0"/>
          </a:p>
          <a:p>
            <a:pPr indent="114300" eaLnBrk="0" hangingPunct="0"/>
            <a:r>
              <a:rPr lang="hu-HU" dirty="0">
                <a:cs typeface="Times New Roman" pitchFamily="18" charset="0"/>
              </a:rPr>
              <a:t>			</a:t>
            </a:r>
          </a:p>
          <a:p>
            <a:pPr indent="114300" eaLnBrk="0" hangingPunct="0"/>
            <a:r>
              <a:rPr lang="hu-HU" dirty="0">
                <a:cs typeface="Times New Roman" pitchFamily="18" charset="0"/>
              </a:rPr>
              <a:t>			különböző akusztikai paramétereket jelenítenek meg. </a:t>
            </a:r>
            <a:endParaRPr lang="hu-HU" dirty="0"/>
          </a:p>
          <a:p>
            <a:pPr indent="114300" eaLnBrk="0" hangingPunct="0"/>
            <a:r>
              <a:rPr lang="hu-HU" dirty="0">
                <a:cs typeface="Times New Roman" pitchFamily="18" charset="0"/>
              </a:rPr>
              <a:t>	</a:t>
            </a:r>
          </a:p>
          <a:p>
            <a:pPr indent="114300" eaLnBrk="0" hangingPunct="0"/>
            <a:r>
              <a:rPr lang="hu-HU" dirty="0">
                <a:cs typeface="Times New Roman" pitchFamily="18" charset="0"/>
              </a:rPr>
              <a:t>Rögzítik a </a:t>
            </a:r>
            <a:r>
              <a:rPr lang="hu-HU" dirty="0" err="1">
                <a:cs typeface="Times New Roman" pitchFamily="18" charset="0"/>
              </a:rPr>
              <a:t>beszédjelet</a:t>
            </a:r>
            <a:r>
              <a:rPr lang="hu-HU" dirty="0">
                <a:cs typeface="Times New Roman" pitchFamily="18" charset="0"/>
              </a:rPr>
              <a:t>, visszajátsszák, közben megjelenítik a képernyőn valamely formában.</a:t>
            </a:r>
            <a:endParaRPr lang="hu-HU" dirty="0"/>
          </a:p>
          <a:p>
            <a:pPr indent="114300" eaLnBrk="0" hangingPunct="0"/>
            <a:r>
              <a:rPr lang="hu-HU" dirty="0">
                <a:cs typeface="Times New Roman" pitchFamily="18" charset="0"/>
              </a:rPr>
              <a:t>IBM ”</a:t>
            </a:r>
            <a:r>
              <a:rPr lang="hu-HU" dirty="0" err="1">
                <a:cs typeface="Times New Roman" pitchFamily="18" charset="0"/>
              </a:rPr>
              <a:t>Speech</a:t>
            </a:r>
            <a:r>
              <a:rPr lang="hu-HU" dirty="0">
                <a:cs typeface="Times New Roman" pitchFamily="18" charset="0"/>
              </a:rPr>
              <a:t> </a:t>
            </a:r>
            <a:r>
              <a:rPr lang="hu-HU" dirty="0" err="1">
                <a:cs typeface="Times New Roman" pitchFamily="18" charset="0"/>
              </a:rPr>
              <a:t>Viewer</a:t>
            </a:r>
            <a:r>
              <a:rPr lang="hu-HU" dirty="0">
                <a:cs typeface="Times New Roman" pitchFamily="18" charset="0"/>
              </a:rPr>
              <a:t>”</a:t>
            </a:r>
            <a:endParaRPr lang="hu-HU" dirty="0"/>
          </a:p>
          <a:p>
            <a:pPr indent="114300" eaLnBrk="0" hangingPunct="0"/>
            <a:endParaRPr lang="hu-HU" dirty="0"/>
          </a:p>
        </p:txBody>
      </p:sp>
      <p:sp>
        <p:nvSpPr>
          <p:cNvPr id="307205" name="Rectangle 4"/>
          <p:cNvSpPr>
            <a:spLocks noChangeArrowheads="1"/>
          </p:cNvSpPr>
          <p:nvPr/>
        </p:nvSpPr>
        <p:spPr bwMode="auto">
          <a:xfrm>
            <a:off x="1524000" y="5276851"/>
            <a:ext cx="864393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114300" eaLnBrk="0" hangingPunct="0"/>
            <a:r>
              <a:rPr lang="hu-HU"/>
              <a:t/>
            </a:r>
            <a:br>
              <a:rPr lang="hu-HU"/>
            </a:br>
            <a:endParaRPr lang="hu-HU"/>
          </a:p>
          <a:p>
            <a:pPr indent="114300" eaLnBrk="0" hangingPunct="0"/>
            <a:r>
              <a:rPr lang="hu-HU">
                <a:cs typeface="Times New Roman" pitchFamily="18" charset="0"/>
              </a:rPr>
              <a:t>Hullámforma megjelenítés zárhangok gyakorlására. </a:t>
            </a:r>
          </a:p>
          <a:p>
            <a:pPr indent="114300" eaLnBrk="0" hangingPunct="0"/>
            <a:r>
              <a:rPr lang="hu-HU">
                <a:cs typeface="Times New Roman" pitchFamily="18" charset="0"/>
              </a:rPr>
              <a:t>A gyakorlás előtti, és a gyakorlás utáni állapotokat lehet összevetni. (IBM Speech Viewer)</a:t>
            </a:r>
            <a:endParaRPr lang="hu-HU"/>
          </a:p>
          <a:p>
            <a:pPr indent="114300" eaLnBrk="0" hangingPunct="0"/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6B0278-CE52-4E2C-BFF3-D0C0450D0DAF}" type="slidenum">
              <a:rPr lang="hu-HU" smtClean="0"/>
              <a:pPr>
                <a:defRPr/>
              </a:pPr>
              <a:t>63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950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hu-HU"/>
          </a:p>
        </p:txBody>
      </p:sp>
      <p:pic>
        <p:nvPicPr>
          <p:cNvPr id="308227" name="Kép 2" descr="2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1313" y="1500189"/>
            <a:ext cx="61404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28" name="Rectangle 3"/>
          <p:cNvSpPr>
            <a:spLocks noChangeArrowheads="1"/>
          </p:cNvSpPr>
          <p:nvPr/>
        </p:nvSpPr>
        <p:spPr bwMode="auto">
          <a:xfrm>
            <a:off x="3810000" y="500064"/>
            <a:ext cx="3557588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114300" algn="just" eaLnBrk="0" hangingPunct="0"/>
            <a:endParaRPr lang="hu-HU" sz="900"/>
          </a:p>
          <a:p>
            <a:pPr indent="114300" algn="just" eaLnBrk="0" hangingPunct="0">
              <a:buFontTx/>
              <a:buChar char="•"/>
            </a:pPr>
            <a:r>
              <a:rPr lang="hu-HU">
                <a:cs typeface="Times New Roman" pitchFamily="18" charset="0"/>
              </a:rPr>
              <a:t>Az ’u’ hang színképi megjelenítése</a:t>
            </a:r>
            <a:endParaRPr lang="hu-HU"/>
          </a:p>
          <a:p>
            <a:pPr indent="114300" algn="just" eaLnBrk="0" hangingPunct="0"/>
            <a:r>
              <a:rPr lang="hu-HU">
                <a:cs typeface="Times New Roman" pitchFamily="18" charset="0"/>
              </a:rPr>
              <a:t>(IBM Speech Viewer)</a:t>
            </a:r>
            <a:endParaRPr lang="hu-HU"/>
          </a:p>
          <a:p>
            <a:pPr indent="114300" algn="just" eaLnBrk="0" hangingPunct="0"/>
            <a:endParaRPr lang="hu-HU">
              <a:cs typeface="Times New Roman" pitchFamily="18" charset="0"/>
            </a:endParaRPr>
          </a:p>
          <a:p>
            <a:pPr indent="114300" algn="just" eaLnBrk="0" hangingPunct="0"/>
            <a:endParaRPr lang="hu-HU">
              <a:cs typeface="Times New Roman" pitchFamily="18" charset="0"/>
            </a:endParaRPr>
          </a:p>
          <a:p>
            <a:pPr indent="114300" algn="just" eaLnBrk="0" hangingPunct="0"/>
            <a:endParaRPr lang="hu-HU">
              <a:cs typeface="Times New Roman" pitchFamily="18" charset="0"/>
            </a:endParaRPr>
          </a:p>
          <a:p>
            <a:pPr indent="114300" algn="just" eaLnBrk="0" hangingPunct="0"/>
            <a:endParaRPr lang="hu-HU">
              <a:cs typeface="Times New Roman" pitchFamily="18" charset="0"/>
            </a:endParaRPr>
          </a:p>
          <a:p>
            <a:pPr indent="114300" algn="just" eaLnBrk="0" hangingPunct="0"/>
            <a:endParaRPr lang="hu-HU">
              <a:cs typeface="Times New Roman" pitchFamily="18" charset="0"/>
            </a:endParaRPr>
          </a:p>
          <a:p>
            <a:pPr indent="114300" algn="just" eaLnBrk="0" hangingPunct="0"/>
            <a:endParaRPr lang="hu-HU">
              <a:cs typeface="Times New Roman" pitchFamily="18" charset="0"/>
            </a:endParaRPr>
          </a:p>
          <a:p>
            <a:pPr indent="114300" algn="just" eaLnBrk="0" hangingPunct="0"/>
            <a:endParaRPr lang="hu-HU">
              <a:cs typeface="Times New Roman" pitchFamily="18" charset="0"/>
            </a:endParaRPr>
          </a:p>
          <a:p>
            <a:pPr indent="114300" algn="just" eaLnBrk="0" hangingPunct="0"/>
            <a:endParaRPr lang="hu-HU">
              <a:cs typeface="Times New Roman" pitchFamily="18" charset="0"/>
            </a:endParaRPr>
          </a:p>
          <a:p>
            <a:pPr indent="114300" algn="just" eaLnBrk="0" hangingPunct="0"/>
            <a:endParaRPr lang="hu-HU">
              <a:cs typeface="Times New Roman" pitchFamily="18" charset="0"/>
            </a:endParaRPr>
          </a:p>
          <a:p>
            <a:pPr indent="114300" algn="just" eaLnBrk="0" hangingPunct="0"/>
            <a:endParaRPr lang="hu-HU">
              <a:cs typeface="Times New Roman" pitchFamily="18" charset="0"/>
            </a:endParaRPr>
          </a:p>
          <a:p>
            <a:pPr indent="114300" algn="just" eaLnBrk="0" hangingPunct="0"/>
            <a:endParaRPr lang="hu-HU">
              <a:cs typeface="Times New Roman" pitchFamily="18" charset="0"/>
            </a:endParaRPr>
          </a:p>
          <a:p>
            <a:pPr indent="114300" algn="just" eaLnBrk="0" hangingPunct="0"/>
            <a:endParaRPr lang="hu-HU">
              <a:cs typeface="Times New Roman" pitchFamily="18" charset="0"/>
            </a:endParaRPr>
          </a:p>
          <a:p>
            <a:pPr indent="114300" algn="just" eaLnBrk="0" hangingPunct="0"/>
            <a:endParaRPr lang="hu-HU">
              <a:cs typeface="Times New Roman" pitchFamily="18" charset="0"/>
            </a:endParaRPr>
          </a:p>
          <a:p>
            <a:pPr indent="114300" algn="just" eaLnBrk="0" hangingPunct="0"/>
            <a:endParaRPr lang="hu-HU">
              <a:cs typeface="Times New Roman" pitchFamily="18" charset="0"/>
            </a:endParaRPr>
          </a:p>
          <a:p>
            <a:pPr indent="114300" algn="just" eaLnBrk="0" hangingPunct="0"/>
            <a:endParaRPr lang="hu-HU">
              <a:cs typeface="Times New Roman" pitchFamily="18" charset="0"/>
            </a:endParaRPr>
          </a:p>
          <a:p>
            <a:pPr indent="114300" algn="just" eaLnBrk="0" hangingPunct="0"/>
            <a:endParaRPr lang="hu-HU">
              <a:cs typeface="Times New Roman" pitchFamily="18" charset="0"/>
            </a:endParaRPr>
          </a:p>
          <a:p>
            <a:pPr indent="114300" algn="just" eaLnBrk="0" hangingPunct="0"/>
            <a:endParaRPr lang="hu-HU">
              <a:cs typeface="Times New Roman" pitchFamily="18" charset="0"/>
            </a:endParaRPr>
          </a:p>
          <a:p>
            <a:pPr indent="114300" algn="just" eaLnBrk="0" hangingPunct="0"/>
            <a:endParaRPr lang="hu-HU">
              <a:cs typeface="Times New Roman" pitchFamily="18" charset="0"/>
            </a:endParaRPr>
          </a:p>
          <a:p>
            <a:pPr indent="114300" algn="just" eaLnBrk="0" hangingPunct="0"/>
            <a:r>
              <a:rPr lang="hu-HU">
                <a:cs typeface="Times New Roman" pitchFamily="18" charset="0"/>
              </a:rPr>
              <a:t>Az ábrák nehezen feldolgozhatóak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C92526-A362-46D7-B57B-3B15D7D6A26D}" type="slidenum">
              <a:rPr lang="hu-HU" smtClean="0"/>
              <a:pPr>
                <a:defRPr/>
              </a:pPr>
              <a:t>64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275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1"/>
          <p:cNvSpPr>
            <a:spLocks noChangeArrowheads="1"/>
          </p:cNvSpPr>
          <p:nvPr/>
        </p:nvSpPr>
        <p:spPr bwMode="auto">
          <a:xfrm>
            <a:off x="2194840" y="142757"/>
            <a:ext cx="7919797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227013" algn="just" eaLnBrk="0" hangingPunct="0"/>
            <a:r>
              <a:rPr lang="hu-HU">
                <a:cs typeface="Times New Roman" pitchFamily="18" charset="0"/>
              </a:rPr>
              <a:t>Az ’u’ hang helyes (a), és helytelen kiejtésben (b) (IBM Speech Viewer) </a:t>
            </a:r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1100"/>
          </a:p>
          <a:p>
            <a:pPr indent="227013" algn="just" eaLnBrk="0" hangingPunct="0"/>
            <a:endParaRPr lang="hu-HU" sz="900"/>
          </a:p>
          <a:p>
            <a:pPr indent="227013" algn="just" eaLnBrk="0" hangingPunct="0"/>
            <a:r>
              <a:rPr lang="hu-HU">
                <a:cs typeface="Times New Roman" pitchFamily="18" charset="0"/>
              </a:rPr>
              <a:t>A program használatakor problémát jelent</a:t>
            </a:r>
            <a:r>
              <a:rPr lang="hu-HU" u="sng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hu-HU">
                <a:cs typeface="Times New Roman" pitchFamily="18" charset="0"/>
              </a:rPr>
              <a:t> hogy a gyermek nem tudja felmérni, </a:t>
            </a:r>
          </a:p>
          <a:p>
            <a:pPr indent="227013" algn="just" eaLnBrk="0" hangingPunct="0"/>
            <a:r>
              <a:rPr lang="hu-HU">
                <a:cs typeface="Times New Roman" pitchFamily="18" charset="0"/>
              </a:rPr>
              <a:t>hogy milyen a jó kiejtés, és azt sem, </a:t>
            </a:r>
          </a:p>
          <a:p>
            <a:pPr indent="227013" algn="just" eaLnBrk="0" hangingPunct="0"/>
            <a:r>
              <a:rPr lang="hu-HU">
                <a:cs typeface="Times New Roman" pitchFamily="18" charset="0"/>
              </a:rPr>
              <a:t>hogy az ő kiejtése milyen messze van az optimálistól, </a:t>
            </a:r>
          </a:p>
          <a:p>
            <a:pPr indent="227013" algn="just" eaLnBrk="0" hangingPunct="0"/>
            <a:r>
              <a:rPr lang="hu-HU">
                <a:cs typeface="Times New Roman" pitchFamily="18" charset="0"/>
              </a:rPr>
              <a:t>mit kell csinálnia, hogy az adott hang képzése jó legyen. </a:t>
            </a:r>
            <a:endParaRPr lang="hu-HU"/>
          </a:p>
        </p:txBody>
      </p:sp>
      <p:pic>
        <p:nvPicPr>
          <p:cNvPr id="309251" name="Kép 2" descr="2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7439" y="1500188"/>
            <a:ext cx="40719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52" name="Kép 3" descr="2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9813" y="1500188"/>
            <a:ext cx="3714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16CD10-3730-461D-9B60-E757890688E3}" type="slidenum">
              <a:rPr lang="hu-HU" smtClean="0"/>
              <a:pPr>
                <a:defRPr/>
              </a:pPr>
              <a:t>65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045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Szövegdoboz 1"/>
          <p:cNvSpPr txBox="1">
            <a:spLocks noChangeArrowheads="1"/>
          </p:cNvSpPr>
          <p:nvPr/>
        </p:nvSpPr>
        <p:spPr bwMode="auto">
          <a:xfrm>
            <a:off x="2738438" y="1714500"/>
            <a:ext cx="6786562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1" dirty="0"/>
              <a:t>		       Beszédkorrektor</a:t>
            </a:r>
          </a:p>
          <a:p>
            <a:r>
              <a:rPr lang="hu-HU" dirty="0"/>
              <a:t>Többnyelvű, hallási és látási visszacsatolás együttesével kialakított 			beszédoktató és rehabilitációs rendszer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		Kereskedelmi neve</a:t>
            </a:r>
            <a:r>
              <a:rPr lang="hu-HU" sz="2000" dirty="0"/>
              <a:t>: </a:t>
            </a:r>
            <a:r>
              <a:rPr lang="hu-HU" sz="2000" b="1" dirty="0" smtClean="0"/>
              <a:t>Varázsdoboz</a:t>
            </a:r>
          </a:p>
          <a:p>
            <a:endParaRPr lang="hu-HU" sz="2000" b="1" dirty="0"/>
          </a:p>
          <a:p>
            <a:endParaRPr lang="hu-HU" sz="2000" b="1" dirty="0" smtClean="0"/>
          </a:p>
          <a:p>
            <a:endParaRPr lang="hu-HU" sz="2000" b="1" dirty="0"/>
          </a:p>
          <a:p>
            <a:r>
              <a:rPr lang="hu-HU" sz="2000" b="1" dirty="0"/>
              <a:t>Ingyenesen</a:t>
            </a:r>
            <a:r>
              <a:rPr lang="hu-HU" sz="2000" dirty="0"/>
              <a:t> </a:t>
            </a:r>
            <a:r>
              <a:rPr lang="hu-HU" sz="2000" dirty="0" err="1"/>
              <a:t>elérhetõ</a:t>
            </a:r>
            <a:r>
              <a:rPr lang="hu-HU" sz="2000" dirty="0"/>
              <a:t> a program. A program letöltéséhez kérem írjon </a:t>
            </a:r>
            <a:r>
              <a:rPr lang="hu-HU" sz="2000" dirty="0" smtClean="0"/>
              <a:t>egy </a:t>
            </a:r>
            <a:r>
              <a:rPr lang="hu-HU" sz="2000" dirty="0"/>
              <a:t>e-mailt a </a:t>
            </a:r>
            <a:r>
              <a:rPr lang="hu-HU" sz="2000" b="1" i="1" dirty="0"/>
              <a:t>kiss.gabor@tmit.bme.hu</a:t>
            </a:r>
            <a:r>
              <a:rPr lang="hu-HU" sz="2000" dirty="0"/>
              <a:t> címre. A tárgy legyen varázsdoboz. </a:t>
            </a:r>
            <a:endParaRPr lang="hu-HU" sz="2000" b="1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C26C2-46D0-4484-B0E7-E52B8F281CFC}" type="slidenum">
              <a:rPr lang="hu-HU" smtClean="0"/>
              <a:pPr>
                <a:defRPr/>
              </a:pPr>
              <a:t>66</a:t>
            </a:fld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3132083" y="525517"/>
            <a:ext cx="5811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Produktum orientált megközelítés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5918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Line 2"/>
          <p:cNvSpPr>
            <a:spLocks noChangeShapeType="1"/>
          </p:cNvSpPr>
          <p:nvPr/>
        </p:nvSpPr>
        <p:spPr bwMode="auto">
          <a:xfrm>
            <a:off x="6527800" y="1916113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endParaRPr lang="hu-HU"/>
          </a:p>
        </p:txBody>
      </p:sp>
      <p:sp>
        <p:nvSpPr>
          <p:cNvPr id="302083" name="Rectangle 3"/>
          <p:cNvSpPr>
            <a:spLocks noChangeArrowheads="1"/>
          </p:cNvSpPr>
          <p:nvPr/>
        </p:nvSpPr>
        <p:spPr bwMode="auto">
          <a:xfrm>
            <a:off x="1774825" y="2781300"/>
            <a:ext cx="8458200" cy="425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144000"/>
              </a:lnSpc>
            </a:pPr>
            <a:r>
              <a:rPr lang="hu-HU" sz="2800"/>
              <a:t>A hibás képzéskor megjelenő hangkép eltér a helyes ejtést jellemző hangképtől. Ez ad lehetőséget arra, hogy a rendszer hatékonyan rávezessen a helyes hangsor </a:t>
            </a:r>
            <a:r>
              <a:rPr lang="en-US" sz="2800"/>
              <a:t>képzésére</a:t>
            </a:r>
            <a:r>
              <a:rPr lang="hu-HU" sz="2800"/>
              <a:t>. </a:t>
            </a:r>
          </a:p>
          <a:p>
            <a:pPr algn="ctr" eaLnBrk="0" hangingPunct="0">
              <a:lnSpc>
                <a:spcPct val="144000"/>
              </a:lnSpc>
            </a:pPr>
            <a:endParaRPr lang="hu-HU" sz="2800" b="1"/>
          </a:p>
          <a:p>
            <a:pPr algn="ctr" eaLnBrk="0" hangingPunct="0">
              <a:lnSpc>
                <a:spcPct val="144000"/>
              </a:lnSpc>
            </a:pPr>
            <a:endParaRPr lang="hu-HU" sz="2400" b="1"/>
          </a:p>
          <a:p>
            <a:pPr algn="just" eaLnBrk="0" hangingPunct="0">
              <a:lnSpc>
                <a:spcPct val="144000"/>
              </a:lnSpc>
            </a:pPr>
            <a:endParaRPr lang="hu-HU" sz="2400"/>
          </a:p>
        </p:txBody>
      </p:sp>
      <p:sp>
        <p:nvSpPr>
          <p:cNvPr id="302084" name="Rectangle 4"/>
          <p:cNvSpPr>
            <a:spLocks noChangeArrowheads="1"/>
          </p:cNvSpPr>
          <p:nvPr/>
        </p:nvSpPr>
        <p:spPr bwMode="auto">
          <a:xfrm>
            <a:off x="1847850" y="1125538"/>
            <a:ext cx="4572000" cy="1295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r>
              <a:rPr lang="hu-HU" sz="2400" b="1"/>
              <a:t>Akusztikai</a:t>
            </a:r>
            <a:r>
              <a:rPr lang="hu-HU" sz="2400"/>
              <a:t> </a:t>
            </a:r>
            <a:r>
              <a:rPr lang="hu-HU" sz="2400" b="1"/>
              <a:t>paraméterek</a:t>
            </a:r>
            <a:endParaRPr lang="hu-HU" sz="2400"/>
          </a:p>
          <a:p>
            <a:pPr algn="ctr" eaLnBrk="0" hangingPunct="0"/>
            <a:r>
              <a:rPr lang="hu-HU" sz="2400" b="1"/>
              <a:t>Képi megjelenítése</a:t>
            </a:r>
          </a:p>
        </p:txBody>
      </p:sp>
      <p:sp>
        <p:nvSpPr>
          <p:cNvPr id="302085" name="Rectangle 5"/>
          <p:cNvSpPr>
            <a:spLocks noChangeArrowheads="1"/>
          </p:cNvSpPr>
          <p:nvPr/>
        </p:nvSpPr>
        <p:spPr bwMode="auto">
          <a:xfrm>
            <a:off x="7535863" y="1125538"/>
            <a:ext cx="2438400" cy="1295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r>
              <a:rPr lang="hu-HU" sz="2400" b="1"/>
              <a:t>Hangképek</a:t>
            </a:r>
            <a:endParaRPr lang="hu-HU" sz="2400" b="1">
              <a:latin typeface="Times New Roman CE" pitchFamily="18" charset="0"/>
            </a:endParaRPr>
          </a:p>
          <a:p>
            <a:pPr algn="ctr" eaLnBrk="0" hangingPunct="0"/>
            <a:endParaRPr lang="hu-HU" sz="2400"/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9459913" y="6508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endParaRPr lang="hu-HU">
              <a:latin typeface="Arial" pitchFamily="34" charset="0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B186F-595A-457C-8A14-9EED60E26B22}" type="slidenum">
              <a:rPr lang="hu-HU" smtClean="0"/>
              <a:pPr>
                <a:defRPr/>
              </a:pPr>
              <a:t>67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496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43100" y="1028700"/>
            <a:ext cx="8724900" cy="4559300"/>
          </a:xfrm>
          <a:ln>
            <a:solidFill>
              <a:srgbClr val="983C9A"/>
            </a:solidFill>
            <a:miter lim="800000"/>
            <a:headEnd/>
            <a:tailEnd/>
          </a:ln>
        </p:spPr>
        <p:txBody>
          <a:bodyPr/>
          <a:lstStyle/>
          <a:p>
            <a:pPr marL="381000" indent="-381000" algn="ctr">
              <a:buNone/>
            </a:pPr>
            <a:r>
              <a:rPr lang="hu-HU" altLang="hu-HU" sz="4000" b="1" dirty="0">
                <a:solidFill>
                  <a:srgbClr val="813383"/>
                </a:solidFill>
              </a:rPr>
              <a:t>A Beszédkorrektor (Varázsdoboz)</a:t>
            </a:r>
          </a:p>
          <a:p>
            <a:pPr marL="381000" indent="-381000">
              <a:buNone/>
            </a:pPr>
            <a:endParaRPr lang="hu-HU" altLang="hu-HU" sz="2400" dirty="0"/>
          </a:p>
          <a:p>
            <a:pPr marL="381000" indent="-381000">
              <a:buNone/>
            </a:pPr>
            <a:r>
              <a:rPr lang="hu-HU" altLang="hu-HU" sz="2400" dirty="0"/>
              <a:t>egy olyan számítógépes oktató rendszer</a:t>
            </a:r>
            <a:r>
              <a:rPr lang="hu-HU" altLang="hu-HU" sz="2400" b="1" dirty="0"/>
              <a:t>, </a:t>
            </a:r>
            <a:r>
              <a:rPr lang="hu-HU" altLang="hu-HU" sz="2400" dirty="0"/>
              <a:t>amely </a:t>
            </a:r>
            <a:br>
              <a:rPr lang="hu-HU" altLang="hu-HU" sz="2400" dirty="0"/>
            </a:br>
            <a:endParaRPr lang="hu-HU" altLang="hu-HU" sz="2400" dirty="0"/>
          </a:p>
          <a:p>
            <a:pPr marL="381000" indent="-381000"/>
            <a:r>
              <a:rPr lang="hu-HU" altLang="hu-HU" sz="2400" dirty="0"/>
              <a:t>a </a:t>
            </a:r>
            <a:r>
              <a:rPr lang="hu-HU" altLang="hu-HU" sz="2400" b="1" dirty="0"/>
              <a:t>gyermekek artikulációs bázisának megteremtésében</a:t>
            </a:r>
            <a:r>
              <a:rPr lang="hu-HU" altLang="hu-HU" sz="2400" dirty="0"/>
              <a:t>,</a:t>
            </a:r>
          </a:p>
          <a:p>
            <a:pPr marL="381000" indent="-381000"/>
            <a:r>
              <a:rPr lang="hu-HU" altLang="hu-HU" sz="2400" dirty="0"/>
              <a:t>a </a:t>
            </a:r>
            <a:r>
              <a:rPr lang="hu-HU" altLang="hu-HU" sz="2400" b="1" dirty="0"/>
              <a:t>beszédhangok helyes kiejtésének kialakításában</a:t>
            </a:r>
            <a:r>
              <a:rPr lang="hu-HU" altLang="hu-HU" sz="2400" dirty="0"/>
              <a:t>, rögzítésében, </a:t>
            </a:r>
            <a:r>
              <a:rPr lang="hu-HU" altLang="hu-HU" sz="2400" dirty="0" err="1"/>
              <a:t>automatizálsában</a:t>
            </a:r>
            <a:r>
              <a:rPr lang="hu-HU" altLang="hu-HU" sz="2400" dirty="0"/>
              <a:t>,</a:t>
            </a:r>
          </a:p>
          <a:p>
            <a:pPr marL="381000" indent="-381000"/>
            <a:r>
              <a:rPr lang="hu-HU" altLang="hu-HU" sz="2400" b="1" dirty="0" err="1"/>
              <a:t>mikroszegmentális</a:t>
            </a:r>
            <a:r>
              <a:rPr lang="hu-HU" altLang="hu-HU" sz="2400" b="1" dirty="0"/>
              <a:t> paraméterek</a:t>
            </a:r>
            <a:r>
              <a:rPr lang="hu-HU" altLang="hu-HU" sz="2400" dirty="0"/>
              <a:t> (hangsúly, hanglejtés, ritmus) </a:t>
            </a:r>
            <a:r>
              <a:rPr lang="hu-HU" altLang="hu-HU" sz="2400" b="1" dirty="0"/>
              <a:t>helyes beállításában</a:t>
            </a:r>
            <a:r>
              <a:rPr lang="hu-HU" altLang="hu-HU" sz="2400" dirty="0"/>
              <a:t> nyújt segítséget</a:t>
            </a:r>
          </a:p>
        </p:txBody>
      </p:sp>
    </p:spTree>
    <p:extLst>
      <p:ext uri="{BB962C8B-B14F-4D97-AF65-F5344CB8AC3E}">
        <p14:creationId xmlns:p14="http://schemas.microsoft.com/office/powerpoint/2010/main" val="21907340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300686" y="25400"/>
            <a:ext cx="7772400" cy="838200"/>
          </a:xfrm>
        </p:spPr>
        <p:txBody>
          <a:bodyPr/>
          <a:lstStyle/>
          <a:p>
            <a:r>
              <a:rPr lang="hu-HU" altLang="hu-HU" dirty="0">
                <a:solidFill>
                  <a:srgbClr val="813383"/>
                </a:solidFill>
              </a:rPr>
              <a:t>Rendszer jellemzők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6300" y="1095891"/>
            <a:ext cx="3810000" cy="850900"/>
          </a:xfrm>
        </p:spPr>
        <p:txBody>
          <a:bodyPr/>
          <a:lstStyle/>
          <a:p>
            <a:pPr marL="0" indent="0"/>
            <a:r>
              <a:rPr lang="hu-HU" altLang="hu-HU" sz="2400" dirty="0"/>
              <a:t>  Multiszenzoros oktatási módszer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193926" y="133667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 altLang="hu-HU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131904" y="2326322"/>
            <a:ext cx="38862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hu-HU" altLang="hu-HU" dirty="0"/>
              <a:t>  Beszédre jellemző </a:t>
            </a:r>
            <a:r>
              <a:rPr lang="hu-HU" altLang="hu-HU" dirty="0" err="1"/>
              <a:t>kusztikai</a:t>
            </a:r>
            <a:r>
              <a:rPr lang="hu-HU" altLang="hu-HU" dirty="0"/>
              <a:t> </a:t>
            </a:r>
          </a:p>
          <a:p>
            <a:r>
              <a:rPr lang="hu-HU" altLang="hu-HU" dirty="0"/>
              <a:t>paraméterek kiválasztása, </a:t>
            </a:r>
          </a:p>
          <a:p>
            <a:r>
              <a:rPr lang="hu-HU" altLang="hu-HU" dirty="0"/>
              <a:t>mérése,</a:t>
            </a:r>
          </a:p>
          <a:p>
            <a:pPr>
              <a:buFontTx/>
              <a:buChar char="•"/>
            </a:pPr>
            <a:r>
              <a:rPr lang="hu-HU" altLang="hu-HU" dirty="0"/>
              <a:t> a mért paraméterek </a:t>
            </a:r>
            <a:r>
              <a:rPr lang="hu-HU" altLang="hu-HU" dirty="0" err="1"/>
              <a:t>vízuális</a:t>
            </a:r>
            <a:r>
              <a:rPr lang="hu-HU" altLang="hu-HU" dirty="0"/>
              <a:t> megjelenítése--hangképek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7848601" y="3810000"/>
            <a:ext cx="19208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altLang="hu-HU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2131904" y="4179332"/>
            <a:ext cx="43592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hu-HU" altLang="hu-HU" dirty="0"/>
              <a:t>  Gyermekek képességeihez illeszkedő felhasználó orientált</a:t>
            </a:r>
          </a:p>
          <a:p>
            <a:r>
              <a:rPr lang="hu-HU" altLang="hu-HU" dirty="0"/>
              <a:t>oktató szoftver</a:t>
            </a:r>
          </a:p>
        </p:txBody>
      </p:sp>
      <p:pic>
        <p:nvPicPr>
          <p:cNvPr id="5132" name="Picture 12" descr="D:\Dokumentumok\VICSI\Cikkek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019" y="1095891"/>
            <a:ext cx="29845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D:\Dokumentumok\VICSI\Cikkek\spectrogram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56" y="2309812"/>
            <a:ext cx="3013075" cy="142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D:\Dokumentumok\VICSI\Cikkek\energia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63" y="3229491"/>
            <a:ext cx="3054350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D:\Dokumentumok\VICSI\Cikkek\szinke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024" y="3764729"/>
            <a:ext cx="3051175" cy="154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71"/>
          <p:cNvSpPr txBox="1">
            <a:spLocks noChangeArrowheads="1"/>
          </p:cNvSpPr>
          <p:nvPr/>
        </p:nvSpPr>
        <p:spPr bwMode="auto">
          <a:xfrm>
            <a:off x="2178255" y="5657671"/>
            <a:ext cx="374609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hu-HU" altLang="hu-HU" dirty="0"/>
              <a:t>   Automatikus visszajelzés:</a:t>
            </a:r>
          </a:p>
          <a:p>
            <a:r>
              <a:rPr lang="hu-HU" altLang="hu-HU" dirty="0"/>
              <a:t>A kiejtés jóságát automatikusan jelző</a:t>
            </a:r>
          </a:p>
          <a:p>
            <a:r>
              <a:rPr lang="hu-HU" altLang="hu-HU" dirty="0"/>
              <a:t>beszédfelismerő használatával</a:t>
            </a:r>
          </a:p>
          <a:p>
            <a:endParaRPr lang="en-GB" altLang="hu-HU" dirty="0"/>
          </a:p>
        </p:txBody>
      </p:sp>
      <p:pic>
        <p:nvPicPr>
          <p:cNvPr id="13" name="Picture 73" descr="D:\ScWin_Hungarian_legujabb\Hungarian\.Pic\Duck\Kacsa_full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343" y="5567878"/>
            <a:ext cx="114458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921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0691" y="2241550"/>
            <a:ext cx="9144000" cy="4114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2000" dirty="0"/>
              <a:t>A beszédhangok előállításakor a különböző gerjesztési típusoknak megfelelő </a:t>
            </a:r>
          </a:p>
          <a:p>
            <a:pPr marL="0" indent="0">
              <a:buNone/>
            </a:pPr>
            <a:r>
              <a:rPr lang="hu-HU" sz="2000" dirty="0"/>
              <a:t>gerjesztő jel, más néven kényszerítő jel (a zönge, a súrlódási zörej, a zárfelpattanási zörej) meghatározott színképpel rendelkezik. </a:t>
            </a:r>
          </a:p>
          <a:p>
            <a:pPr marL="0" indent="0">
              <a:buNone/>
            </a:pPr>
            <a:r>
              <a:rPr lang="hu-HU" sz="2000" dirty="0"/>
              <a:t>Ahogy  artikuláció közben változtatjuk e csatorna méretét vagy a csatornában a képzés helyét, az hangképző csatorna változó rezonanciái állandóan módosítják az eredeti gerjesztő jel színképét.</a:t>
            </a:r>
          </a:p>
          <a:p>
            <a:pPr marL="0" indent="0">
              <a:buNone/>
            </a:pPr>
            <a:endParaRPr lang="hu-HU" sz="2000" b="1" dirty="0"/>
          </a:p>
          <a:p>
            <a:pPr marL="0" indent="0">
              <a:buNone/>
            </a:pPr>
            <a:r>
              <a:rPr lang="hu-HU" sz="2000" b="1" dirty="0"/>
              <a:t>Tehát:</a:t>
            </a:r>
          </a:p>
          <a:p>
            <a:pPr marL="0" indent="0">
              <a:buNone/>
            </a:pPr>
            <a:endParaRPr lang="hu-HU" sz="2000" b="1" dirty="0"/>
          </a:p>
          <a:p>
            <a:pPr marL="0" indent="0">
              <a:buNone/>
            </a:pPr>
            <a:r>
              <a:rPr lang="hu-HU" b="1" dirty="0" smtClean="0">
                <a:solidFill>
                  <a:srgbClr val="FF0000"/>
                </a:solidFill>
              </a:rPr>
              <a:t>Egy beszédhang akusztikai tulajdonságait a gerjesztés típusa és a képzés helye (a hangképző csatorna állapota ) együttesen határozzák meg a beszédképzés folyamatában.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06D742-4427-4C32-89DF-7F0906CCC8F0}" type="slidenum">
              <a:rPr lang="hu-HU" smtClean="0"/>
              <a:pPr>
                <a:defRPr/>
              </a:pPr>
              <a:t>7</a:t>
            </a:fld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1734207" y="861848"/>
            <a:ext cx="45036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 smtClean="0"/>
              <a:t>Szegmentális leírás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9845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Text Box 2"/>
          <p:cNvSpPr txBox="1">
            <a:spLocks noChangeArrowheads="1"/>
          </p:cNvSpPr>
          <p:nvPr/>
        </p:nvSpPr>
        <p:spPr bwMode="auto">
          <a:xfrm>
            <a:off x="1774826" y="981075"/>
            <a:ext cx="8424863" cy="5638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457200" indent="-457200" eaLnBrk="0" hangingPunct="0"/>
            <a:endParaRPr lang="hu-HU" sz="2400" b="1" dirty="0"/>
          </a:p>
          <a:p>
            <a:pPr marL="457200" indent="-457200" eaLnBrk="0" hangingPunct="0"/>
            <a:r>
              <a:rPr lang="en-US" sz="2000" dirty="0"/>
              <a:t>E</a:t>
            </a:r>
            <a:r>
              <a:rPr lang="hu-HU" sz="2000" dirty="0" err="1"/>
              <a:t>lsősorban</a:t>
            </a:r>
            <a:r>
              <a:rPr lang="hu-HU" sz="2000" dirty="0"/>
              <a:t> az </a:t>
            </a:r>
            <a:r>
              <a:rPr lang="hu-HU" sz="2000" dirty="0">
                <a:solidFill>
                  <a:srgbClr val="FF3300"/>
                </a:solidFill>
              </a:rPr>
              <a:t>5-7 </a:t>
            </a:r>
            <a:r>
              <a:rPr lang="hu-HU" sz="2000" dirty="0" err="1">
                <a:solidFill>
                  <a:srgbClr val="FF3300"/>
                </a:solidFill>
              </a:rPr>
              <a:t>éves,beiskolázás</a:t>
            </a:r>
            <a:r>
              <a:rPr lang="hu-HU" sz="2000" dirty="0">
                <a:solidFill>
                  <a:srgbClr val="FF3300"/>
                </a:solidFill>
              </a:rPr>
              <a:t> el</a:t>
            </a:r>
            <a:r>
              <a:rPr lang="en-US" sz="2000" dirty="0">
                <a:solidFill>
                  <a:srgbClr val="FF3300"/>
                </a:solidFill>
              </a:rPr>
              <a:t>ő</a:t>
            </a:r>
            <a:r>
              <a:rPr lang="hu-HU" sz="2000" dirty="0" err="1">
                <a:solidFill>
                  <a:srgbClr val="FF3300"/>
                </a:solidFill>
              </a:rPr>
              <a:t>tti</a:t>
            </a:r>
            <a:r>
              <a:rPr lang="hu-HU" sz="2000" dirty="0"/>
              <a:t>, szellemileg egészséges gyermekek átlagos teljesítményszintjéhez alkalmazkodik a program.</a:t>
            </a:r>
          </a:p>
          <a:p>
            <a:pPr marL="457200" indent="-457200" eaLnBrk="0" hangingPunct="0"/>
            <a:r>
              <a:rPr lang="hu-HU" sz="2000" dirty="0"/>
              <a:t> </a:t>
            </a:r>
            <a:r>
              <a:rPr lang="en-US" sz="2000" dirty="0"/>
              <a:t>	</a:t>
            </a:r>
            <a:r>
              <a:rPr lang="hu-HU" sz="2000" dirty="0"/>
              <a:t>Ebben a korban még ki lehet alakítani </a:t>
            </a:r>
            <a:r>
              <a:rPr lang="hu-HU" sz="2000" u="sng" dirty="0">
                <a:solidFill>
                  <a:srgbClr val="FF3300"/>
                </a:solidFill>
              </a:rPr>
              <a:t>stabil fiziológiás szenzomotoros csatolásokat</a:t>
            </a:r>
            <a:r>
              <a:rPr lang="hu-HU" sz="2000" dirty="0"/>
              <a:t>,  az artikulációs </a:t>
            </a:r>
            <a:r>
              <a:rPr lang="hu-HU" sz="2000"/>
              <a:t>bázist, így </a:t>
            </a:r>
            <a:r>
              <a:rPr lang="hu-HU" sz="2000" dirty="0"/>
              <a:t>a megtanult, helyes hangadás, artikuláció, hanglejtés stabilan megmaradhat. </a:t>
            </a:r>
          </a:p>
          <a:p>
            <a:pPr marL="457200" indent="-457200" eaLnBrk="0" hangingPunct="0"/>
            <a:endParaRPr lang="hu-HU" sz="2000" dirty="0"/>
          </a:p>
          <a:p>
            <a:pPr marL="457200" indent="-457200" eaLnBrk="0" hangingPunct="0"/>
            <a:endParaRPr lang="hu-HU" sz="2000" dirty="0"/>
          </a:p>
        </p:txBody>
      </p:sp>
      <p:sp>
        <p:nvSpPr>
          <p:cNvPr id="333827" name="Rectangle 3"/>
          <p:cNvSpPr>
            <a:spLocks noChangeArrowheads="1"/>
          </p:cNvSpPr>
          <p:nvPr/>
        </p:nvSpPr>
        <p:spPr bwMode="auto">
          <a:xfrm>
            <a:off x="1774826" y="260350"/>
            <a:ext cx="7705725" cy="431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r>
              <a:rPr lang="hu-HU" sz="2400" b="1"/>
              <a:t>Oktatási módszertan a Beszédkorrektor rendszerben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2EC28-D28F-4206-AF92-F453D78FF81D}" type="slidenum">
              <a:rPr lang="hu-HU" smtClean="0"/>
              <a:pPr>
                <a:defRPr/>
              </a:pPr>
              <a:t>70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892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527300" y="844551"/>
            <a:ext cx="7505700" cy="54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+ Előkészítés</a:t>
            </a:r>
            <a:endParaRPr lang="hu-HU" altLang="hu-HU" sz="1600">
              <a:latin typeface="Courier New" panose="02070309020205020404" pitchFamily="49" charset="0"/>
              <a:cs typeface="Times New Roman" panose="02020603050405020304" pitchFamily="18" charset="0"/>
            </a:endParaRPr>
          </a:p>
          <a:p>
            <a:pPr lvl="1">
              <a:buFontTx/>
              <a:buChar char="•"/>
            </a:pP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o Hangerősség</a:t>
            </a:r>
            <a:endParaRPr lang="hu-HU" altLang="hu-HU" sz="1600">
              <a:latin typeface="Courier New" panose="02070309020205020404" pitchFamily="49" charset="0"/>
              <a:cs typeface="Times New Roman" panose="02020603050405020304" pitchFamily="18" charset="0"/>
            </a:endParaRPr>
          </a:p>
          <a:p>
            <a:pPr lvl="1">
              <a:buFontTx/>
              <a:buChar char="•"/>
            </a:pP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o Ritmus</a:t>
            </a:r>
          </a:p>
          <a:p>
            <a:pPr lvl="1">
              <a:buFontTx/>
              <a:buChar char="•"/>
            </a:pP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o Színkép</a:t>
            </a:r>
            <a:endParaRPr lang="hu-HU" altLang="hu-HU" sz="1600">
              <a:latin typeface="Courier New" panose="02070309020205020404" pitchFamily="49" charset="0"/>
              <a:cs typeface="Times New Roman" panose="02020603050405020304" pitchFamily="18" charset="0"/>
            </a:endParaRPr>
          </a:p>
          <a:p>
            <a:pPr lvl="1">
              <a:buFontTx/>
              <a:buChar char="•"/>
            </a:pP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o Zönge * Alaphang * Zöngés - zöngétlen</a:t>
            </a:r>
            <a:endParaRPr lang="hu-HU" altLang="hu-HU" sz="1600">
              <a:latin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+ Sziszegők</a:t>
            </a:r>
            <a:endParaRPr lang="hu-HU" altLang="hu-HU" sz="1600">
              <a:latin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hu-HU" altLang="hu-HU" sz="1600">
                <a:solidFill>
                  <a:srgbClr val="000000"/>
                </a:solidFill>
              </a:rPr>
              <a:t>	</a:t>
            </a: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o Beszédhang kialakítás</a:t>
            </a:r>
            <a:endParaRPr lang="hu-HU" altLang="hu-HU" sz="1600">
              <a:latin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hu-HU" altLang="hu-HU" sz="1600">
                <a:solidFill>
                  <a:srgbClr val="000000"/>
                </a:solidFill>
              </a:rPr>
              <a:t>		</a:t>
            </a: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* Artikuláció</a:t>
            </a:r>
            <a:endParaRPr lang="hu-HU" altLang="hu-HU" sz="1600">
              <a:latin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hu-HU" altLang="hu-HU" sz="1600">
                <a:solidFill>
                  <a:srgbClr val="000000"/>
                </a:solidFill>
              </a:rPr>
              <a:t>		</a:t>
            </a: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*Kitartott hang</a:t>
            </a:r>
            <a:endParaRPr lang="hu-HU" altLang="hu-HU" sz="1600">
              <a:latin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hu-HU" altLang="hu-HU" sz="1600">
                <a:solidFill>
                  <a:srgbClr val="000000"/>
                </a:solidFill>
              </a:rPr>
              <a:t>		</a:t>
            </a: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* Hangkapcsolat – Elején – Belsejében – Végén</a:t>
            </a:r>
            <a:r>
              <a:rPr lang="hu-HU" altLang="hu-HU" sz="1600">
                <a:solidFill>
                  <a:srgbClr val="000000"/>
                </a:solidFill>
              </a:rPr>
              <a:t>	</a:t>
            </a: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~30 egység/fonéma</a:t>
            </a:r>
            <a:endParaRPr lang="hu-HU" altLang="hu-HU" sz="1600">
              <a:latin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hu-HU" altLang="hu-HU" sz="1600">
                <a:solidFill>
                  <a:srgbClr val="000000"/>
                </a:solidFill>
              </a:rPr>
              <a:t>	</a:t>
            </a: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o Szavak – Elején – Belsejében – Végén 	</a:t>
            </a:r>
            <a:r>
              <a:rPr lang="hu-HU" altLang="hu-HU" sz="1600">
                <a:solidFill>
                  <a:srgbClr val="000000"/>
                </a:solidFill>
              </a:rPr>
              <a:t>	</a:t>
            </a: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~20 szó/fonéma</a:t>
            </a:r>
            <a:endParaRPr lang="hu-HU" altLang="hu-HU" sz="1600">
              <a:latin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hu-HU" altLang="hu-HU" sz="1600">
                <a:solidFill>
                  <a:srgbClr val="000000"/>
                </a:solidFill>
              </a:rPr>
              <a:t>	</a:t>
            </a: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o Mondatok	</a:t>
            </a:r>
            <a:r>
              <a:rPr lang="hu-HU" altLang="hu-HU" sz="1600">
                <a:solidFill>
                  <a:srgbClr val="000000"/>
                </a:solidFill>
              </a:rPr>
              <a:t>				</a:t>
            </a: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~10 mondat/fonéma</a:t>
            </a:r>
            <a:endParaRPr lang="hu-HU" altLang="hu-HU" sz="1600">
              <a:latin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hu-HU" altLang="hu-HU" sz="1600">
                <a:solidFill>
                  <a:srgbClr val="000000"/>
                </a:solidFill>
              </a:rPr>
              <a:t>	</a:t>
            </a: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o Szópárok	</a:t>
            </a:r>
            <a:r>
              <a:rPr lang="hu-HU" altLang="hu-HU" sz="1600">
                <a:solidFill>
                  <a:srgbClr val="000000"/>
                </a:solidFill>
              </a:rPr>
              <a:t>				</a:t>
            </a: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~10 szópár/fonéma</a:t>
            </a:r>
            <a:endParaRPr lang="hu-HU" altLang="hu-HU" sz="1600">
              <a:latin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+ magánhangzók</a:t>
            </a:r>
            <a:endParaRPr lang="hu-HU" altLang="hu-HU" sz="1600">
              <a:latin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hu-HU" altLang="hu-HU" sz="1600">
                <a:solidFill>
                  <a:srgbClr val="000000"/>
                </a:solidFill>
              </a:rPr>
              <a:t>	</a:t>
            </a: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o Beszédhang kialakítás</a:t>
            </a:r>
            <a:endParaRPr lang="hu-HU" altLang="hu-HU" sz="1600">
              <a:latin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hu-HU" altLang="hu-HU" sz="1600">
                <a:solidFill>
                  <a:srgbClr val="000000"/>
                </a:solidFill>
              </a:rPr>
              <a:t>		</a:t>
            </a: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* Artikuláció</a:t>
            </a:r>
            <a:endParaRPr lang="hu-HU" altLang="hu-HU" sz="1600">
              <a:latin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hu-HU" altLang="hu-HU" sz="1600">
                <a:solidFill>
                  <a:srgbClr val="000000"/>
                </a:solidFill>
              </a:rPr>
              <a:t>		</a:t>
            </a: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* Kitartott hang</a:t>
            </a:r>
            <a:endParaRPr lang="hu-HU" altLang="hu-HU" sz="1600">
              <a:latin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hu-HU" altLang="hu-HU" sz="1600">
                <a:solidFill>
                  <a:srgbClr val="000000"/>
                </a:solidFill>
              </a:rPr>
              <a:t>		</a:t>
            </a: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* Hangkapcsolat	</a:t>
            </a:r>
            <a:r>
              <a:rPr lang="hu-HU" altLang="hu-HU" sz="1600">
                <a:solidFill>
                  <a:srgbClr val="000000"/>
                </a:solidFill>
              </a:rPr>
              <a:t>			</a:t>
            </a: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~30 egység/fonéma</a:t>
            </a:r>
            <a:endParaRPr lang="hu-HU" altLang="hu-HU" sz="1600">
              <a:latin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hu-HU" altLang="hu-HU" sz="1600">
                <a:solidFill>
                  <a:srgbClr val="000000"/>
                </a:solidFill>
              </a:rPr>
              <a:t>	</a:t>
            </a: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o Szavak * Egyszótagú * Többszótagú	</a:t>
            </a:r>
            <a:r>
              <a:rPr lang="hu-HU" altLang="hu-HU" sz="1600">
                <a:solidFill>
                  <a:srgbClr val="000000"/>
                </a:solidFill>
              </a:rPr>
              <a:t>		</a:t>
            </a: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~30 szó/fonéma</a:t>
            </a:r>
            <a:endParaRPr lang="hu-HU" altLang="hu-HU" sz="1600">
              <a:latin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hu-HU" altLang="hu-HU" sz="1600">
                <a:solidFill>
                  <a:srgbClr val="000000"/>
                </a:solidFill>
              </a:rPr>
              <a:t>	</a:t>
            </a: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o Mondatok	</a:t>
            </a:r>
            <a:r>
              <a:rPr lang="hu-HU" altLang="hu-HU" sz="1600">
                <a:solidFill>
                  <a:srgbClr val="000000"/>
                </a:solidFill>
              </a:rPr>
              <a:t>				</a:t>
            </a: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~10 mondat/fonéma</a:t>
            </a:r>
            <a:endParaRPr lang="hu-HU" altLang="hu-HU" sz="1600">
              <a:latin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hu-HU" altLang="hu-HU" sz="1600">
                <a:solidFill>
                  <a:srgbClr val="000000"/>
                </a:solidFill>
              </a:rPr>
              <a:t>	</a:t>
            </a: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o Szópárok	</a:t>
            </a:r>
            <a:r>
              <a:rPr lang="hu-HU" altLang="hu-HU" sz="1600">
                <a:solidFill>
                  <a:srgbClr val="000000"/>
                </a:solidFill>
              </a:rPr>
              <a:t>				</a:t>
            </a:r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~10 szópár/fonéma</a:t>
            </a:r>
            <a:endParaRPr lang="hu-HU" altLang="hu-HU" sz="1600">
              <a:latin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hu-HU" altLang="hu-HU" sz="1600">
                <a:solidFill>
                  <a:srgbClr val="000000"/>
                </a:solidFill>
                <a:cs typeface="Times New Roman" panose="02020603050405020304" pitchFamily="18" charset="0"/>
              </a:rPr>
              <a:t>+ Dallammenet 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667000" y="168275"/>
            <a:ext cx="7143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altLang="hu-HU" sz="3600" dirty="0" smtClean="0">
                <a:solidFill>
                  <a:srgbClr val="813383"/>
                </a:solidFill>
              </a:rPr>
              <a:t>Program felépítése</a:t>
            </a:r>
            <a:endParaRPr lang="hu-HU" altLang="hu-HU" sz="3600" dirty="0">
              <a:solidFill>
                <a:srgbClr val="813383"/>
              </a:solidFill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4419600" y="6324600"/>
            <a:ext cx="2946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1200"/>
              <a:t>Angol, szlovén, svéd, magyar adatbázisokkal</a:t>
            </a:r>
          </a:p>
        </p:txBody>
      </p:sp>
    </p:spTree>
    <p:extLst>
      <p:ext uri="{BB962C8B-B14F-4D97-AF65-F5344CB8AC3E}">
        <p14:creationId xmlns:p14="http://schemas.microsoft.com/office/powerpoint/2010/main" val="4853823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3267075" y="172085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endParaRPr lang="hu-HU" sz="2400">
              <a:latin typeface="Times New Roman CE" pitchFamily="18" charset="0"/>
            </a:endParaRPr>
          </a:p>
        </p:txBody>
      </p:sp>
      <p:sp>
        <p:nvSpPr>
          <p:cNvPr id="312323" name="Rectangle 3"/>
          <p:cNvSpPr>
            <a:spLocks noChangeArrowheads="1"/>
          </p:cNvSpPr>
          <p:nvPr/>
        </p:nvSpPr>
        <p:spPr bwMode="auto">
          <a:xfrm>
            <a:off x="3503613" y="1916113"/>
            <a:ext cx="4572000" cy="1295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r>
              <a:rPr lang="hu-HU" sz="2400"/>
              <a:t>Akusztikai paraméterek</a:t>
            </a:r>
          </a:p>
          <a:p>
            <a:pPr algn="ctr" eaLnBrk="0" hangingPunct="0"/>
            <a:r>
              <a:rPr lang="hu-HU" sz="2400"/>
              <a:t>Képi megjelenítése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76787-36C5-4753-AD45-4C5FF2CE839A}" type="slidenum">
              <a:rPr lang="hu-HU" smtClean="0"/>
              <a:pPr>
                <a:defRPr/>
              </a:pPr>
              <a:t>72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42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4632326" y="65087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/>
          </a:p>
        </p:txBody>
      </p:sp>
      <p:grpSp>
        <p:nvGrpSpPr>
          <p:cNvPr id="32772" name="Group 4"/>
          <p:cNvGrpSpPr>
            <a:grpSpLocks/>
          </p:cNvGrpSpPr>
          <p:nvPr/>
        </p:nvGrpSpPr>
        <p:grpSpPr bwMode="auto">
          <a:xfrm>
            <a:off x="1524000" y="2990850"/>
            <a:ext cx="9144000" cy="3689350"/>
            <a:chOff x="568" y="2456"/>
            <a:chExt cx="4680" cy="1760"/>
          </a:xfrm>
        </p:grpSpPr>
        <p:pic>
          <p:nvPicPr>
            <p:cNvPr id="32773" name="Picture 5" descr="D:\Dokumentumok\VICSI\SPECO\Eurospeech2001\Eurospeech_post1_2-uj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" y="2456"/>
              <a:ext cx="4680" cy="1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774" name="Rectangle 6"/>
            <p:cNvSpPr>
              <a:spLocks noChangeArrowheads="1"/>
            </p:cNvSpPr>
            <p:nvPr/>
          </p:nvSpPr>
          <p:spPr bwMode="auto">
            <a:xfrm>
              <a:off x="696" y="2472"/>
              <a:ext cx="272" cy="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775" name="Rectangle 7"/>
            <p:cNvSpPr>
              <a:spLocks noChangeArrowheads="1"/>
            </p:cNvSpPr>
            <p:nvPr/>
          </p:nvSpPr>
          <p:spPr bwMode="auto">
            <a:xfrm>
              <a:off x="1856" y="2464"/>
              <a:ext cx="256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776" name="Rectangle 8"/>
            <p:cNvSpPr>
              <a:spLocks noChangeArrowheads="1"/>
            </p:cNvSpPr>
            <p:nvPr/>
          </p:nvSpPr>
          <p:spPr bwMode="auto">
            <a:xfrm>
              <a:off x="4304" y="2456"/>
              <a:ext cx="168" cy="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777" name="Rectangle 9"/>
            <p:cNvSpPr>
              <a:spLocks noChangeArrowheads="1"/>
            </p:cNvSpPr>
            <p:nvPr/>
          </p:nvSpPr>
          <p:spPr bwMode="auto">
            <a:xfrm>
              <a:off x="680" y="3352"/>
              <a:ext cx="256" cy="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778" name="Rectangle 10"/>
            <p:cNvSpPr>
              <a:spLocks noChangeArrowheads="1"/>
            </p:cNvSpPr>
            <p:nvPr/>
          </p:nvSpPr>
          <p:spPr bwMode="auto">
            <a:xfrm>
              <a:off x="1816" y="3368"/>
              <a:ext cx="392" cy="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779" name="Rectangle 11"/>
            <p:cNvSpPr>
              <a:spLocks noChangeArrowheads="1"/>
            </p:cNvSpPr>
            <p:nvPr/>
          </p:nvSpPr>
          <p:spPr bwMode="auto">
            <a:xfrm>
              <a:off x="3104" y="2464"/>
              <a:ext cx="320" cy="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780" name="Rectangle 12"/>
            <p:cNvSpPr>
              <a:spLocks noChangeArrowheads="1"/>
            </p:cNvSpPr>
            <p:nvPr/>
          </p:nvSpPr>
          <p:spPr bwMode="auto">
            <a:xfrm>
              <a:off x="3032" y="3360"/>
              <a:ext cx="544" cy="1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2147889" y="2952750"/>
            <a:ext cx="11673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/>
              <a:t>hangosság</a:t>
            </a: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2027239" y="4730750"/>
            <a:ext cx="10587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/>
              <a:t>intonáció</a:t>
            </a:r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4508501" y="2852738"/>
            <a:ext cx="7906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/>
              <a:t>ritmus</a:t>
            </a:r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6856413" y="2868614"/>
            <a:ext cx="1173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/>
              <a:t>dinamika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9323388" y="2768601"/>
            <a:ext cx="1344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/>
              <a:t>alaphang</a:t>
            </a: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6310314" y="4764089"/>
            <a:ext cx="2344737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/>
              <a:t> spektogram</a:t>
            </a: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4086225" y="4697413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/>
              <a:t>szinkép</a:t>
            </a:r>
          </a:p>
        </p:txBody>
      </p:sp>
      <p:sp>
        <p:nvSpPr>
          <p:cNvPr id="32789" name="Text Box 21"/>
          <p:cNvSpPr txBox="1">
            <a:spLocks noChangeArrowheads="1"/>
          </p:cNvSpPr>
          <p:nvPr/>
        </p:nvSpPr>
        <p:spPr bwMode="auto">
          <a:xfrm>
            <a:off x="1992923" y="847885"/>
            <a:ext cx="8610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 dirty="0"/>
              <a:t>akusztikai paraméterek:</a:t>
            </a:r>
          </a:p>
          <a:p>
            <a:r>
              <a:rPr lang="hu-HU" altLang="hu-HU" dirty="0"/>
              <a:t>hallási spektrum, hallási </a:t>
            </a:r>
            <a:r>
              <a:rPr lang="hu-HU" altLang="hu-HU" dirty="0" err="1"/>
              <a:t>spektogram</a:t>
            </a:r>
            <a:r>
              <a:rPr lang="hu-HU" altLang="hu-HU" dirty="0"/>
              <a:t>,</a:t>
            </a:r>
            <a:r>
              <a:rPr lang="en-US" altLang="hu-HU" dirty="0"/>
              <a:t> </a:t>
            </a:r>
            <a:r>
              <a:rPr lang="hu-HU" altLang="hu-HU" dirty="0"/>
              <a:t>színképi különbség, hangenergia, </a:t>
            </a:r>
          </a:p>
          <a:p>
            <a:r>
              <a:rPr lang="hu-HU" altLang="hu-HU" dirty="0"/>
              <a:t>alaphang,</a:t>
            </a:r>
            <a:r>
              <a:rPr lang="en-US" altLang="hu-HU" dirty="0"/>
              <a:t> </a:t>
            </a:r>
            <a:r>
              <a:rPr lang="hu-HU" altLang="hu-HU" dirty="0"/>
              <a:t>intonáció,</a:t>
            </a:r>
            <a:r>
              <a:rPr lang="en-US" altLang="hu-HU" dirty="0"/>
              <a:t> </a:t>
            </a:r>
            <a:r>
              <a:rPr lang="hu-HU" altLang="hu-HU" dirty="0"/>
              <a:t>ritmus stb.</a:t>
            </a:r>
          </a:p>
          <a:p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3930387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ChangeArrowheads="1"/>
          </p:cNvSpPr>
          <p:nvPr/>
        </p:nvSpPr>
        <p:spPr bwMode="auto">
          <a:xfrm>
            <a:off x="4656139" y="981076"/>
            <a:ext cx="2808287" cy="12239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3587" name="Text Box 3"/>
          <p:cNvSpPr txBox="1">
            <a:spLocks noChangeArrowheads="1"/>
          </p:cNvSpPr>
          <p:nvPr/>
        </p:nvSpPr>
        <p:spPr bwMode="auto">
          <a:xfrm>
            <a:off x="4915873" y="1196976"/>
            <a:ext cx="2228495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hu-HU" sz="3200"/>
              <a:t>Háttérképek</a:t>
            </a:r>
          </a:p>
        </p:txBody>
      </p:sp>
      <p:sp>
        <p:nvSpPr>
          <p:cNvPr id="323588" name="Text Box 4"/>
          <p:cNvSpPr txBox="1">
            <a:spLocks noChangeArrowheads="1"/>
          </p:cNvSpPr>
          <p:nvPr/>
        </p:nvSpPr>
        <p:spPr bwMode="auto">
          <a:xfrm>
            <a:off x="2797630" y="2781301"/>
            <a:ext cx="6603091" cy="230832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hu-HU" sz="2400" i="1" dirty="0">
                <a:latin typeface="Arial" pitchFamily="34" charset="0"/>
              </a:rPr>
              <a:t>Különböző paraméterek megjelenítésénél </a:t>
            </a:r>
          </a:p>
          <a:p>
            <a:pPr algn="ctr" eaLnBrk="0" hangingPunct="0"/>
            <a:r>
              <a:rPr lang="hu-HU" sz="2400" i="1" dirty="0">
                <a:latin typeface="Arial" pitchFamily="34" charset="0"/>
              </a:rPr>
              <a:t>különböző háttérképeket </a:t>
            </a:r>
            <a:r>
              <a:rPr lang="hu-HU" sz="2400" i="1" dirty="0" smtClean="0">
                <a:latin typeface="Arial" pitchFamily="34" charset="0"/>
              </a:rPr>
              <a:t>segítik az értelmezést</a:t>
            </a:r>
            <a:endParaRPr lang="hu-HU" sz="2400" i="1" dirty="0">
              <a:latin typeface="Arial" pitchFamily="34" charset="0"/>
            </a:endParaRPr>
          </a:p>
          <a:p>
            <a:pPr algn="ctr" eaLnBrk="0" hangingPunct="0"/>
            <a:endParaRPr lang="hu-HU" sz="2400" i="1" dirty="0">
              <a:latin typeface="Arial" pitchFamily="34" charset="0"/>
            </a:endParaRPr>
          </a:p>
          <a:p>
            <a:pPr algn="ctr" eaLnBrk="0" hangingPunct="0"/>
            <a:endParaRPr lang="hu-HU" sz="2400" i="1" dirty="0">
              <a:latin typeface="Arial" pitchFamily="34" charset="0"/>
            </a:endParaRPr>
          </a:p>
          <a:p>
            <a:pPr algn="ctr" eaLnBrk="0" hangingPunct="0"/>
            <a:endParaRPr lang="hu-HU" sz="2400" i="1" dirty="0">
              <a:latin typeface="Arial" pitchFamily="34" charset="0"/>
            </a:endParaRPr>
          </a:p>
          <a:p>
            <a:pPr algn="ctr" eaLnBrk="0" hangingPunct="0"/>
            <a:r>
              <a:rPr lang="hu-HU" sz="2400" i="1" dirty="0">
                <a:solidFill>
                  <a:srgbClr val="00B0F0"/>
                </a:solidFill>
                <a:latin typeface="Arial" pitchFamily="34" charset="0"/>
              </a:rPr>
              <a:t>Szerepük a lényegkiemelés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1EDF0E-EED6-4E90-8831-EDC9AFB1661E}" type="slidenum">
              <a:rPr lang="hu-HU" smtClean="0"/>
              <a:pPr>
                <a:defRPr/>
              </a:pPr>
              <a:t>74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09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ChangeArrowheads="1"/>
          </p:cNvSpPr>
          <p:nvPr/>
        </p:nvSpPr>
        <p:spPr bwMode="auto">
          <a:xfrm>
            <a:off x="3575051" y="333375"/>
            <a:ext cx="4176713" cy="431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r>
              <a:rPr lang="hu-HU" sz="2400"/>
              <a:t>Hallási spektrum</a:t>
            </a:r>
          </a:p>
        </p:txBody>
      </p:sp>
      <p:sp>
        <p:nvSpPr>
          <p:cNvPr id="324611" name="Text Box 3"/>
          <p:cNvSpPr txBox="1">
            <a:spLocks noChangeArrowheads="1"/>
          </p:cNvSpPr>
          <p:nvPr/>
        </p:nvSpPr>
        <p:spPr bwMode="auto">
          <a:xfrm>
            <a:off x="4132263" y="1123950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endParaRPr lang="hu-HU" sz="1400">
              <a:latin typeface="Arial" pitchFamily="34" charset="0"/>
            </a:endParaRPr>
          </a:p>
        </p:txBody>
      </p:sp>
      <p:pic>
        <p:nvPicPr>
          <p:cNvPr id="324612" name="Picture 4" descr="spektrum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2889" y="2205038"/>
            <a:ext cx="6408737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4613" name="Text Box 5"/>
          <p:cNvSpPr txBox="1">
            <a:spLocks noChangeArrowheads="1"/>
          </p:cNvSpPr>
          <p:nvPr/>
        </p:nvSpPr>
        <p:spPr bwMode="auto">
          <a:xfrm>
            <a:off x="1847851" y="6127750"/>
            <a:ext cx="8316913" cy="73866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hu-HU" sz="1400">
                <a:latin typeface="Arial" pitchFamily="34" charset="0"/>
              </a:rPr>
              <a:t>Egy gyermek által bemondott kitartott </a:t>
            </a:r>
            <a:r>
              <a:rPr lang="hu-HU" sz="1400" b="1" u="sng">
                <a:latin typeface="Arial" pitchFamily="34" charset="0"/>
              </a:rPr>
              <a:t>é</a:t>
            </a:r>
            <a:r>
              <a:rPr lang="hu-HU" sz="1400">
                <a:latin typeface="Arial" pitchFamily="34" charset="0"/>
              </a:rPr>
              <a:t> hang mért görbéi helyes kiejtés esetén, </a:t>
            </a:r>
          </a:p>
          <a:p>
            <a:pPr eaLnBrk="0" hangingPunct="0"/>
            <a:r>
              <a:rPr lang="hu-HU" sz="1400">
                <a:latin typeface="Arial" pitchFamily="34" charset="0"/>
              </a:rPr>
              <a:t>a helyesen képzett </a:t>
            </a:r>
            <a:r>
              <a:rPr lang="hu-HU" sz="1400" b="1" u="sng">
                <a:latin typeface="Arial" pitchFamily="34" charset="0"/>
              </a:rPr>
              <a:t>é</a:t>
            </a:r>
            <a:r>
              <a:rPr lang="hu-HU" sz="1400">
                <a:latin typeface="Arial" pitchFamily="34" charset="0"/>
              </a:rPr>
              <a:t> hang megengedett hallási spektrumának ingadozási sávjában, magyarázó háttér képpel. </a:t>
            </a:r>
          </a:p>
        </p:txBody>
      </p:sp>
      <p:sp>
        <p:nvSpPr>
          <p:cNvPr id="324614" name="Rectangle 6"/>
          <p:cNvSpPr>
            <a:spLocks noChangeArrowheads="1"/>
          </p:cNvSpPr>
          <p:nvPr/>
        </p:nvSpPr>
        <p:spPr bwMode="auto">
          <a:xfrm>
            <a:off x="1919289" y="1192768"/>
            <a:ext cx="7963783" cy="73866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r>
              <a:rPr lang="hu-HU" sz="1400">
                <a:latin typeface="Arial" pitchFamily="34" charset="0"/>
              </a:rPr>
              <a:t>A hallási spektrum (színkép) a különböző hallási (Bark) sávokban egy adott időkeretben (10 msec)</a:t>
            </a:r>
          </a:p>
          <a:p>
            <a:r>
              <a:rPr lang="hu-HU" sz="1400">
                <a:latin typeface="Arial" pitchFamily="34" charset="0"/>
              </a:rPr>
              <a:t> mért intenzitásszintek.</a:t>
            </a:r>
          </a:p>
          <a:p>
            <a:r>
              <a:rPr lang="hu-HU" sz="1400">
                <a:latin typeface="Arial" pitchFamily="34" charset="0"/>
              </a:rPr>
              <a:t>Dinamika 50 dB. 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649610-9006-407E-AED3-02B80CA384DB}" type="slidenum">
              <a:rPr lang="hu-HU" smtClean="0"/>
              <a:pPr>
                <a:defRPr/>
              </a:pPr>
              <a:t>75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282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ChangeArrowheads="1"/>
          </p:cNvSpPr>
          <p:nvPr/>
        </p:nvSpPr>
        <p:spPr bwMode="auto">
          <a:xfrm>
            <a:off x="3575051" y="333375"/>
            <a:ext cx="4176713" cy="431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r>
              <a:rPr lang="hu-HU" sz="2400"/>
              <a:t>Hallási spektrum</a:t>
            </a:r>
          </a:p>
        </p:txBody>
      </p:sp>
      <p:sp>
        <p:nvSpPr>
          <p:cNvPr id="325635" name="Text Box 3"/>
          <p:cNvSpPr txBox="1">
            <a:spLocks noChangeArrowheads="1"/>
          </p:cNvSpPr>
          <p:nvPr/>
        </p:nvSpPr>
        <p:spPr bwMode="auto">
          <a:xfrm>
            <a:off x="4132263" y="1123950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endParaRPr lang="hu-HU" sz="1400">
              <a:latin typeface="Arial" pitchFamily="34" charset="0"/>
            </a:endParaRPr>
          </a:p>
        </p:txBody>
      </p:sp>
      <p:pic>
        <p:nvPicPr>
          <p:cNvPr id="325636" name="Picture 4" descr="spektrum12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2888" y="2205038"/>
            <a:ext cx="6337300" cy="37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637" name="Text Box 5"/>
          <p:cNvSpPr txBox="1">
            <a:spLocks noChangeArrowheads="1"/>
          </p:cNvSpPr>
          <p:nvPr/>
        </p:nvSpPr>
        <p:spPr bwMode="auto">
          <a:xfrm>
            <a:off x="1847851" y="6127750"/>
            <a:ext cx="8316913" cy="73866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hu-HU" sz="1400">
                <a:latin typeface="Arial" pitchFamily="34" charset="0"/>
              </a:rPr>
              <a:t>Egy gyermek által bemondott kitartott </a:t>
            </a:r>
            <a:r>
              <a:rPr lang="hu-HU" sz="1400" b="1" u="sng">
                <a:latin typeface="Arial" pitchFamily="34" charset="0"/>
              </a:rPr>
              <a:t>é</a:t>
            </a:r>
            <a:r>
              <a:rPr lang="hu-HU" sz="1400">
                <a:latin typeface="Arial" pitchFamily="34" charset="0"/>
              </a:rPr>
              <a:t> hang mért görbéi helyes kiejtés esetén, </a:t>
            </a:r>
          </a:p>
          <a:p>
            <a:pPr eaLnBrk="0" hangingPunct="0"/>
            <a:r>
              <a:rPr lang="hu-HU" sz="1400">
                <a:latin typeface="Arial" pitchFamily="34" charset="0"/>
              </a:rPr>
              <a:t>a helyesen képzett </a:t>
            </a:r>
            <a:r>
              <a:rPr lang="hu-HU" sz="1400" b="1" u="sng">
                <a:latin typeface="Arial" pitchFamily="34" charset="0"/>
              </a:rPr>
              <a:t>é</a:t>
            </a:r>
            <a:r>
              <a:rPr lang="hu-HU" sz="1400">
                <a:latin typeface="Arial" pitchFamily="34" charset="0"/>
              </a:rPr>
              <a:t> hang megengedett hallási spektrumának ingadozási sávjában, magyarázó háttér képpel. </a:t>
            </a:r>
          </a:p>
        </p:txBody>
      </p:sp>
      <p:sp>
        <p:nvSpPr>
          <p:cNvPr id="325638" name="Rectangle 6"/>
          <p:cNvSpPr>
            <a:spLocks noChangeArrowheads="1"/>
          </p:cNvSpPr>
          <p:nvPr/>
        </p:nvSpPr>
        <p:spPr bwMode="auto">
          <a:xfrm>
            <a:off x="1919289" y="1192768"/>
            <a:ext cx="7963783" cy="73866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r>
              <a:rPr lang="hu-HU" sz="1400">
                <a:latin typeface="Arial" pitchFamily="34" charset="0"/>
              </a:rPr>
              <a:t>A hallási spektrum (színkép) a különböző hallási (Bark) sávokban egy adott időkeretben (10 msec)</a:t>
            </a:r>
          </a:p>
          <a:p>
            <a:r>
              <a:rPr lang="hu-HU" sz="1400">
                <a:latin typeface="Arial" pitchFamily="34" charset="0"/>
              </a:rPr>
              <a:t> mért intenzitásszintek.</a:t>
            </a:r>
          </a:p>
          <a:p>
            <a:r>
              <a:rPr lang="hu-HU" sz="1400">
                <a:latin typeface="Arial" pitchFamily="34" charset="0"/>
              </a:rPr>
              <a:t>Dinamika 50 dB. 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D69D3E-73AB-4847-AE4F-8550F4E1498B}" type="slidenum">
              <a:rPr lang="hu-HU" smtClean="0"/>
              <a:pPr>
                <a:defRPr/>
              </a:pPr>
              <a:t>76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406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ChangeArrowheads="1"/>
          </p:cNvSpPr>
          <p:nvPr/>
        </p:nvSpPr>
        <p:spPr bwMode="auto">
          <a:xfrm>
            <a:off x="3000376" y="333376"/>
            <a:ext cx="5400675" cy="5492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r>
              <a:rPr lang="hu-HU" sz="2400"/>
              <a:t>Hallási spektrum magyarázó háttér képpel.</a:t>
            </a:r>
            <a:r>
              <a:rPr lang="hu-HU" sz="2400">
                <a:latin typeface="Arial" pitchFamily="34" charset="0"/>
              </a:rPr>
              <a:t> </a:t>
            </a:r>
            <a:endParaRPr lang="hu-HU" sz="2400"/>
          </a:p>
        </p:txBody>
      </p:sp>
      <p:sp>
        <p:nvSpPr>
          <p:cNvPr id="326659" name="Text Box 3"/>
          <p:cNvSpPr txBox="1">
            <a:spLocks noChangeArrowheads="1"/>
          </p:cNvSpPr>
          <p:nvPr/>
        </p:nvSpPr>
        <p:spPr bwMode="auto">
          <a:xfrm>
            <a:off x="4132263" y="1123950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endParaRPr lang="hu-HU" sz="1400">
              <a:latin typeface="Arial" pitchFamily="34" charset="0"/>
            </a:endParaRPr>
          </a:p>
        </p:txBody>
      </p:sp>
      <p:pic>
        <p:nvPicPr>
          <p:cNvPr id="326660" name="Picture 4" descr="spektrum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2889" y="2133601"/>
            <a:ext cx="6408737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6661" name="Text Box 5"/>
          <p:cNvSpPr txBox="1">
            <a:spLocks noChangeArrowheads="1"/>
          </p:cNvSpPr>
          <p:nvPr/>
        </p:nvSpPr>
        <p:spPr bwMode="auto">
          <a:xfrm>
            <a:off x="1847851" y="6127750"/>
            <a:ext cx="8316913" cy="73866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hu-HU" sz="1400">
                <a:latin typeface="Arial" pitchFamily="34" charset="0"/>
              </a:rPr>
              <a:t>Egy gyermek által bemondott kitartott </a:t>
            </a:r>
            <a:r>
              <a:rPr lang="hu-HU" sz="1400" b="1" u="sng">
                <a:latin typeface="Arial" pitchFamily="34" charset="0"/>
              </a:rPr>
              <a:t>é</a:t>
            </a:r>
            <a:r>
              <a:rPr lang="hu-HU" sz="1400">
                <a:latin typeface="Arial" pitchFamily="34" charset="0"/>
              </a:rPr>
              <a:t> hang mért görbéi helyes kiejtés esetén, </a:t>
            </a:r>
          </a:p>
          <a:p>
            <a:pPr eaLnBrk="0" hangingPunct="0"/>
            <a:r>
              <a:rPr lang="hu-HU" sz="1400">
                <a:latin typeface="Arial" pitchFamily="34" charset="0"/>
              </a:rPr>
              <a:t>a helyesen képzett </a:t>
            </a:r>
            <a:r>
              <a:rPr lang="hu-HU" sz="1400" b="1" u="sng">
                <a:latin typeface="Arial" pitchFamily="34" charset="0"/>
              </a:rPr>
              <a:t>é</a:t>
            </a:r>
            <a:r>
              <a:rPr lang="hu-HU" sz="1400">
                <a:latin typeface="Arial" pitchFamily="34" charset="0"/>
              </a:rPr>
              <a:t> hang megengedett hallási spektrumának ingadozási sávjában, magyarázó háttér képpel. </a:t>
            </a:r>
          </a:p>
        </p:txBody>
      </p:sp>
      <p:sp>
        <p:nvSpPr>
          <p:cNvPr id="326662" name="Rectangle 6"/>
          <p:cNvSpPr>
            <a:spLocks noChangeArrowheads="1"/>
          </p:cNvSpPr>
          <p:nvPr/>
        </p:nvSpPr>
        <p:spPr bwMode="auto">
          <a:xfrm>
            <a:off x="1919289" y="1192768"/>
            <a:ext cx="7963783" cy="73866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r>
              <a:rPr lang="hu-HU" sz="1400">
                <a:latin typeface="Arial" pitchFamily="34" charset="0"/>
              </a:rPr>
              <a:t>A hallási spektrum (színkép) a különböző hallási (Bark) sávokban egy adott időkeretben (10 msec)</a:t>
            </a:r>
          </a:p>
          <a:p>
            <a:r>
              <a:rPr lang="hu-HU" sz="1400">
                <a:latin typeface="Arial" pitchFamily="34" charset="0"/>
              </a:rPr>
              <a:t> mért intenzitásszintek.</a:t>
            </a:r>
          </a:p>
          <a:p>
            <a:r>
              <a:rPr lang="hu-HU" sz="1400">
                <a:latin typeface="Arial" pitchFamily="34" charset="0"/>
              </a:rPr>
              <a:t>Dinamika 50 dB. 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F52D7A-FB04-47DE-B842-834F32BD6776}" type="slidenum">
              <a:rPr lang="hu-HU" smtClean="0"/>
              <a:pPr>
                <a:defRPr/>
              </a:pPr>
              <a:t>77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791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85545" y="945931"/>
            <a:ext cx="59320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 smtClean="0"/>
              <a:t>Prozódiai Oktatóprogram</a:t>
            </a:r>
            <a:endParaRPr lang="en-US" sz="44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340851" y="2691319"/>
            <a:ext cx="983224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A beszéd </a:t>
            </a:r>
            <a:r>
              <a:rPr lang="hu-HU" sz="2000" dirty="0" err="1" smtClean="0"/>
              <a:t>audió</a:t>
            </a:r>
            <a:r>
              <a:rPr lang="hu-HU" sz="2000" dirty="0" smtClean="0"/>
              <a:t> vizuális megjelenítésével alkalmas arra, </a:t>
            </a:r>
          </a:p>
          <a:p>
            <a:r>
              <a:rPr lang="hu-HU" sz="2000" dirty="0" smtClean="0"/>
              <a:t>hogy segítse a tanulót egy-egy mondat helyes hanglejtésének, ritmusának az elsajátításában.</a:t>
            </a:r>
          </a:p>
          <a:p>
            <a:r>
              <a:rPr lang="hu-HU" sz="2000" dirty="0" smtClean="0"/>
              <a:t>A rendszer prozódiai felismerője a kiejtés jóságáról automatikus visszajelzést ad a </a:t>
            </a:r>
          </a:p>
          <a:p>
            <a:r>
              <a:rPr lang="hu-HU" sz="2000" dirty="0" smtClean="0"/>
              <a:t>gyakorló számára a vizuális  megjelenésen túl..</a:t>
            </a:r>
          </a:p>
          <a:p>
            <a:endParaRPr lang="hu-HU" sz="2000" dirty="0"/>
          </a:p>
          <a:p>
            <a:endParaRPr lang="hu-HU" sz="2000" dirty="0" smtClean="0"/>
          </a:p>
          <a:p>
            <a:r>
              <a:rPr lang="hu-HU" sz="2000" b="1" dirty="0">
                <a:solidFill>
                  <a:srgbClr val="FF0000"/>
                </a:solidFill>
              </a:rPr>
              <a:t>Ingyenesen </a:t>
            </a:r>
            <a:r>
              <a:rPr lang="hu-HU" sz="2000" b="1" dirty="0" err="1">
                <a:solidFill>
                  <a:srgbClr val="FF0000"/>
                </a:solidFill>
              </a:rPr>
              <a:t>elérhetõ</a:t>
            </a:r>
            <a:r>
              <a:rPr lang="hu-HU" sz="2000" b="1" dirty="0">
                <a:solidFill>
                  <a:srgbClr val="FF0000"/>
                </a:solidFill>
              </a:rPr>
              <a:t> a program. </a:t>
            </a:r>
            <a:endParaRPr lang="hu-HU" sz="2000" b="1" dirty="0" smtClean="0">
              <a:solidFill>
                <a:srgbClr val="FF0000"/>
              </a:solidFill>
            </a:endParaRPr>
          </a:p>
          <a:p>
            <a:r>
              <a:rPr lang="hu-HU" sz="2000" dirty="0" smtClean="0"/>
              <a:t>A </a:t>
            </a:r>
            <a:r>
              <a:rPr lang="hu-HU" sz="2000" dirty="0"/>
              <a:t>program letöltéséhez kérem írjon </a:t>
            </a:r>
            <a:r>
              <a:rPr lang="hu-HU" sz="2000" dirty="0" smtClean="0"/>
              <a:t>egy </a:t>
            </a:r>
            <a:r>
              <a:rPr lang="hu-HU" sz="2000" dirty="0"/>
              <a:t>e-mailt a </a:t>
            </a:r>
            <a:r>
              <a:rPr lang="hu-HU" sz="2000" b="1" i="1" dirty="0" smtClean="0"/>
              <a:t>sztaho@tmit.bme.hu</a:t>
            </a:r>
            <a:r>
              <a:rPr lang="hu-HU" sz="2000" dirty="0" smtClean="0"/>
              <a:t> </a:t>
            </a:r>
            <a:r>
              <a:rPr lang="hu-HU" sz="2000" dirty="0"/>
              <a:t>címre. </a:t>
            </a:r>
            <a:endParaRPr lang="hu-HU" sz="2000" dirty="0" smtClean="0"/>
          </a:p>
          <a:p>
            <a:r>
              <a:rPr lang="hu-HU" sz="2000" dirty="0" smtClean="0"/>
              <a:t>A </a:t>
            </a:r>
            <a:r>
              <a:rPr lang="hu-HU" sz="2000" dirty="0"/>
              <a:t>tárgy legyen </a:t>
            </a:r>
            <a:r>
              <a:rPr lang="hu-HU" sz="2000" dirty="0" smtClean="0"/>
              <a:t>Prozódiai Oktatóprogram.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96023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83476" y="756745"/>
            <a:ext cx="41919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Négyféle tanulási mód</a:t>
            </a:r>
          </a:p>
          <a:p>
            <a:r>
              <a:rPr lang="hu-HU" dirty="0"/>
              <a:t>Szabad gyakorlás</a:t>
            </a:r>
          </a:p>
          <a:p>
            <a:r>
              <a:rPr lang="hu-HU" dirty="0"/>
              <a:t>Választott kérdésre megfelelő felelet adása</a:t>
            </a:r>
          </a:p>
          <a:p>
            <a:r>
              <a:rPr lang="hu-HU" dirty="0"/>
              <a:t>Választott mondat többféle tagadása</a:t>
            </a:r>
          </a:p>
          <a:p>
            <a:r>
              <a:rPr lang="hu-HU" dirty="0"/>
              <a:t>Részvétel egy előre megírt párbeszédben</a:t>
            </a:r>
          </a:p>
          <a:p>
            <a:endParaRPr lang="en-US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526" y="-21020"/>
            <a:ext cx="6935474" cy="35443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83476" y="5593706"/>
            <a:ext cx="4824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Ritmus vizuális visszajelzése</a:t>
            </a:r>
          </a:p>
          <a:p>
            <a:r>
              <a:rPr lang="hu-HU" dirty="0"/>
              <a:t>Az időbeli ejtési hibák egyszerű és hatékony visszajelzése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483476" y="409510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 err="1"/>
              <a:t>Dallemmenet</a:t>
            </a:r>
            <a:r>
              <a:rPr lang="hu-HU" b="1" dirty="0"/>
              <a:t> és intenzitás megjelenítése</a:t>
            </a:r>
          </a:p>
          <a:p>
            <a:r>
              <a:rPr lang="hu-HU" dirty="0"/>
              <a:t>Az intonáció és a hangsúlyozás helyességének </a:t>
            </a:r>
            <a:endParaRPr lang="hu-HU" dirty="0" smtClean="0"/>
          </a:p>
          <a:p>
            <a:r>
              <a:rPr lang="hu-HU" dirty="0" smtClean="0"/>
              <a:t>ellenőrzése</a:t>
            </a:r>
            <a:r>
              <a:rPr lang="hu-HU" dirty="0"/>
              <a:t>.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5995495" y="4095101"/>
            <a:ext cx="6196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Ritmus és </a:t>
            </a:r>
            <a:r>
              <a:rPr lang="hu-HU" b="1" dirty="0" smtClean="0"/>
              <a:t>dallammenet </a:t>
            </a:r>
            <a:r>
              <a:rPr lang="hu-HU" b="1" dirty="0"/>
              <a:t>együttes megjelenítése</a:t>
            </a:r>
          </a:p>
          <a:p>
            <a:r>
              <a:rPr lang="hu-HU" dirty="0"/>
              <a:t>Dallammenet és intonáció </a:t>
            </a:r>
            <a:r>
              <a:rPr lang="hu-HU" dirty="0" err="1"/>
              <a:t>megjelnítése</a:t>
            </a:r>
            <a:r>
              <a:rPr lang="hu-HU" dirty="0"/>
              <a:t> a magánhangzók helyén</a:t>
            </a:r>
            <a:endParaRPr lang="en-US" dirty="0"/>
          </a:p>
        </p:txBody>
      </p:sp>
      <p:sp>
        <p:nvSpPr>
          <p:cNvPr id="8" name="Téglalap 7"/>
          <p:cNvSpPr/>
          <p:nvPr/>
        </p:nvSpPr>
        <p:spPr>
          <a:xfrm>
            <a:off x="6096000" y="559025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/>
              <a:t>Automatikus értékelés</a:t>
            </a:r>
          </a:p>
          <a:p>
            <a:r>
              <a:rPr lang="hu-HU" dirty="0"/>
              <a:t>A bemondásra automatikus értékelést kap három prozódiai szempont szerint.</a:t>
            </a:r>
          </a:p>
        </p:txBody>
      </p:sp>
    </p:spTree>
    <p:extLst>
      <p:ext uri="{BB962C8B-B14F-4D97-AF65-F5344CB8AC3E}">
        <p14:creationId xmlns:p14="http://schemas.microsoft.com/office/powerpoint/2010/main" val="390502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331FD3-AEA9-4496-AD0E-F7B2E0DD657E}" type="slidenum">
              <a:rPr lang="hu-HU" smtClean="0"/>
              <a:pPr>
                <a:defRPr/>
              </a:pPr>
              <a:t>8</a:t>
            </a:fld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1919537" y="1052737"/>
            <a:ext cx="82089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FF0000"/>
                </a:solidFill>
              </a:rPr>
              <a:t>A gerjesztés típusa határozza meg, hogy egy adott beszédhang melyik beszédhang típusba, vagyis </a:t>
            </a:r>
            <a:r>
              <a:rPr lang="hu-HU" sz="3200" b="1" dirty="0">
                <a:solidFill>
                  <a:srgbClr val="FF0000"/>
                </a:solidFill>
              </a:rPr>
              <a:t>fonetikai osztályba </a:t>
            </a:r>
            <a:r>
              <a:rPr lang="hu-HU" sz="3200" dirty="0">
                <a:solidFill>
                  <a:srgbClr val="FF0000"/>
                </a:solidFill>
              </a:rPr>
              <a:t>tartozik. A képzés helye pedig megadja, hogy az adott fonetikai osztályon belül melyik beszédhang.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5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p_demo_hun_short_10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0" y="5912"/>
            <a:ext cx="12181490" cy="685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869324" y="956441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DEMO</a:t>
            </a:r>
            <a:endParaRPr lang="en-US" dirty="0"/>
          </a:p>
        </p:txBody>
      </p:sp>
      <p:pic>
        <p:nvPicPr>
          <p:cNvPr id="3" name="pop_demo_hun_short_10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376855" y="840828"/>
            <a:ext cx="905414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Hibrid, produktum és folyamat orientált megközelítés</a:t>
            </a:r>
          </a:p>
          <a:p>
            <a:pPr algn="ctr"/>
            <a:endParaRPr lang="hu-HU" sz="3200" b="1" dirty="0" smtClean="0"/>
          </a:p>
          <a:p>
            <a:pPr algn="ctr"/>
            <a:endParaRPr lang="hu-HU" sz="3200" b="1" dirty="0"/>
          </a:p>
          <a:p>
            <a:pPr algn="ctr"/>
            <a:endParaRPr lang="hu-HU" sz="3200" b="1" dirty="0" smtClean="0"/>
          </a:p>
          <a:p>
            <a:pPr algn="ctr"/>
            <a:r>
              <a:rPr lang="hu-HU" sz="3200" b="1" dirty="0" smtClean="0"/>
              <a:t>Beszédasszisztens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1683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30317" y="3773214"/>
            <a:ext cx="10816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http://www.jgypk.hu/mentorhalo/tananyag/az_ikt_alkalmazasa_a_gyogypedagogiaban_V2/10_fejezet_a_logopdiai_terpik_sorn_alkalmazhat_programok_szoftverek.html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366345" y="2070538"/>
            <a:ext cx="6320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A logopédiai terápiák során alkalmazható programok, szoftverek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15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zövegdoboz 1"/>
          <p:cNvSpPr txBox="1">
            <a:spLocks noChangeArrowheads="1"/>
          </p:cNvSpPr>
          <p:nvPr/>
        </p:nvSpPr>
        <p:spPr bwMode="auto">
          <a:xfrm>
            <a:off x="1271588" y="1484314"/>
            <a:ext cx="9683751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hu-HU" altLang="hu-HU" sz="3200" b="1"/>
              <a:t>A HALLÁS, </a:t>
            </a:r>
          </a:p>
          <a:p>
            <a:pPr algn="ctr" eaLnBrk="1" hangingPunct="1"/>
            <a:r>
              <a:rPr lang="hu-HU" altLang="hu-HU" sz="3200" b="1"/>
              <a:t>A BESZÉDFELDOLGOZÁS ÉS MEGÉRTÉS </a:t>
            </a:r>
          </a:p>
          <a:p>
            <a:pPr algn="ctr" eaLnBrk="1" hangingPunct="1"/>
            <a:r>
              <a:rPr lang="hu-HU" altLang="hu-HU" sz="3200" b="1"/>
              <a:t>REHABILITÁCIÓJA</a:t>
            </a:r>
            <a:endParaRPr lang="en-GB" altLang="hu-HU" sz="3200" b="1"/>
          </a:p>
        </p:txBody>
      </p:sp>
    </p:spTree>
    <p:extLst>
      <p:ext uri="{BB962C8B-B14F-4D97-AF65-F5344CB8AC3E}">
        <p14:creationId xmlns:p14="http://schemas.microsoft.com/office/powerpoint/2010/main" val="324681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259484" y="2280212"/>
            <a:ext cx="3159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/>
              <a:t>A fül működése</a:t>
            </a:r>
            <a:endParaRPr lang="en-US" sz="36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3264060" y="3761772"/>
            <a:ext cx="545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https://www.youtube.com/watch?v=9Cv7EjVJLLk&amp;t=32s</a:t>
            </a:r>
          </a:p>
        </p:txBody>
      </p:sp>
    </p:spTree>
    <p:extLst>
      <p:ext uri="{BB962C8B-B14F-4D97-AF65-F5344CB8AC3E}">
        <p14:creationId xmlns:p14="http://schemas.microsoft.com/office/powerpoint/2010/main" val="22745824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4"/>
          <p:cNvSpPr txBox="1">
            <a:spLocks noChangeArrowheads="1"/>
          </p:cNvSpPr>
          <p:nvPr/>
        </p:nvSpPr>
        <p:spPr bwMode="auto">
          <a:xfrm>
            <a:off x="1703389" y="115888"/>
            <a:ext cx="876778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eaLnBrk="1" hangingPunct="1"/>
            <a:r>
              <a:rPr lang="hu-HU" altLang="hu-HU" sz="2400" b="1"/>
              <a:t>A fül szerkezete</a:t>
            </a:r>
          </a:p>
          <a:p>
            <a:pPr eaLnBrk="1" hangingPunct="1"/>
            <a:r>
              <a:rPr lang="hu-HU" altLang="hu-HU" sz="2400"/>
              <a:t>A fül akusztikai, mechanikai, hidrodinamikai elektromos jelátalakító, </a:t>
            </a:r>
            <a:endParaRPr lang="en-US" altLang="hu-HU" sz="2400"/>
          </a:p>
          <a:p>
            <a:pPr eaLnBrk="1" hangingPunct="1"/>
            <a:r>
              <a:rPr lang="hu-HU" altLang="hu-HU" sz="2400"/>
              <a:t>idegvezetési és agyi szerkezet. </a:t>
            </a:r>
          </a:p>
          <a:p>
            <a:pPr eaLnBrk="1" hangingPunct="1"/>
            <a:r>
              <a:rPr lang="hu-HU" altLang="hu-HU" sz="2400"/>
              <a:t/>
            </a:r>
            <a:br>
              <a:rPr lang="hu-HU" altLang="hu-HU" sz="2400"/>
            </a:br>
            <a:endParaRPr lang="hu-HU" altLang="hu-HU" sz="2400"/>
          </a:p>
        </p:txBody>
      </p:sp>
      <p:grpSp>
        <p:nvGrpSpPr>
          <p:cNvPr id="98307" name="Group 5"/>
          <p:cNvGrpSpPr>
            <a:grpSpLocks/>
          </p:cNvGrpSpPr>
          <p:nvPr/>
        </p:nvGrpSpPr>
        <p:grpSpPr bwMode="auto">
          <a:xfrm>
            <a:off x="1703389" y="1268414"/>
            <a:ext cx="8594725" cy="5589587"/>
            <a:chOff x="896" y="8997"/>
            <a:chExt cx="10684" cy="5830"/>
          </a:xfrm>
        </p:grpSpPr>
        <p:pic>
          <p:nvPicPr>
            <p:cNvPr id="98308" name="Picture 6" descr="6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" y="8997"/>
              <a:ext cx="10553" cy="5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09" name="Text Box 7"/>
            <p:cNvSpPr txBox="1">
              <a:spLocks noChangeArrowheads="1"/>
            </p:cNvSpPr>
            <p:nvPr/>
          </p:nvSpPr>
          <p:spPr bwMode="auto">
            <a:xfrm>
              <a:off x="896" y="13545"/>
              <a:ext cx="1590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 altLang="hu-HU"/>
            </a:p>
          </p:txBody>
        </p:sp>
      </p:grpSp>
    </p:spTree>
    <p:extLst>
      <p:ext uri="{BB962C8B-B14F-4D97-AF65-F5344CB8AC3E}">
        <p14:creationId xmlns:p14="http://schemas.microsoft.com/office/powerpoint/2010/main" val="164762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4"/>
          <p:cNvSpPr txBox="1">
            <a:spLocks noChangeArrowheads="1"/>
          </p:cNvSpPr>
          <p:nvPr/>
        </p:nvSpPr>
        <p:spPr bwMode="auto">
          <a:xfrm>
            <a:off x="1703388" y="476251"/>
            <a:ext cx="859155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hu-HU" b="1" i="1"/>
          </a:p>
          <a:p>
            <a:pPr eaLnBrk="1" hangingPunct="1"/>
            <a:r>
              <a:rPr lang="hu-HU" altLang="hu-HU" b="1" i="1"/>
              <a:t>Külső fül </a:t>
            </a:r>
          </a:p>
          <a:p>
            <a:pPr eaLnBrk="1" hangingPunct="1"/>
            <a:r>
              <a:rPr lang="hu-HU" altLang="hu-HU"/>
              <a:t>védő, hangoló szerep</a:t>
            </a:r>
          </a:p>
          <a:p>
            <a:pPr eaLnBrk="1" hangingPunct="1"/>
            <a:r>
              <a:rPr lang="hu-HU" altLang="hu-HU"/>
              <a:t>2,5 – 2,7 cm hosszú, rezonancia ~ 3500 Hz-en.</a:t>
            </a:r>
            <a:endParaRPr lang="en-US" altLang="hu-HU" b="1" i="1"/>
          </a:p>
          <a:p>
            <a:pPr eaLnBrk="1" hangingPunct="1"/>
            <a:r>
              <a:rPr lang="hu-HU" altLang="hu-HU" b="1" i="1"/>
              <a:t>Középfül</a:t>
            </a:r>
            <a:endParaRPr lang="en-US" altLang="hu-HU" b="1" i="1"/>
          </a:p>
          <a:p>
            <a:pPr eaLnBrk="1" hangingPunct="1"/>
            <a:r>
              <a:rPr lang="hu-HU" altLang="hu-HU"/>
              <a:t>védő, illesztő szerep (A levegő és a belső fülben lévő folyadék között nagy az akusztikai </a:t>
            </a:r>
            <a:endParaRPr lang="en-US" altLang="hu-HU"/>
          </a:p>
          <a:p>
            <a:pPr eaLnBrk="1" hangingPunct="1"/>
            <a:r>
              <a:rPr lang="hu-HU" altLang="hu-HU"/>
              <a:t>impedanciabeli különbség. A középfül biztosítja az illesztést a két különböző közeg között </a:t>
            </a:r>
            <a:endParaRPr lang="en-US" altLang="hu-HU"/>
          </a:p>
          <a:p>
            <a:pPr eaLnBrk="1" hangingPunct="1"/>
            <a:r>
              <a:rPr lang="hu-HU" altLang="hu-HU"/>
              <a:t>olyan jól, hogy pl. 800 Hz-en gyakorlatilag veszteség nélkül jut be a mechanikai rezgés </a:t>
            </a:r>
            <a:endParaRPr lang="en-US" altLang="hu-HU"/>
          </a:p>
          <a:p>
            <a:pPr eaLnBrk="1" hangingPunct="1"/>
            <a:r>
              <a:rPr lang="hu-HU" altLang="hu-HU"/>
              <a:t>a belső fülbe, az akusztikai ellenállás megközelítőleg egyenlő a levegőével)</a:t>
            </a:r>
          </a:p>
          <a:p>
            <a:pPr eaLnBrk="1" hangingPunct="1"/>
            <a:r>
              <a:rPr lang="hu-HU" altLang="hu-HU"/>
              <a:t>csontocskák 2-8 mm,</a:t>
            </a:r>
            <a:r>
              <a:rPr lang="en-US" altLang="hu-HU"/>
              <a:t> </a:t>
            </a:r>
            <a:r>
              <a:rPr lang="hu-HU" altLang="hu-HU"/>
              <a:t>rezgést továbbítják a dobhártyától a belső fül hártyás ovális ablakára</a:t>
            </a:r>
          </a:p>
          <a:p>
            <a:pPr eaLnBrk="1" hangingPunct="1"/>
            <a:r>
              <a:rPr lang="hu-HU" altLang="hu-HU"/>
              <a:t>dobhártya Ø: 55 mm2</a:t>
            </a:r>
            <a:endParaRPr lang="en-US" altLang="hu-HU" b="1"/>
          </a:p>
          <a:p>
            <a:pPr eaLnBrk="1" hangingPunct="1"/>
            <a:r>
              <a:rPr lang="en-US" altLang="hu-HU" b="1"/>
              <a:t>  </a:t>
            </a:r>
            <a:r>
              <a:rPr lang="hu-HU" altLang="hu-HU" b="1" i="1"/>
              <a:t>ovális ablakkerek ablak</a:t>
            </a:r>
            <a:endParaRPr lang="hu-HU" altLang="hu-HU"/>
          </a:p>
          <a:p>
            <a:pPr eaLnBrk="1" hangingPunct="1"/>
            <a:r>
              <a:rPr lang="hu-HU" altLang="hu-HU"/>
              <a:t/>
            </a:r>
            <a:br>
              <a:rPr lang="hu-HU" altLang="hu-HU"/>
            </a:br>
            <a:r>
              <a:rPr lang="hu-HU" altLang="hu-HU"/>
              <a:t>ovális ablak Ø: 3,2 mm2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 b="1" i="1"/>
              <a:t>Belső fül</a:t>
            </a:r>
          </a:p>
          <a:p>
            <a:pPr eaLnBrk="1" hangingPunct="1"/>
            <a:r>
              <a:rPr lang="hu-HU" altLang="hu-HU"/>
              <a:t>Frekvenciaelemzés, </a:t>
            </a:r>
          </a:p>
          <a:p>
            <a:pPr eaLnBrk="1" hangingPunct="1"/>
            <a:r>
              <a:rPr lang="hu-HU" altLang="hu-HU"/>
              <a:t>mechanikus rezgések megfelelően kódolt idegi impulzusokká alakulnak át.</a:t>
            </a:r>
          </a:p>
          <a:p>
            <a:pPr eaLnBrk="1" hangingPunct="1"/>
            <a:r>
              <a:rPr lang="hu-HU" altLang="hu-HU"/>
              <a:t> </a:t>
            </a:r>
          </a:p>
          <a:p>
            <a:pPr eaLnBrk="1" hangingPunct="1"/>
            <a:endParaRPr lang="hu-HU" altLang="hu-HU" b="1" i="1"/>
          </a:p>
          <a:p>
            <a:pPr eaLnBrk="1" hangingPunct="1"/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7691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843338" y="6413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hu-HU"/>
          </a:p>
        </p:txBody>
      </p:sp>
      <p:graphicFrame>
        <p:nvGraphicFramePr>
          <p:cNvPr id="11266" name="Object 5"/>
          <p:cNvGraphicFramePr>
            <a:graphicFrameLocks noChangeAspect="1"/>
          </p:cNvGraphicFramePr>
          <p:nvPr/>
        </p:nvGraphicFramePr>
        <p:xfrm>
          <a:off x="2609851" y="822326"/>
          <a:ext cx="5757863" cy="603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4" name="Photo Editor fénykép" r:id="rId3" imgW="18904762" imgH="19819048" progId="MSPhotoEd.3">
                  <p:embed/>
                </p:oleObj>
              </mc:Choice>
              <mc:Fallback>
                <p:oleObj name="Photo Editor fénykép" r:id="rId3" imgW="18904762" imgH="19819048" progId="MSPhotoEd.3">
                  <p:embed/>
                  <p:pic>
                    <p:nvPicPr>
                      <p:cNvPr id="1126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9851" y="822326"/>
                        <a:ext cx="5757863" cy="603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6"/>
          <p:cNvGraphicFramePr>
            <a:graphicFrameLocks noChangeAspect="1"/>
          </p:cNvGraphicFramePr>
          <p:nvPr/>
        </p:nvGraphicFramePr>
        <p:xfrm>
          <a:off x="2640014" y="260350"/>
          <a:ext cx="6294437" cy="659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5" name="Photo Editor fénykép" r:id="rId5" imgW="18904762" imgH="19819048" progId="MSPhotoEd.3">
                  <p:embed/>
                </p:oleObj>
              </mc:Choice>
              <mc:Fallback>
                <p:oleObj name="Photo Editor fénykép" r:id="rId5" imgW="18904762" imgH="19819048" progId="MSPhotoEd.3">
                  <p:embed/>
                  <p:pic>
                    <p:nvPicPr>
                      <p:cNvPr id="1126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4" y="260350"/>
                        <a:ext cx="6294437" cy="659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9172576" y="1698626"/>
            <a:ext cx="1120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hu-HU" sz="2000" b="1"/>
              <a:t>Bels</a:t>
            </a:r>
            <a:r>
              <a:rPr lang="hu-HU" altLang="hu-HU" sz="2000" b="1"/>
              <a:t>ő fül</a:t>
            </a:r>
          </a:p>
        </p:txBody>
      </p:sp>
    </p:spTree>
    <p:extLst>
      <p:ext uri="{BB962C8B-B14F-4D97-AF65-F5344CB8AC3E}">
        <p14:creationId xmlns:p14="http://schemas.microsoft.com/office/powerpoint/2010/main" val="149185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4"/>
          <p:cNvSpPr txBox="1">
            <a:spLocks noChangeArrowheads="1"/>
          </p:cNvSpPr>
          <p:nvPr/>
        </p:nvSpPr>
        <p:spPr bwMode="auto">
          <a:xfrm>
            <a:off x="3411538" y="1001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hu-HU"/>
          </a:p>
        </p:txBody>
      </p:sp>
      <p:pic>
        <p:nvPicPr>
          <p:cNvPr id="101379" name="Picture 5" descr="44ab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0" y="1033464"/>
            <a:ext cx="5492750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6" descr="44ab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49364"/>
            <a:ext cx="5492750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7" descr="44ab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0176"/>
            <a:ext cx="9144000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41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4"/>
          <p:cNvSpPr txBox="1">
            <a:spLocks noChangeArrowheads="1"/>
          </p:cNvSpPr>
          <p:nvPr/>
        </p:nvSpPr>
        <p:spPr bwMode="auto">
          <a:xfrm>
            <a:off x="3051175" y="6413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hu-HU"/>
          </a:p>
        </p:txBody>
      </p:sp>
      <p:pic>
        <p:nvPicPr>
          <p:cNvPr id="102403" name="Picture 5" descr="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620714"/>
            <a:ext cx="7381875" cy="130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09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7"/>
          <p:cNvSpPr txBox="1">
            <a:spLocks noChangeArrowheads="1"/>
          </p:cNvSpPr>
          <p:nvPr/>
        </p:nvSpPr>
        <p:spPr bwMode="auto">
          <a:xfrm>
            <a:off x="2098676" y="-138"/>
            <a:ext cx="8569325" cy="658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b="1" dirty="0"/>
              <a:t>		</a:t>
            </a:r>
            <a:r>
              <a:rPr lang="hu-HU" sz="3600" b="1" dirty="0">
                <a:solidFill>
                  <a:srgbClr val="FF0000"/>
                </a:solidFill>
              </a:rPr>
              <a:t>Gerjesztés típusai 1.</a:t>
            </a:r>
          </a:p>
          <a:p>
            <a:endParaRPr lang="hu-HU" sz="3600" b="1" dirty="0"/>
          </a:p>
          <a:p>
            <a:endParaRPr lang="hu-HU" sz="2400" b="1" dirty="0"/>
          </a:p>
          <a:p>
            <a:r>
              <a:rPr lang="hu-HU" sz="2400" b="1" dirty="0"/>
              <a:t>Gerjesztés	        Képzett hang       Előállított 			 U(</a:t>
            </a:r>
            <a:r>
              <a:rPr lang="el-GR" sz="2400" dirty="0"/>
              <a:t>ω</a:t>
            </a:r>
            <a:r>
              <a:rPr lang="hu-HU" sz="2400" b="1" dirty="0"/>
              <a:t>) 					  beszédhangcsoportok 						  (fonetikai osztályok)</a:t>
            </a:r>
          </a:p>
          <a:p>
            <a:r>
              <a:rPr lang="hu-HU" sz="2000" b="1" dirty="0"/>
              <a:t>-------------------------------------------------------------------------------------------------</a:t>
            </a:r>
          </a:p>
          <a:p>
            <a:r>
              <a:rPr lang="hu-HU" b="1" dirty="0"/>
              <a:t>Hangszalag rezgés             zönge                             magánhangzók</a:t>
            </a:r>
          </a:p>
          <a:p>
            <a:r>
              <a:rPr lang="hu-HU" sz="1600" dirty="0"/>
              <a:t>periodikus</a:t>
            </a:r>
          </a:p>
          <a:p>
            <a:r>
              <a:rPr lang="hu-HU" sz="1600" dirty="0"/>
              <a:t>hangnyomásváltozás </a:t>
            </a:r>
            <a:r>
              <a:rPr lang="hu-HU" b="1" dirty="0"/>
              <a:t>	                                                   zöngés mássalhangzók:</a:t>
            </a:r>
          </a:p>
          <a:p>
            <a:r>
              <a:rPr lang="hu-HU" b="1" dirty="0"/>
              <a:t>				                        rezonáns jellegű mássalhangzók 				                                        zöngés zörejhangok</a:t>
            </a:r>
          </a:p>
          <a:p>
            <a:r>
              <a:rPr lang="hu-HU" b="1" dirty="0"/>
              <a:t>-------------------------------------------------------------------------------------------------</a:t>
            </a:r>
          </a:p>
          <a:p>
            <a:r>
              <a:rPr lang="hu-HU" b="1" dirty="0"/>
              <a:t>Résen kiáramló           súrlódási zörej                    zöngétlen réshangok</a:t>
            </a:r>
          </a:p>
          <a:p>
            <a:r>
              <a:rPr lang="hu-HU" b="1" dirty="0"/>
              <a:t>levegő turbulens			                   zöngétlen zárrés hangok (</a:t>
            </a:r>
            <a:r>
              <a:rPr lang="hu-HU" b="1" dirty="0" err="1"/>
              <a:t>affrikáták</a:t>
            </a:r>
            <a:r>
              <a:rPr lang="hu-HU" b="1" dirty="0"/>
              <a:t>)</a:t>
            </a:r>
          </a:p>
          <a:p>
            <a:r>
              <a:rPr lang="hu-HU" b="1" dirty="0"/>
              <a:t> áramlás</a:t>
            </a:r>
          </a:p>
          <a:p>
            <a:r>
              <a:rPr lang="hu-HU" b="1" dirty="0"/>
              <a:t>--------------------------------------------------------------------------------------------------</a:t>
            </a:r>
          </a:p>
          <a:p>
            <a:r>
              <a:rPr lang="hu-HU" b="1" dirty="0"/>
              <a:t>Zárfelpattanás	         zárfelpattanási 	  zöngétlen zárhangok</a:t>
            </a:r>
          </a:p>
          <a:p>
            <a:r>
              <a:rPr lang="hu-HU" b="1" dirty="0"/>
              <a:t>			zörej		  zöngétlen zárréshangok(</a:t>
            </a:r>
            <a:r>
              <a:rPr lang="hu-HU" b="1" dirty="0" err="1"/>
              <a:t>affrikáták</a:t>
            </a:r>
            <a:r>
              <a:rPr lang="hu-HU" b="1" dirty="0"/>
              <a:t>)	</a:t>
            </a:r>
          </a:p>
          <a:p>
            <a:r>
              <a:rPr lang="hu-HU" sz="2000" b="1" dirty="0"/>
              <a:t>---------------------------------------------------------------------------------------------------</a:t>
            </a:r>
          </a:p>
        </p:txBody>
      </p:sp>
      <p:sp>
        <p:nvSpPr>
          <p:cNvPr id="146435" name="Text Box 9"/>
          <p:cNvSpPr txBox="1">
            <a:spLocks noChangeArrowheads="1"/>
          </p:cNvSpPr>
          <p:nvPr/>
        </p:nvSpPr>
        <p:spPr bwMode="auto">
          <a:xfrm>
            <a:off x="2690813" y="1362076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8897B-9E98-446F-B568-3C0B3D7FCDF3}" type="slidenum">
              <a:rPr lang="hu-HU" smtClean="0"/>
              <a:pPr>
                <a:defRPr/>
              </a:pPr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520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5"/>
          <p:cNvSpPr>
            <a:spLocks noChangeArrowheads="1"/>
          </p:cNvSpPr>
          <p:nvPr/>
        </p:nvSpPr>
        <p:spPr bwMode="auto">
          <a:xfrm>
            <a:off x="1703389" y="123825"/>
            <a:ext cx="4384675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056" tIns="76176" bIns="38088" anchor="ctr">
            <a:spAutoFit/>
          </a:bodyPr>
          <a:lstStyle>
            <a:lvl1pPr eaLnBrk="0" hangingPunct="0">
              <a:tabLst>
                <a:tab pos="449263" algn="l"/>
                <a:tab pos="33305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449263" algn="l"/>
                <a:tab pos="33305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tabLst>
                <a:tab pos="449263" algn="l"/>
                <a:tab pos="33305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449263" algn="l"/>
                <a:tab pos="33305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449263" algn="l"/>
                <a:tab pos="33305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33305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33305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33305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33305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 eaLnBrk="1" hangingPunct="1"/>
            <a:r>
              <a:rPr lang="hu-HU" altLang="hu-HU" b="1" i="1"/>
              <a:t>Hallóidegek agyba vezetése</a:t>
            </a:r>
          </a:p>
          <a:p>
            <a:pPr lvl="2" eaLnBrk="1" hangingPunct="1"/>
            <a:endParaRPr lang="hu-HU" altLang="hu-HU" b="1" i="1"/>
          </a:p>
          <a:p>
            <a:pPr eaLnBrk="1" hangingPunct="1"/>
            <a:r>
              <a:rPr lang="hu-HU" altLang="hu-HU"/>
              <a:t>Mind a föl, mind a leszálló ágak</a:t>
            </a:r>
          </a:p>
          <a:p>
            <a:pPr eaLnBrk="1" hangingPunct="1"/>
            <a:r>
              <a:rPr lang="hu-HU" altLang="hu-HU"/>
              <a:t> keresztezik egymást.</a:t>
            </a:r>
          </a:p>
          <a:p>
            <a:pPr eaLnBrk="1" hangingPunct="1"/>
            <a:r>
              <a:rPr lang="hu-HU" altLang="hu-HU"/>
              <a:t>A bal fülben beadott jel 80-85% </a:t>
            </a:r>
          </a:p>
          <a:p>
            <a:pPr eaLnBrk="1" hangingPunct="1"/>
            <a:r>
              <a:rPr lang="hu-HU" altLang="hu-HU"/>
              <a:t>a jobboldali agyfélteke homloklebenyébe </a:t>
            </a:r>
          </a:p>
          <a:p>
            <a:pPr eaLnBrk="1" hangingPunct="1"/>
            <a:r>
              <a:rPr lang="hu-HU" altLang="hu-HU"/>
              <a:t>fut és viszont.</a:t>
            </a:r>
          </a:p>
          <a:p>
            <a:pPr eaLnBrk="1" hangingPunct="1"/>
            <a:endParaRPr lang="hu-HU" altLang="hu-HU"/>
          </a:p>
          <a:p>
            <a:pPr eaLnBrk="1" hangingPunct="1"/>
            <a:endParaRPr lang="hu-HU" altLang="hu-HU"/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/>
              <a:t>A két homloklebeny</a:t>
            </a:r>
          </a:p>
          <a:p>
            <a:pPr eaLnBrk="1" hangingPunct="1"/>
            <a:r>
              <a:rPr lang="hu-HU" altLang="hu-HU"/>
              <a:t> nem szimmetrikus: </a:t>
            </a:r>
          </a:p>
          <a:p>
            <a:pPr eaLnBrk="1" hangingPunct="1"/>
            <a:r>
              <a:rPr lang="hu-HU" altLang="hu-HU"/>
              <a:t>bal féltekén időbeli megfejtés, </a:t>
            </a:r>
          </a:p>
          <a:p>
            <a:pPr eaLnBrk="1" hangingPunct="1"/>
            <a:r>
              <a:rPr lang="hu-HU" altLang="hu-HU"/>
              <a:t>beszéd-feldolgozás történik, </a:t>
            </a:r>
          </a:p>
          <a:p>
            <a:pPr eaLnBrk="1" hangingPunct="1"/>
            <a:r>
              <a:rPr lang="hu-HU" altLang="hu-HU"/>
              <a:t>		</a:t>
            </a:r>
          </a:p>
          <a:p>
            <a:pPr eaLnBrk="1" hangingPunct="1"/>
            <a:r>
              <a:rPr lang="hu-HU" altLang="hu-HU"/>
              <a:t>jobb félteke a térbeli információ,</a:t>
            </a:r>
          </a:p>
          <a:p>
            <a:pPr eaLnBrk="1" hangingPunct="1"/>
            <a:r>
              <a:rPr lang="hu-HU" altLang="hu-HU"/>
              <a:t> színképi megfejtés helye (zene).</a:t>
            </a:r>
          </a:p>
        </p:txBody>
      </p:sp>
      <p:sp>
        <p:nvSpPr>
          <p:cNvPr id="103427" name="Text Box 7"/>
          <p:cNvSpPr txBox="1">
            <a:spLocks noChangeArrowheads="1"/>
          </p:cNvSpPr>
          <p:nvPr/>
        </p:nvSpPr>
        <p:spPr bwMode="auto">
          <a:xfrm>
            <a:off x="6148388" y="10747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hu-HU"/>
          </a:p>
        </p:txBody>
      </p:sp>
      <p:pic>
        <p:nvPicPr>
          <p:cNvPr id="103428" name="Picture 8" descr="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0"/>
            <a:ext cx="4484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22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mtClean="0"/>
              <a:t>Halláskárosodás</a:t>
            </a:r>
            <a:endParaRPr lang="en-US" altLang="hu-HU" smtClean="0"/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hu-HU" altLang="hu-HU" smtClean="0"/>
              <a:t>A halláskárosodás különböző kategóriái:</a:t>
            </a:r>
          </a:p>
          <a:p>
            <a:pPr eaLnBrk="1" hangingPunct="1"/>
            <a:r>
              <a:rPr lang="hu-HU" altLang="hu-HU" smtClean="0"/>
              <a:t>a fül mely részén található a károsodás – ez a halláscsökkenés típusa</a:t>
            </a:r>
          </a:p>
          <a:p>
            <a:pPr eaLnBrk="1" hangingPunct="1"/>
            <a:r>
              <a:rPr lang="hu-HU" altLang="hu-HU" smtClean="0"/>
              <a:t> milyen súlyosan érinti a károsodás a hallásérzékenységet – a halláscsökkenés foka</a:t>
            </a:r>
          </a:p>
          <a:p>
            <a:pPr eaLnBrk="1" hangingPunct="1"/>
            <a:r>
              <a:rPr lang="hu-HU" altLang="hu-HU" smtClean="0"/>
              <a:t>melyik fület érte a károsodás – a halláscsökkenés oldala</a:t>
            </a:r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402900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8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8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8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8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1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Audiometria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81188" y="1714500"/>
            <a:ext cx="7772400" cy="4114800"/>
          </a:xfrm>
        </p:spPr>
        <p:txBody>
          <a:bodyPr/>
          <a:lstStyle/>
          <a:p>
            <a:r>
              <a:rPr lang="hu-HU" altLang="hu-HU" smtClean="0"/>
              <a:t>Halláscsökkenés mértékének és feltételezett helyének meghatározása</a:t>
            </a:r>
          </a:p>
          <a:p>
            <a:r>
              <a:rPr lang="hu-HU" altLang="hu-HU" smtClean="0"/>
              <a:t>Pontos adatokat csak kalibrált mérőműszeres vizsgálatokkal lehet elérni.</a:t>
            </a:r>
          </a:p>
          <a:p>
            <a:r>
              <a:rPr lang="hu-HU" altLang="hu-HU" b="1" smtClean="0"/>
              <a:t>Szubjektív audiometria</a:t>
            </a:r>
            <a:r>
              <a:rPr lang="hu-HU" altLang="hu-HU" smtClean="0"/>
              <a:t>: a mérés a beteg aktív közreműködésével történik.</a:t>
            </a:r>
          </a:p>
          <a:p>
            <a:r>
              <a:rPr lang="hu-HU" altLang="hu-HU" b="1" smtClean="0"/>
              <a:t>Objektív audiometria</a:t>
            </a:r>
            <a:r>
              <a:rPr lang="hu-HU" altLang="hu-HU" smtClean="0"/>
              <a:t>: a beteg aktív közreműködése nélkül. </a:t>
            </a:r>
          </a:p>
        </p:txBody>
      </p:sp>
    </p:spTree>
    <p:extLst>
      <p:ext uri="{BB962C8B-B14F-4D97-AF65-F5344CB8AC3E}">
        <p14:creationId xmlns:p14="http://schemas.microsoft.com/office/powerpoint/2010/main" val="236467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Szubjektív audiometria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95500" y="1571625"/>
            <a:ext cx="8572500" cy="4114800"/>
          </a:xfrm>
        </p:spPr>
        <p:txBody>
          <a:bodyPr>
            <a:normAutofit fontScale="92500" lnSpcReduction="20000"/>
          </a:bodyPr>
          <a:lstStyle/>
          <a:p>
            <a:r>
              <a:rPr lang="hu-HU" altLang="hu-HU" sz="2000"/>
              <a:t>A hallórendszer egészét vizsgálja. </a:t>
            </a:r>
          </a:p>
          <a:p>
            <a:r>
              <a:rPr lang="hu-HU" altLang="hu-HU" sz="2000" b="1"/>
              <a:t>Audiométer</a:t>
            </a:r>
            <a:r>
              <a:rPr lang="hu-HU" altLang="hu-HU" sz="2000"/>
              <a:t>: szabályozható hanggenerátor, amelynek frekvenciája és hangereje pontosan beállítható. </a:t>
            </a:r>
          </a:p>
          <a:p>
            <a:r>
              <a:rPr lang="hu-HU" altLang="hu-HU" sz="2000" b="1"/>
              <a:t>Szabványos vizsgálati frekvenciák</a:t>
            </a:r>
            <a:r>
              <a:rPr lang="hu-HU" altLang="hu-HU" sz="2000"/>
              <a:t>: </a:t>
            </a:r>
          </a:p>
          <a:p>
            <a:r>
              <a:rPr lang="hu-HU" altLang="hu-HU" sz="2000"/>
              <a:t>60, 125, 250, 500, 1000, 2000, 4000, 8000 </a:t>
            </a:r>
          </a:p>
          <a:p>
            <a:r>
              <a:rPr lang="hu-HU" altLang="hu-HU" sz="2000"/>
              <a:t>plusz frekvenciák még: 1500, 3000, 6000</a:t>
            </a:r>
          </a:p>
          <a:p>
            <a:r>
              <a:rPr lang="hu-HU" altLang="hu-HU" sz="2000" b="1"/>
              <a:t>Generátor</a:t>
            </a:r>
            <a:r>
              <a:rPr lang="hu-HU" altLang="hu-HU" sz="2000"/>
              <a:t>: szinuszos keskenysávú zörej és fehérzaj generátor, légvezetéses vizsgálathoz fejhallgatót (pl. Telephonics TDTH 49-es, 50-es típus, vagy insert fülhallgatót (ER-3A típus) csontvezetéses vizsgálathoz vibrátort (Radio-EAR B71 típus </a:t>
            </a:r>
          </a:p>
          <a:p>
            <a:r>
              <a:rPr lang="hu-HU" altLang="hu-HU" sz="2000"/>
              <a:t>Csont-légrés: ~ 20 dB - normál hallás</a:t>
            </a:r>
          </a:p>
          <a:p>
            <a:pPr lvl="1">
              <a:buFontTx/>
              <a:buNone/>
            </a:pPr>
            <a:r>
              <a:rPr lang="hu-HU" altLang="hu-HU" sz="2000"/>
              <a:t>                     ~ 30 dB - folyadék van a középfülben</a:t>
            </a:r>
          </a:p>
          <a:p>
            <a:pPr lvl="1">
              <a:buFontTx/>
              <a:buNone/>
            </a:pPr>
            <a:r>
              <a:rPr lang="hu-HU" altLang="hu-HU" sz="2000"/>
              <a:t>                     ~ 50-60 dB - a hallócsontláncban szakadás  van                                      </a:t>
            </a:r>
          </a:p>
          <a:p>
            <a:pPr lvl="1">
              <a:buFontTx/>
              <a:buNone/>
            </a:pPr>
            <a:r>
              <a:rPr lang="hu-HU" altLang="hu-HU" sz="2000"/>
              <a:t>0 dB szenzorineurális halláscsökkenésről beszélünk</a:t>
            </a:r>
          </a:p>
        </p:txBody>
      </p:sp>
    </p:spTree>
    <p:extLst>
      <p:ext uri="{BB962C8B-B14F-4D97-AF65-F5344CB8AC3E}">
        <p14:creationId xmlns:p14="http://schemas.microsoft.com/office/powerpoint/2010/main" val="333056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Tiszta hang audiometria</a:t>
            </a:r>
          </a:p>
        </p:txBody>
      </p:sp>
      <p:sp>
        <p:nvSpPr>
          <p:cNvPr id="111619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111620" name="Picture 2" descr="D:\Oktatas\EgeszsegugyiMernokkepzesSzB\Beszés és hallásdiagnosztika\IMAGE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2000250"/>
            <a:ext cx="45720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16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11264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112644" name="Picture 2" descr="D:\Oktatas\EgeszsegugyiMernokkepzesSzB\Beszés és hallásdiagnosztika\IMAGE0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357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2" descr="D:\Oktatas\EgeszsegugyiMernokkepzesSzB\Beszés és hallásdiagnosztika\IMAGE0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357688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83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Beszéd audiometria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09800" y="1928813"/>
            <a:ext cx="8458200" cy="4114800"/>
          </a:xfrm>
        </p:spPr>
        <p:txBody>
          <a:bodyPr/>
          <a:lstStyle/>
          <a:p>
            <a:r>
              <a:rPr lang="hu-HU" altLang="hu-HU" sz="2400"/>
              <a:t>Tisztahang generátor helyett fonetikailag kiegyensúlyozott szógyűjteményt, számsorozatot használunk.</a:t>
            </a:r>
          </a:p>
          <a:p>
            <a:r>
              <a:rPr lang="hu-HU" altLang="hu-HU" sz="2400"/>
              <a:t>Beszéd-hallásküszöb</a:t>
            </a:r>
          </a:p>
          <a:p>
            <a:pPr>
              <a:buFontTx/>
              <a:buNone/>
            </a:pPr>
            <a:r>
              <a:rPr lang="hu-HU" altLang="hu-HU" sz="2400"/>
              <a:t>    Különböző intenzitásszinteken szavakat hall a beteg, és azokat megkísérli visszamondani. Hallásküszöb: ahol a közölt szavak 50%-át helyesen adja vissza. </a:t>
            </a:r>
          </a:p>
          <a:p>
            <a:r>
              <a:rPr lang="hu-HU" altLang="hu-HU" sz="2400"/>
              <a:t>Beszédértés vizsgálat: azt vizsgáljuk, mennyire helyesen érti meg a beszédet a beszédküszöb fölött. </a:t>
            </a:r>
          </a:p>
          <a:p>
            <a:pPr>
              <a:buFontTx/>
              <a:buNone/>
            </a:pPr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14640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D:\Oktatas\EgeszsegugyiMernokkepzesSzB\Beszés és hallásdiagnosztika\IMAGE0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57188"/>
            <a:ext cx="3821113" cy="650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Szövegdoboz 2"/>
          <p:cNvSpPr txBox="1">
            <a:spLocks noChangeArrowheads="1"/>
          </p:cNvSpPr>
          <p:nvPr/>
        </p:nvSpPr>
        <p:spPr bwMode="auto">
          <a:xfrm>
            <a:off x="1738313" y="1928814"/>
            <a:ext cx="51435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hu-HU" altLang="hu-HU" sz="3200"/>
              <a:t>Beszéd audiogramok</a:t>
            </a:r>
          </a:p>
          <a:p>
            <a:pPr algn="ctr" eaLnBrk="1" hangingPunct="1"/>
            <a:r>
              <a:rPr lang="hu-HU" altLang="hu-HU" sz="2400"/>
              <a:t>Beszéd hallásküszöb</a:t>
            </a:r>
          </a:p>
          <a:p>
            <a:pPr algn="ctr" eaLnBrk="1" hangingPunct="1"/>
            <a:r>
              <a:rPr lang="hu-HU" altLang="hu-HU" sz="2400"/>
              <a:t>Beszédértés görbe (10-15 dB-lel</a:t>
            </a:r>
          </a:p>
          <a:p>
            <a:pPr algn="ctr" eaLnBrk="1" hangingPunct="1"/>
            <a:r>
              <a:rPr lang="hu-HU" altLang="hu-HU" sz="2400"/>
              <a:t>jobbra eltolt görbék)</a:t>
            </a:r>
          </a:p>
        </p:txBody>
      </p:sp>
    </p:spTree>
    <p:extLst>
      <p:ext uri="{BB962C8B-B14F-4D97-AF65-F5344CB8AC3E}">
        <p14:creationId xmlns:p14="http://schemas.microsoft.com/office/powerpoint/2010/main" val="45113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461" y="1650587"/>
            <a:ext cx="5363817" cy="1325563"/>
          </a:xfrm>
        </p:spPr>
        <p:txBody>
          <a:bodyPr>
            <a:normAutofit/>
          </a:bodyPr>
          <a:lstStyle/>
          <a:p>
            <a:r>
              <a:rPr lang="hu-HU" sz="4800" dirty="0" smtClean="0">
                <a:latin typeface="+mn-lt"/>
              </a:rPr>
              <a:t>Hallókészülékek</a:t>
            </a:r>
            <a:endParaRPr lang="en-US" sz="4800" dirty="0">
              <a:latin typeface="+mn-lt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237078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556379" y="3880813"/>
            <a:ext cx="11635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Az </a:t>
            </a:r>
            <a:r>
              <a:rPr lang="hu-HU" sz="2000" dirty="0" err="1"/>
              <a:t>audiometriás</a:t>
            </a:r>
            <a:r>
              <a:rPr lang="hu-HU" sz="2000" dirty="0"/>
              <a:t> vizsgálatokkal lehetőség van a halláskárosodás helyének és mértéknek </a:t>
            </a:r>
            <a:r>
              <a:rPr lang="hu-HU" sz="2000" dirty="0" smtClean="0"/>
              <a:t>megállapítására. </a:t>
            </a:r>
          </a:p>
          <a:p>
            <a:r>
              <a:rPr lang="hu-HU" sz="2000" dirty="0"/>
              <a:t>Ezek alapján már megtervezhető, kiválasztható az adott hallásveszteséghez legjobban illeszkedő hallókészülék.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972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Cím 1"/>
          <p:cNvSpPr>
            <a:spLocks noGrp="1"/>
          </p:cNvSpPr>
          <p:nvPr>
            <p:ph type="title"/>
          </p:nvPr>
        </p:nvSpPr>
        <p:spPr>
          <a:xfrm>
            <a:off x="2209800" y="214314"/>
            <a:ext cx="7772400" cy="1214437"/>
          </a:xfrm>
        </p:spPr>
        <p:txBody>
          <a:bodyPr>
            <a:normAutofit/>
          </a:bodyPr>
          <a:lstStyle/>
          <a:p>
            <a:r>
              <a:rPr lang="hu-HU" sz="4000" dirty="0">
                <a:latin typeface="+mn-lt"/>
              </a:rPr>
              <a:t>Hallókészülékek </a:t>
            </a:r>
            <a:r>
              <a:rPr lang="hu-HU" sz="4000" dirty="0" smtClean="0">
                <a:latin typeface="+mn-lt"/>
              </a:rPr>
              <a:t>feladata </a:t>
            </a:r>
            <a:endParaRPr lang="hu-HU" sz="4000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02593" y="1800224"/>
            <a:ext cx="10224363" cy="4738688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hu-HU" dirty="0" smtClean="0"/>
              <a:t> </a:t>
            </a:r>
            <a:r>
              <a:rPr lang="hu-HU" dirty="0"/>
              <a:t>a hangot olyan szintre </a:t>
            </a:r>
            <a:r>
              <a:rPr lang="hu-HU" dirty="0" smtClean="0"/>
              <a:t>erősíteni, ami mellett a </a:t>
            </a:r>
            <a:r>
              <a:rPr lang="hu-HU" dirty="0"/>
              <a:t>hallássérült érzékeli, és hatékonyan használja az akusztikus jeleket. </a:t>
            </a:r>
            <a:endParaRPr lang="hu-HU" dirty="0" smtClean="0"/>
          </a:p>
          <a:p>
            <a:pPr>
              <a:buFontTx/>
              <a:buNone/>
            </a:pPr>
            <a:endParaRPr lang="hu-HU" dirty="0"/>
          </a:p>
          <a:p>
            <a:pPr>
              <a:buFontTx/>
              <a:buNone/>
            </a:pPr>
            <a:endParaRPr lang="hu-HU" dirty="0"/>
          </a:p>
          <a:p>
            <a:pPr>
              <a:buFontTx/>
              <a:buNone/>
            </a:pPr>
            <a:r>
              <a:rPr lang="hu-HU" b="1" dirty="0"/>
              <a:t>Típusai</a:t>
            </a:r>
            <a:r>
              <a:rPr lang="hu-HU" dirty="0"/>
              <a:t>: testen viselhető,</a:t>
            </a:r>
          </a:p>
          <a:p>
            <a:r>
              <a:rPr lang="hu-HU" dirty="0"/>
              <a:t> </a:t>
            </a:r>
            <a:r>
              <a:rPr lang="hu-HU" dirty="0" err="1"/>
              <a:t>szemüvegszárba</a:t>
            </a:r>
            <a:r>
              <a:rPr lang="hu-HU" dirty="0"/>
              <a:t> épített, (csontvezetéses hangszórókkal) </a:t>
            </a:r>
          </a:p>
          <a:p>
            <a:r>
              <a:rPr lang="hu-HU" dirty="0"/>
              <a:t>fül mögötti, </a:t>
            </a:r>
          </a:p>
          <a:p>
            <a:r>
              <a:rPr lang="hu-HU" dirty="0"/>
              <a:t>fülbe helyezett,</a:t>
            </a:r>
          </a:p>
          <a:p>
            <a:r>
              <a:rPr lang="hu-HU" dirty="0"/>
              <a:t>mély hallójárati.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985461-CBB7-432D-9075-536BA7D2BB06}" type="slidenum">
              <a:rPr lang="hu-HU" smtClean="0"/>
              <a:pPr>
                <a:defRPr/>
              </a:pPr>
              <a:t>99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506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</TotalTime>
  <Words>6494</Words>
  <Application>Microsoft Office PowerPoint</Application>
  <PresentationFormat>Egyéni</PresentationFormat>
  <Paragraphs>1575</Paragraphs>
  <Slides>179</Slides>
  <Notes>23</Notes>
  <HiddenSlides>0</HiddenSlides>
  <MMClips>10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5</vt:i4>
      </vt:variant>
      <vt:variant>
        <vt:lpstr>Diacímek</vt:lpstr>
      </vt:variant>
      <vt:variant>
        <vt:i4>179</vt:i4>
      </vt:variant>
    </vt:vector>
  </HeadingPairs>
  <TitlesOfParts>
    <vt:vector size="185" baseType="lpstr">
      <vt:lpstr>Office-téma</vt:lpstr>
      <vt:lpstr>Dokumentum</vt:lpstr>
      <vt:lpstr>Bitkép</vt:lpstr>
      <vt:lpstr>Photo Editor fénykép</vt:lpstr>
      <vt:lpstr>CorelPhotoPaint.Image.8</vt:lpstr>
      <vt:lpstr>Photo Editor Photo</vt:lpstr>
      <vt:lpstr>A beszéd és hallássérültek rehabilitációjának műszaki megoldásai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ARTIKULÁCIÓS BÁZIS:  A hangképző szervek jellemző mozgásainak összessége, amelyekkel a nyelvi rendszer elemeit a beszédben megvalósítjuk. A nyelvileg meghatározott artikulációs bázis a normatív anyanyelvi kiejtés feltétele.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 </vt:lpstr>
      <vt:lpstr> 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Rendszer jellemzők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Halláskárosodás</vt:lpstr>
      <vt:lpstr>Audiometria</vt:lpstr>
      <vt:lpstr>Szubjektív audiometria</vt:lpstr>
      <vt:lpstr>Tiszta hang audiometria</vt:lpstr>
      <vt:lpstr>PowerPoint bemutató</vt:lpstr>
      <vt:lpstr>Beszéd audiometria</vt:lpstr>
      <vt:lpstr>PowerPoint bemutató</vt:lpstr>
      <vt:lpstr>Hallókészülékek</vt:lpstr>
      <vt:lpstr>Hallókészülékek feladata </vt:lpstr>
      <vt:lpstr>Alap hallókészülék blokkdiagramja</vt:lpstr>
      <vt:lpstr>PowerPoint bemutató</vt:lpstr>
      <vt:lpstr>PowerPoint bemutató</vt:lpstr>
      <vt:lpstr>Fül mögötti hallókészülék  (BTE)  alkatrészei</vt:lpstr>
      <vt:lpstr>PowerPoint bemutató</vt:lpstr>
      <vt:lpstr>PowerPoint bemutató</vt:lpstr>
      <vt:lpstr>PowerPoint bemutató</vt:lpstr>
      <vt:lpstr>PowerPoint bemutató</vt:lpstr>
      <vt:lpstr>Jelfeldolgozási stratégiák</vt:lpstr>
      <vt:lpstr>A konvencionális hallókészülék korlátai</vt:lpstr>
      <vt:lpstr>PowerPoint bemutató</vt:lpstr>
      <vt:lpstr>PowerPoint bemutató</vt:lpstr>
      <vt:lpstr>PowerPoint bemutató</vt:lpstr>
      <vt:lpstr>PowerPoint bemutató</vt:lpstr>
      <vt:lpstr>2. Aktív középfül implantátum</vt:lpstr>
      <vt:lpstr>PowerPoint bemutató</vt:lpstr>
      <vt:lpstr>Indikációk   </vt:lpstr>
      <vt:lpstr>Középfül implantáció (Vibrant Sound Bridge) feltételei</vt:lpstr>
      <vt:lpstr>PowerPoint bemutató</vt:lpstr>
      <vt:lpstr>PowerPoint bemutató</vt:lpstr>
      <vt:lpstr>PowerPoint bemutató</vt:lpstr>
      <vt:lpstr>PowerPoint bemutató</vt:lpstr>
      <vt:lpstr>Sz. N. küszöb audiogramja Vibrant bekapcsolása előtt és után</vt:lpstr>
      <vt:lpstr>Sz. N. beszéd audiogramja Vibrant bekapcsolása előtt és után</vt:lpstr>
      <vt:lpstr>Sz.N. 1 év</vt:lpstr>
      <vt:lpstr>Sz.N. 3 éves kontroll</vt:lpstr>
      <vt:lpstr>Sz.N. 3 éves kontroll</vt:lpstr>
      <vt:lpstr>3. Cochlearis implantátum</vt:lpstr>
      <vt:lpstr>Cochlearis implantátum</vt:lpstr>
      <vt:lpstr>A cochlearis implantáció indikációja</vt:lpstr>
      <vt:lpstr>PowerPoint bemutató</vt:lpstr>
      <vt:lpstr>Cochlearis implantáció</vt:lpstr>
      <vt:lpstr>Cochlearis implantátum</vt:lpstr>
      <vt:lpstr>Cochlearis implantátum: bypass szőrsejtprotézis</vt:lpstr>
      <vt:lpstr>PowerPoint bemutató</vt:lpstr>
      <vt:lpstr>PowerPoint bemutató</vt:lpstr>
      <vt:lpstr>Preoperatív betegkiválasztás</vt:lpstr>
      <vt:lpstr>Cochlearis implantáció utáni eredmények (tisztahang-küszöb vizsgálat implantátummal, szabad hangtérben)</vt:lpstr>
      <vt:lpstr>Kétoldali cochlearis implantáció</vt:lpstr>
      <vt:lpstr>Agytörzsi implantáció </vt:lpstr>
      <vt:lpstr>Agytörzsi implantátum</vt:lpstr>
      <vt:lpstr>PowerPoint bemutató</vt:lpstr>
      <vt:lpstr>Agytörzsi implantáció hallásjavító eredményessége</vt:lpstr>
      <vt:lpstr>PowerPoint bemutató</vt:lpstr>
      <vt:lpstr>PowerPoint bemutató</vt:lpstr>
      <vt:lpstr>PowerPoint bemutató</vt:lpstr>
      <vt:lpstr>PowerPoint bemutató</vt:lpstr>
      <vt:lpstr>PowerPoint bemutató</vt:lpstr>
      <vt:lpstr>Miért fontos a Hallásvédelem?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 hang, intenzitásától függően előidézhet: </vt:lpstr>
      <vt:lpstr>PowerPoint bemutató</vt:lpstr>
      <vt:lpstr>Belsőfüli keresztmetszet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Műszeres intenzitásszint mérés  LAeq/90 perc = 69,7 dB LCpeak max = 119,1 dB</vt:lpstr>
      <vt:lpstr>PowerPoint bemutató</vt:lpstr>
      <vt:lpstr>PowerPoint bemutató</vt:lpstr>
      <vt:lpstr>Műszeres intenzitásszint mérés LAeq/189 perc=87,2 dB LCpeak max = 121,3 dB </vt:lpstr>
      <vt:lpstr>PowerPoint bemutató</vt:lpstr>
      <vt:lpstr>Objektív hallásmérés eredménye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Vicsi Klára</dc:creator>
  <cp:lastModifiedBy>CzL</cp:lastModifiedBy>
  <cp:revision>61</cp:revision>
  <dcterms:created xsi:type="dcterms:W3CDTF">2020-02-10T10:15:26Z</dcterms:created>
  <dcterms:modified xsi:type="dcterms:W3CDTF">2021-03-05T08:25:22Z</dcterms:modified>
</cp:coreProperties>
</file>