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1"/>
    <p:sldMasterId id="2147483678" r:id="rId2"/>
  </p:sldMasterIdLst>
  <p:notesMasterIdLst>
    <p:notesMasterId r:id="rId23"/>
  </p:notesMasterIdLst>
  <p:handoutMasterIdLst>
    <p:handoutMasterId r:id="rId24"/>
  </p:handoutMasterIdLst>
  <p:sldIdLst>
    <p:sldId id="258" r:id="rId3"/>
    <p:sldId id="260" r:id="rId4"/>
    <p:sldId id="270" r:id="rId5"/>
    <p:sldId id="275" r:id="rId6"/>
    <p:sldId id="261" r:id="rId7"/>
    <p:sldId id="262" r:id="rId8"/>
    <p:sldId id="263" r:id="rId9"/>
    <p:sldId id="279" r:id="rId10"/>
    <p:sldId id="272" r:id="rId11"/>
    <p:sldId id="281" r:id="rId12"/>
    <p:sldId id="277" r:id="rId13"/>
    <p:sldId id="273" r:id="rId14"/>
    <p:sldId id="274" r:id="rId15"/>
    <p:sldId id="278" r:id="rId16"/>
    <p:sldId id="264" r:id="rId17"/>
    <p:sldId id="267" r:id="rId18"/>
    <p:sldId id="265" r:id="rId19"/>
    <p:sldId id="266" r:id="rId20"/>
    <p:sldId id="268" r:id="rId21"/>
    <p:sldId id="280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CD6"/>
    <a:srgbClr val="FFCC99"/>
    <a:srgbClr val="CCFF99"/>
    <a:srgbClr val="FFCCFF"/>
    <a:srgbClr val="66FF33"/>
    <a:srgbClr val="FF0000"/>
    <a:srgbClr val="000099"/>
    <a:srgbClr val="0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29" autoAdjust="0"/>
    <p:restoredTop sz="86427" autoAdjust="0"/>
  </p:normalViewPr>
  <p:slideViewPr>
    <p:cSldViewPr>
      <p:cViewPr varScale="1">
        <p:scale>
          <a:sx n="117" d="100"/>
          <a:sy n="117" d="100"/>
        </p:scale>
        <p:origin x="-21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83452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1050"/>
    </p:cViewPr>
  </p:sorterViewPr>
  <p:notesViewPr>
    <p:cSldViewPr>
      <p:cViewPr varScale="1">
        <p:scale>
          <a:sx n="61" d="100"/>
          <a:sy n="61" d="100"/>
        </p:scale>
        <p:origin x="-1698" y="-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0.xml"/><Relationship Id="rId1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3" rIns="91386" bIns="4569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416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3" rIns="91386" bIns="4569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77275"/>
            <a:ext cx="29448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3" rIns="91386" bIns="4569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677275"/>
            <a:ext cx="29416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3" rIns="91386" bIns="4569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380B82F-F03F-4FCD-B0E9-29FBCA0E0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66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3" rIns="91386" bIns="4569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416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3" rIns="91386" bIns="4569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698500"/>
            <a:ext cx="4541837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4238" y="4340225"/>
            <a:ext cx="50768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3" rIns="91386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77275"/>
            <a:ext cx="29448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3" rIns="91386" bIns="4569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677275"/>
            <a:ext cx="29416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3" rIns="91386" bIns="4569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C91D82-99B5-4E52-9503-784ADD2F0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37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8124B16-C652-4F07-AE90-68AA171FCFBD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EA65F2F-8105-44AB-B823-0D665C1E1D8B}" type="slidenum">
              <a:rPr lang="en-US" sz="1200" smtClean="0"/>
              <a:pPr/>
              <a:t>10</a:t>
            </a:fld>
            <a:endParaRPr 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91D82-99B5-4E52-9503-784ADD2F01C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54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F2880-0C92-4D07-A2D6-893540E2322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6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F2880-0C92-4D07-A2D6-893540E2322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60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91D82-99B5-4E52-9503-784ADD2F01C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54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91D82-99B5-4E52-9503-784ADD2F01C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01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91D82-99B5-4E52-9503-784ADD2F01C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51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91D82-99B5-4E52-9503-784ADD2F01C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90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91D82-99B5-4E52-9503-784ADD2F01C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79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1AD765A-BFF3-49BB-A271-56277EE8CEE5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91D82-99B5-4E52-9503-784ADD2F01C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92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C08C5A6-CE0F-4F81-B07A-C90EFADEBDA6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1F35520-C71E-4F5F-86B1-8F441D6ECC80}" type="slidenum">
              <a:rPr lang="en-US" sz="1300"/>
              <a:pPr/>
              <a:t>4</a:t>
            </a:fld>
            <a:endParaRPr lang="en-US" sz="13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91D82-99B5-4E52-9503-784ADD2F01C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57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91D82-99B5-4E52-9503-784ADD2F01C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22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91D82-99B5-4E52-9503-784ADD2F01C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54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1099B84-9EB5-40E4-A6F9-E6E9737B0ED3}" type="slidenum">
              <a:rPr lang="en-US" sz="1200" baseline="0" smtClean="0"/>
              <a:pPr/>
              <a:t>8</a:t>
            </a:fld>
            <a:endParaRPr lang="en-US" sz="1200" baseline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EA65F2F-8105-44AB-B823-0D665C1E1D8B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gray">
          <a:xfrm>
            <a:off x="0" y="6364288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907B36F5-0D9A-4D83-AE4B-C8B5FD6D4AF1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928688" y="2017713"/>
            <a:ext cx="7337425" cy="1411287"/>
          </a:xfrm>
          <a:solidFill>
            <a:schemeClr val="bg1"/>
          </a:solidFill>
        </p:spPr>
        <p:txBody>
          <a:bodyPr lIns="0" tIns="0" rIns="0" bIns="0" anchor="t"/>
          <a:lstStyle>
            <a:lvl1pPr algn="ctr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12700"/>
            <a:ext cx="2233612" cy="6316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" y="12700"/>
            <a:ext cx="6548438" cy="6316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0"/>
            <a:ext cx="8936037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33363" y="906463"/>
            <a:ext cx="8910637" cy="54737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40588" y="6599238"/>
            <a:ext cx="427037" cy="238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5000"/>
              </a:spcBef>
              <a:buSzPct val="125000"/>
              <a:buFont typeface="Wingdings" pitchFamily="2" charset="2"/>
              <a:buNone/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8618860-3153-46CC-A4A1-37526655B86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33363" y="906463"/>
            <a:ext cx="8910637" cy="54229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gray">
          <a:xfrm>
            <a:off x="0" y="6364288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907B36F5-0D9A-4D83-AE4B-C8B5FD6D4AF1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928688" y="2017713"/>
            <a:ext cx="7337425" cy="1411287"/>
          </a:xfrm>
          <a:solidFill>
            <a:schemeClr val="bg1"/>
          </a:solidFill>
        </p:spPr>
        <p:txBody>
          <a:bodyPr lIns="0" tIns="0" rIns="0" bIns="0" anchor="t"/>
          <a:lstStyle>
            <a:lvl1pPr algn="ctr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pull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12700"/>
            <a:ext cx="2233612" cy="6316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" y="12700"/>
            <a:ext cx="6548438" cy="6316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0"/>
            <a:ext cx="8936037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33363" y="906463"/>
            <a:ext cx="8910637" cy="54737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40588" y="6599238"/>
            <a:ext cx="427037" cy="238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5000"/>
              </a:spcBef>
              <a:buSzPct val="125000"/>
              <a:buFont typeface="Wingdings" pitchFamily="2" charset="2"/>
              <a:buNone/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8618860-3153-46CC-A4A1-37526655B86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33363" y="906463"/>
            <a:ext cx="8910637" cy="54229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12700"/>
            <a:ext cx="8934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906463"/>
            <a:ext cx="8910637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</p:txBody>
      </p:sp>
      <p:sp>
        <p:nvSpPr>
          <p:cNvPr id="830468" name="Line 4"/>
          <p:cNvSpPr>
            <a:spLocks noChangeShapeType="1"/>
          </p:cNvSpPr>
          <p:nvPr/>
        </p:nvSpPr>
        <p:spPr bwMode="gray">
          <a:xfrm>
            <a:off x="342900" y="787400"/>
            <a:ext cx="88011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69" name="Line 5"/>
          <p:cNvSpPr>
            <a:spLocks noChangeShapeType="1"/>
          </p:cNvSpPr>
          <p:nvPr/>
        </p:nvSpPr>
        <p:spPr bwMode="gray">
          <a:xfrm>
            <a:off x="0" y="6373813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70" name="Rectangle 6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A1A00B9A-5B0F-4DB6-8E15-38D31F7471AF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0471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 userDrawn="1"/>
        </p:nvSpPr>
        <p:spPr bwMode="auto">
          <a:xfrm>
            <a:off x="8899525" y="4429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01625" indent="-3016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49238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1001713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403350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8034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5pPr>
      <a:lvl6pPr marL="22606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6pPr>
      <a:lvl7pPr marL="27178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7pPr>
      <a:lvl8pPr marL="31750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8pPr>
      <a:lvl9pPr marL="36322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\Documents\Teaching\Book Writin'\ARM Cortex M0Plus\Production\ARM Footer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9652"/>
            <a:ext cx="9144000" cy="49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12700"/>
            <a:ext cx="8934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906463"/>
            <a:ext cx="8910637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</p:txBody>
      </p:sp>
      <p:sp>
        <p:nvSpPr>
          <p:cNvPr id="830468" name="Line 4"/>
          <p:cNvSpPr>
            <a:spLocks noChangeShapeType="1"/>
          </p:cNvSpPr>
          <p:nvPr/>
        </p:nvSpPr>
        <p:spPr bwMode="gray">
          <a:xfrm>
            <a:off x="342900" y="787400"/>
            <a:ext cx="88011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69" name="Line 5"/>
          <p:cNvSpPr>
            <a:spLocks noChangeShapeType="1"/>
          </p:cNvSpPr>
          <p:nvPr/>
        </p:nvSpPr>
        <p:spPr bwMode="gray">
          <a:xfrm>
            <a:off x="0" y="6373813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70" name="Rectangle 6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A1A00B9A-5B0F-4DB6-8E15-38D31F7471AF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0471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8899525" y="4429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01625" indent="-3016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49238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1001713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403350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8034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5pPr>
      <a:lvl6pPr marL="22606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6pPr>
      <a:lvl7pPr marL="27178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7pPr>
      <a:lvl8pPr marL="31750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8pPr>
      <a:lvl9pPr marL="36322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eil.com/appnotes/docs/apnt_230.asp" TargetMode="External"/><Relationship Id="rId3" Type="http://schemas.openxmlformats.org/officeDocument/2006/relationships/hyperlink" Target="http://www.amazon.com/Definitive-Cortex%C2%AE-M3-Cortex%C2%AE-M4-Processors-Edition/dp/0124080820" TargetMode="External"/><Relationship Id="rId7" Type="http://schemas.openxmlformats.org/officeDocument/2006/relationships/hyperlink" Target="http://www.st.com/st-web-ui/static/active/en/resource/technical/document/reference_manual/DM00031020.pdf?s_searchtype=keyword" TargetMode="External"/><Relationship Id="rId2" Type="http://schemas.openxmlformats.org/officeDocument/2006/relationships/hyperlink" Target="http://infocenter.arm.com/help/index.jsp?topic=/com.arm.doc.ddi0403c/index.html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st.com/st-web-ui/static/active/en/resource/technical/document/user_manual/DM00039084.pdf" TargetMode="External"/><Relationship Id="rId5" Type="http://schemas.openxmlformats.org/officeDocument/2006/relationships/hyperlink" Target="http://www.st.com/st-web-ui/static/active/en/resource/technical/document/datasheet/DM00037051.pdf?s_searchtype=keyword" TargetMode="External"/><Relationship Id="rId4" Type="http://schemas.openxmlformats.org/officeDocument/2006/relationships/hyperlink" Target="http://www.st.com/st-web-ui/static/active/en/resource/technical/document/programming_manual/DM00046982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3716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Introduction </a:t>
            </a:r>
            <a:r>
              <a:rPr lang="en-US" sz="4000" smtClean="0"/>
              <a:t>to </a:t>
            </a:r>
            <a:br>
              <a:rPr lang="en-US" sz="4000" smtClean="0"/>
            </a:br>
            <a:r>
              <a:rPr lang="en-US" sz="4000" smtClean="0"/>
              <a:t>Embedded Systems Design</a:t>
            </a:r>
            <a:endParaRPr lang="en-US" sz="4400" i="1" dirty="0" smtClean="0"/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86200"/>
            <a:ext cx="7467600" cy="1752600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Microcontroller vs. Microprocessor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839200" cy="5105400"/>
          </a:xfrm>
        </p:spPr>
        <p:txBody>
          <a:bodyPr/>
          <a:lstStyle/>
          <a:p>
            <a:r>
              <a:rPr lang="en-US" sz="2000" dirty="0" smtClean="0"/>
              <a:t>Roughly speaking: MCU= CPU + peripherals (e.g. memory, programmable input/output peripherals )</a:t>
            </a:r>
          </a:p>
          <a:p>
            <a:r>
              <a:rPr lang="en-US" sz="2000" dirty="0" smtClean="0"/>
              <a:t>ARM provides ARM IPs like Cores, internal bus, interrupt controllers, etc</a:t>
            </a:r>
            <a:r>
              <a:rPr lang="en-US" dirty="0" smtClean="0"/>
              <a:t>. </a:t>
            </a:r>
          </a:p>
          <a:p>
            <a:r>
              <a:rPr lang="en-US" sz="2000" dirty="0" smtClean="0"/>
              <a:t>But MCUs are not created equal! MCUs from different vendors really vary due to different design decisions:</a:t>
            </a:r>
          </a:p>
          <a:p>
            <a:pPr lvl="1"/>
            <a:r>
              <a:rPr lang="en-US" sz="1900" dirty="0"/>
              <a:t>A</a:t>
            </a:r>
            <a:r>
              <a:rPr lang="en-US" sz="1900" dirty="0" smtClean="0"/>
              <a:t>rchitecture</a:t>
            </a:r>
          </a:p>
          <a:p>
            <a:pPr lvl="1"/>
            <a:r>
              <a:rPr lang="en-US" sz="1900" dirty="0"/>
              <a:t>I</a:t>
            </a:r>
            <a:r>
              <a:rPr lang="en-US" sz="1900" dirty="0" smtClean="0"/>
              <a:t>mplementation</a:t>
            </a:r>
          </a:p>
          <a:p>
            <a:pPr lvl="1"/>
            <a:r>
              <a:rPr lang="en-US" sz="1900" dirty="0"/>
              <a:t>P</a:t>
            </a:r>
            <a:r>
              <a:rPr lang="en-US" sz="1900" dirty="0" smtClean="0"/>
              <a:t>rocessing optimization</a:t>
            </a:r>
          </a:p>
          <a:p>
            <a:pPr lvl="1"/>
            <a:r>
              <a:rPr lang="en-US" sz="1900" dirty="0" smtClean="0"/>
              <a:t>Peripherals</a:t>
            </a:r>
            <a:endParaRPr lang="en-US" sz="1900" dirty="0"/>
          </a:p>
          <a:p>
            <a:pPr lvl="1"/>
            <a:r>
              <a:rPr lang="en-US" sz="1900" dirty="0"/>
              <a:t>P</a:t>
            </a:r>
            <a:r>
              <a:rPr lang="en-US" sz="1900" dirty="0" smtClean="0"/>
              <a:t>ower management</a:t>
            </a:r>
          </a:p>
          <a:p>
            <a:pPr lvl="1"/>
            <a:r>
              <a:rPr lang="en-US" sz="1900" dirty="0"/>
              <a:t>P</a:t>
            </a:r>
            <a:r>
              <a:rPr lang="en-US" sz="1900" dirty="0" smtClean="0"/>
              <a:t>referred tool chains</a:t>
            </a:r>
          </a:p>
          <a:p>
            <a:pPr lvl="1"/>
            <a:r>
              <a:rPr lang="en-US" sz="1900" dirty="0" smtClean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42837984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 of Embedded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Concurrent, </a:t>
            </a:r>
            <a:r>
              <a:rPr lang="en-US" sz="2000" dirty="0"/>
              <a:t>r</a:t>
            </a:r>
            <a:r>
              <a:rPr lang="en-US" sz="2000" dirty="0" smtClean="0"/>
              <a:t>eactive behaviors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Must respond to sequences and combinations of events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Real-time systems have deadlines on responses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Typically must perform multiple separate activities concurrently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06539621"/>
      </p:ext>
    </p:extLst>
  </p:cSld>
  <p:clrMapOvr>
    <a:masterClrMapping/>
  </p:clrMapOvr>
  <p:transition>
    <p:pull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2700"/>
            <a:ext cx="8839200" cy="839788"/>
          </a:xfrm>
        </p:spPr>
        <p:txBody>
          <a:bodyPr/>
          <a:lstStyle/>
          <a:p>
            <a:r>
              <a:rPr lang="en-US" sz="3200" dirty="0" smtClean="0"/>
              <a:t>MCU Hardware &amp; Software for Concurrency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3124200" cy="5867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CPU executes instructions from one or more thread of execution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Specialized hardware peripherals add dedicated concurrent processing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DMA - transferring data between memory and peripherals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Watchdog timer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Analog </a:t>
            </a:r>
            <a:r>
              <a:rPr lang="en-US" sz="1600" dirty="0"/>
              <a:t>interfacing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Timers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Communications with other devices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Detecting external signal events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Peripherals use </a:t>
            </a:r>
            <a:r>
              <a:rPr lang="en-US" b="1" i="1" dirty="0" smtClean="0"/>
              <a:t>interrupts </a:t>
            </a:r>
            <a:r>
              <a:rPr lang="en-US" dirty="0" smtClean="0"/>
              <a:t>to notify CPU of events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876300"/>
            <a:ext cx="553357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29952"/>
      </p:ext>
    </p:extLst>
  </p:cSld>
  <p:clrMapOvr>
    <a:masterClrMapping/>
  </p:clrMapOvr>
  <p:transition>
    <p:pull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700"/>
            <a:ext cx="8839200" cy="839788"/>
          </a:xfrm>
        </p:spPr>
        <p:txBody>
          <a:bodyPr/>
          <a:lstStyle/>
          <a:p>
            <a:r>
              <a:rPr lang="en-US" sz="3200" dirty="0" smtClean="0"/>
              <a:t>Concurrent Hardware &amp; Software Operation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638800"/>
            <a:ext cx="8458200" cy="1066800"/>
          </a:xfrm>
        </p:spPr>
        <p:txBody>
          <a:bodyPr/>
          <a:lstStyle/>
          <a:p>
            <a:r>
              <a:rPr lang="en-US" sz="2000" dirty="0" smtClean="0"/>
              <a:t>Embedded systems rely on both MCU </a:t>
            </a:r>
            <a:r>
              <a:rPr lang="en-US" sz="2000" b="1" i="1" dirty="0" smtClean="0"/>
              <a:t>hardware peripherals </a:t>
            </a:r>
            <a:r>
              <a:rPr lang="en-US" sz="2000" dirty="0" smtClean="0"/>
              <a:t>and </a:t>
            </a:r>
            <a:r>
              <a:rPr lang="en-US" sz="2000" b="1" i="1" dirty="0" smtClean="0"/>
              <a:t>software </a:t>
            </a:r>
            <a:r>
              <a:rPr lang="en-US" sz="2000" dirty="0" smtClean="0"/>
              <a:t>to get everything done on time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990602" y="838200"/>
            <a:ext cx="6729271" cy="4775612"/>
            <a:chOff x="990601" y="914400"/>
            <a:chExt cx="7086599" cy="5029200"/>
          </a:xfrm>
        </p:grpSpPr>
        <p:pic>
          <p:nvPicPr>
            <p:cNvPr id="552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425" y="1218244"/>
              <a:ext cx="6400800" cy="4725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743200" y="914400"/>
              <a:ext cx="1072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Hardware</a:t>
              </a:r>
              <a:endParaRPr lang="en-US" sz="1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56670" y="914400"/>
              <a:ext cx="1072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Hardware</a:t>
              </a:r>
              <a:endParaRPr lang="en-US" sz="1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47800" y="914400"/>
              <a:ext cx="9941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Software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914400"/>
              <a:ext cx="9941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Software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83017" y="914400"/>
              <a:ext cx="9941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Software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5400000">
              <a:off x="843733" y="3242368"/>
              <a:ext cx="6322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Time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1295400" y="1752600"/>
              <a:ext cx="0" cy="3657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52828200"/>
      </p:ext>
    </p:extLst>
  </p:cSld>
  <p:clrMapOvr>
    <a:masterClrMapping/>
  </p:clrMapOvr>
  <p:transition>
    <p:pull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 of Embedded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Fault handling</a:t>
            </a:r>
          </a:p>
          <a:p>
            <a:pPr lvl="1"/>
            <a:r>
              <a:rPr lang="en-US" sz="1800" dirty="0" smtClean="0"/>
              <a:t>Many systems must operate independently for long periods of time, requiring system to handle likely faults without crashing</a:t>
            </a:r>
          </a:p>
          <a:p>
            <a:pPr lvl="1"/>
            <a:r>
              <a:rPr lang="en-US" sz="1800" dirty="0" smtClean="0"/>
              <a:t>Often fault-handling code is larger and more complex than the normal-case code</a:t>
            </a:r>
            <a:endParaRPr lang="en-US" sz="1800" dirty="0"/>
          </a:p>
          <a:p>
            <a:endParaRPr lang="en-US" sz="2000" dirty="0" smtClean="0"/>
          </a:p>
          <a:p>
            <a:r>
              <a:rPr lang="en-US" sz="2000" dirty="0" smtClean="0"/>
              <a:t>Diagnostics</a:t>
            </a:r>
          </a:p>
          <a:p>
            <a:pPr lvl="1"/>
            <a:r>
              <a:rPr lang="en-US" sz="1800" dirty="0" smtClean="0"/>
              <a:t>Help service personnel determine problem</a:t>
            </a:r>
            <a:r>
              <a:rPr lang="en-US" sz="1800" dirty="0"/>
              <a:t> </a:t>
            </a:r>
            <a:r>
              <a:rPr lang="en-US" sz="1800" dirty="0" smtClean="0"/>
              <a:t>quickly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96125509"/>
      </p:ext>
    </p:extLst>
  </p:cSld>
  <p:clrMapOvr>
    <a:masterClrMapping/>
  </p:clrMapOvr>
  <p:transition>
    <p:pull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Cost</a:t>
            </a:r>
          </a:p>
          <a:p>
            <a:pPr lvl="1"/>
            <a:r>
              <a:rPr lang="en-US" sz="1800" dirty="0" smtClean="0"/>
              <a:t>Competitive markets penalize products which don’t deliver adequate value for the cost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Size and weight limits</a:t>
            </a:r>
          </a:p>
          <a:p>
            <a:pPr lvl="1"/>
            <a:r>
              <a:rPr lang="en-US" sz="1800" dirty="0" smtClean="0"/>
              <a:t>Mobile (aviation, automotive) and portable (e.g. handheld) systems</a:t>
            </a:r>
          </a:p>
          <a:p>
            <a:endParaRPr lang="en-US" sz="2000" dirty="0" smtClean="0"/>
          </a:p>
          <a:p>
            <a:r>
              <a:rPr lang="en-US" sz="2000" dirty="0" smtClean="0"/>
              <a:t>Power and energy limits</a:t>
            </a:r>
          </a:p>
          <a:p>
            <a:pPr lvl="1"/>
            <a:r>
              <a:rPr lang="en-US" sz="1800" dirty="0" smtClean="0"/>
              <a:t>Battery capacity</a:t>
            </a:r>
          </a:p>
          <a:p>
            <a:pPr lvl="1"/>
            <a:r>
              <a:rPr lang="en-US" sz="1800" dirty="0" smtClean="0"/>
              <a:t>Cooling limits</a:t>
            </a:r>
          </a:p>
          <a:p>
            <a:endParaRPr lang="en-US" sz="2000" dirty="0" smtClean="0"/>
          </a:p>
          <a:p>
            <a:r>
              <a:rPr lang="en-US" sz="2000" dirty="0" smtClean="0"/>
              <a:t>Environment</a:t>
            </a:r>
          </a:p>
          <a:p>
            <a:pPr lvl="1"/>
            <a:r>
              <a:rPr lang="en-US" sz="1800" dirty="0" smtClean="0"/>
              <a:t>Temperatures may range from -40°C to 125°C, or even more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99884870"/>
      </p:ext>
    </p:extLst>
  </p:cSld>
  <p:clrMapOvr>
    <a:masterClrMapping/>
  </p:clrMapOvr>
  <p:transition>
    <p:pull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Microcontrollers used (rather than microprocessors)</a:t>
            </a:r>
          </a:p>
          <a:p>
            <a:pPr lvl="1"/>
            <a:r>
              <a:rPr lang="en-US" sz="1800" dirty="0" smtClean="0"/>
              <a:t>Include peripherals to interface with other devices, respond efficiently </a:t>
            </a:r>
          </a:p>
          <a:p>
            <a:pPr lvl="1"/>
            <a:r>
              <a:rPr lang="en-US" sz="1800" dirty="0" smtClean="0"/>
              <a:t>On-chip RAM, ROM reduce circuit board complexity and cost</a:t>
            </a:r>
          </a:p>
          <a:p>
            <a:pPr lvl="1"/>
            <a:endParaRPr lang="en-US" sz="1800" dirty="0" smtClean="0"/>
          </a:p>
          <a:p>
            <a:r>
              <a:rPr lang="en-US" sz="2000" dirty="0"/>
              <a:t>Programming language</a:t>
            </a:r>
          </a:p>
          <a:p>
            <a:pPr lvl="1"/>
            <a:r>
              <a:rPr lang="en-US" sz="1800" dirty="0"/>
              <a:t>Programmed in C rather than Java (smaller and faster </a:t>
            </a:r>
            <a:r>
              <a:rPr lang="en-US" sz="1800" dirty="0" smtClean="0"/>
              <a:t>code, so less expensive MCU)</a:t>
            </a:r>
            <a:endParaRPr lang="en-US" sz="1800" dirty="0"/>
          </a:p>
          <a:p>
            <a:pPr lvl="1"/>
            <a:r>
              <a:rPr lang="en-US" sz="1800" dirty="0"/>
              <a:t>Some performance-critical code may be in assembly language</a:t>
            </a:r>
          </a:p>
          <a:p>
            <a:endParaRPr lang="en-US" sz="2000" dirty="0" smtClean="0"/>
          </a:p>
          <a:p>
            <a:r>
              <a:rPr lang="en-US" sz="2000" dirty="0" smtClean="0"/>
              <a:t>Operating system</a:t>
            </a:r>
          </a:p>
          <a:p>
            <a:pPr lvl="1"/>
            <a:r>
              <a:rPr lang="en-US" sz="1800" dirty="0" smtClean="0"/>
              <a:t>Typically no OS, but instead simple scheduler (or even just interrupts + main code (foreground/background system)</a:t>
            </a:r>
          </a:p>
          <a:p>
            <a:pPr lvl="1"/>
            <a:r>
              <a:rPr lang="en-US" sz="1800" dirty="0" smtClean="0"/>
              <a:t>If OS is used, likely to be a lean RTOS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82440814"/>
      </p:ext>
    </p:extLst>
  </p:cSld>
  <p:clrMapOvr>
    <a:masterClrMapping/>
  </p:clrMapOvr>
  <p:transition>
    <p:pull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Introductory Course: Building an Embedded System with an MCU</a:t>
            </a:r>
          </a:p>
          <a:p>
            <a:pPr lvl="1"/>
            <a:r>
              <a:rPr lang="en-US" sz="2000" dirty="0" smtClean="0"/>
              <a:t>Microcontroller concepts</a:t>
            </a:r>
          </a:p>
          <a:p>
            <a:pPr lvl="1"/>
            <a:r>
              <a:rPr lang="en-US" sz="2000" dirty="0" smtClean="0"/>
              <a:t>Software design basics</a:t>
            </a:r>
          </a:p>
          <a:p>
            <a:pPr lvl="1"/>
            <a:r>
              <a:rPr lang="en-US" sz="2000" dirty="0" smtClean="0"/>
              <a:t>ARM Cortex M4 architecture and interrupt system</a:t>
            </a:r>
          </a:p>
          <a:p>
            <a:pPr lvl="1"/>
            <a:r>
              <a:rPr lang="en-US" sz="2000" dirty="0" smtClean="0"/>
              <a:t>C as implemented in assembly language</a:t>
            </a:r>
          </a:p>
          <a:p>
            <a:pPr lvl="1"/>
            <a:r>
              <a:rPr lang="en-US" sz="2000" dirty="0" smtClean="0"/>
              <a:t>Peripherals and interfacing</a:t>
            </a:r>
          </a:p>
          <a:p>
            <a:pPr lvl="1"/>
            <a:endParaRPr lang="en-US" sz="2000" dirty="0" smtClean="0"/>
          </a:p>
          <a:p>
            <a:r>
              <a:rPr lang="en-US" dirty="0" smtClean="0"/>
              <a:t>Advanced Course: Performance Analysis and Optimizations</a:t>
            </a:r>
            <a:endParaRPr lang="en-US" dirty="0"/>
          </a:p>
          <a:p>
            <a:pPr lvl="1"/>
            <a:r>
              <a:rPr lang="en-US" sz="2000" dirty="0" smtClean="0"/>
              <a:t>Creating responsive systems</a:t>
            </a:r>
            <a:endParaRPr lang="en-US" sz="2400" dirty="0" smtClean="0"/>
          </a:p>
          <a:p>
            <a:pPr lvl="1"/>
            <a:r>
              <a:rPr lang="en-US" sz="2000" dirty="0" smtClean="0"/>
              <a:t>Creating fast systems</a:t>
            </a:r>
            <a:endParaRPr lang="en-US" sz="2400" dirty="0" smtClean="0"/>
          </a:p>
          <a:p>
            <a:pPr lvl="1"/>
            <a:r>
              <a:rPr lang="en-US" sz="2000" dirty="0" smtClean="0"/>
              <a:t>Optimizing system power and energy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9040641"/>
      </p:ext>
    </p:extLst>
  </p:cSld>
  <p:clrMapOvr>
    <a:masterClrMapping/>
  </p:clrMapOvr>
  <p:transition>
    <p:pull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Board – STM32F4Discovery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4953000" cy="5867400"/>
          </a:xfrm>
        </p:spPr>
        <p:txBody>
          <a:bodyPr/>
          <a:lstStyle/>
          <a:p>
            <a:r>
              <a:rPr lang="en-US" sz="2000" dirty="0" smtClean="0"/>
              <a:t>32-bit Cortex-M4 Processor Core</a:t>
            </a:r>
          </a:p>
          <a:p>
            <a:r>
              <a:rPr lang="en-US" sz="2000" dirty="0" smtClean="0"/>
              <a:t>STM32F407VG</a:t>
            </a:r>
          </a:p>
          <a:p>
            <a:pPr lvl="1"/>
            <a:r>
              <a:rPr lang="en-US" sz="1800" dirty="0" smtClean="0"/>
              <a:t>DSP and FPU</a:t>
            </a:r>
            <a:endParaRPr lang="en-US" sz="1800" dirty="0"/>
          </a:p>
          <a:p>
            <a:pPr lvl="1"/>
            <a:r>
              <a:rPr lang="en-US" sz="1800" dirty="0" smtClean="0"/>
              <a:t>168 MHz max clock</a:t>
            </a:r>
          </a:p>
          <a:p>
            <a:pPr lvl="1"/>
            <a:r>
              <a:rPr lang="en-GB" sz="1800" dirty="0" smtClean="0"/>
              <a:t>Up </a:t>
            </a:r>
            <a:r>
              <a:rPr lang="en-GB" sz="1800" dirty="0"/>
              <a:t>to 1MB </a:t>
            </a:r>
            <a:r>
              <a:rPr lang="en-GB" sz="1800" dirty="0" smtClean="0"/>
              <a:t>Flash/192KB RAM</a:t>
            </a:r>
          </a:p>
          <a:p>
            <a:pPr lvl="1"/>
            <a:r>
              <a:rPr lang="en-US" sz="1800" dirty="0" smtClean="0"/>
              <a:t>Wide range of peripherals, including USB on-the-go</a:t>
            </a:r>
            <a:r>
              <a:rPr lang="en-US" sz="1400" dirty="0" smtClean="0"/>
              <a:t> </a:t>
            </a:r>
          </a:p>
          <a:p>
            <a:r>
              <a:rPr lang="en-US" sz="2000" dirty="0"/>
              <a:t>STM32F4Discovery </a:t>
            </a:r>
            <a:r>
              <a:rPr lang="en-US" sz="2000" dirty="0" smtClean="0"/>
              <a:t>Board</a:t>
            </a:r>
          </a:p>
          <a:p>
            <a:pPr lvl="1"/>
            <a:r>
              <a:rPr lang="en-US" sz="1700" dirty="0" smtClean="0"/>
              <a:t>$</a:t>
            </a:r>
            <a:r>
              <a:rPr lang="en-US" dirty="0" smtClean="0"/>
              <a:t>20</a:t>
            </a:r>
            <a:r>
              <a:rPr lang="en-US" sz="1700" dirty="0" smtClean="0"/>
              <a:t> (USD)</a:t>
            </a:r>
          </a:p>
          <a:p>
            <a:pPr lvl="1"/>
            <a:r>
              <a:rPr lang="en-US" sz="1800" dirty="0" smtClean="0"/>
              <a:t>Peripherals: 3-axis accelerometer, LED, microphone and speaker driver</a:t>
            </a:r>
          </a:p>
          <a:p>
            <a:pPr lvl="1"/>
            <a:r>
              <a:rPr lang="en-US" sz="1800" dirty="0" smtClean="0"/>
              <a:t>Quick breadboard connection and easy probing with compatible expansion headers</a:t>
            </a:r>
          </a:p>
          <a:p>
            <a:pPr lvl="1"/>
            <a:r>
              <a:rPr lang="en-US" sz="1800" dirty="0" smtClean="0"/>
              <a:t>Rich examples, libraries and extra expansion boards available from ST and other third parties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24333" r="22000" b="8111"/>
          <a:stretch/>
        </p:blipFill>
        <p:spPr bwMode="auto">
          <a:xfrm>
            <a:off x="5410200" y="914400"/>
            <a:ext cx="337485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035172"/>
      </p:ext>
    </p:extLst>
  </p:cSld>
  <p:clrMapOvr>
    <a:masterClrMapping/>
  </p:clrMapOvr>
  <p:transition>
    <p:pull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Why Are We…?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Using C instead of Java (or Python, or your other favorite language)?</a:t>
            </a:r>
          </a:p>
          <a:p>
            <a:pPr lvl="1"/>
            <a:r>
              <a:rPr lang="en-US" sz="1800" dirty="0" smtClean="0"/>
              <a:t>C is the de facto standard for embedded systems because of:</a:t>
            </a:r>
          </a:p>
          <a:p>
            <a:pPr lvl="2"/>
            <a:r>
              <a:rPr lang="en-US" dirty="0" smtClean="0"/>
              <a:t>Precise control over what the processor is doing.</a:t>
            </a:r>
          </a:p>
          <a:p>
            <a:pPr lvl="2"/>
            <a:r>
              <a:rPr lang="en-US" dirty="0"/>
              <a:t>Modest requirements for ROM, RAM, and MIPS, so much cheaper system</a:t>
            </a:r>
          </a:p>
          <a:p>
            <a:pPr lvl="2"/>
            <a:r>
              <a:rPr lang="en-US" dirty="0" smtClean="0"/>
              <a:t>Predictable behavior, no OS (e.g. Garbage Collection) preemption</a:t>
            </a:r>
          </a:p>
          <a:p>
            <a:r>
              <a:rPr lang="en-US" sz="2000" dirty="0" smtClean="0"/>
              <a:t>Learning assembly language?</a:t>
            </a:r>
          </a:p>
          <a:p>
            <a:pPr lvl="1"/>
            <a:r>
              <a:rPr lang="en-US" sz="1800" dirty="0" smtClean="0"/>
              <a:t>The compiler translates C into assembly language. To understand whether the compiler is doing a reasonable job, you need to understand what it has produced. </a:t>
            </a:r>
          </a:p>
          <a:p>
            <a:pPr lvl="1"/>
            <a:r>
              <a:rPr lang="en-US" sz="1800" dirty="0" smtClean="0"/>
              <a:t>Sometimes we may need to improve performance by writing assembly versions of functions.</a:t>
            </a:r>
          </a:p>
          <a:p>
            <a:r>
              <a:rPr lang="en-US" sz="2000" dirty="0" smtClean="0"/>
              <a:t>Required to have a microcontroller board?</a:t>
            </a:r>
          </a:p>
          <a:p>
            <a:pPr lvl="1"/>
            <a:r>
              <a:rPr lang="en-US" sz="1800" dirty="0" smtClean="0"/>
              <a:t>The best way to learn is hands-on. </a:t>
            </a:r>
          </a:p>
          <a:p>
            <a:pPr lvl="1"/>
            <a:r>
              <a:rPr lang="en-US" sz="1800" dirty="0" smtClean="0"/>
              <a:t>You will keep these boards after the semester ends for possible use in other projects (e.g. Senior Design, Advanced Embedded System Design, Mechatronics, etc.)</a:t>
            </a:r>
          </a:p>
        </p:txBody>
      </p:sp>
    </p:spTree>
    <p:extLst>
      <p:ext uri="{BB962C8B-B14F-4D97-AF65-F5344CB8AC3E}">
        <p14:creationId xmlns:p14="http://schemas.microsoft.com/office/powerpoint/2010/main" val="497528027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What is an Embedded System?</a:t>
            </a:r>
            <a:endParaRPr lang="en-US" sz="2000" dirty="0" smtClean="0"/>
          </a:p>
          <a:p>
            <a:pPr lvl="1"/>
            <a:r>
              <a:rPr lang="en-US" sz="1800" dirty="0" smtClean="0"/>
              <a:t>Application-specific computer system</a:t>
            </a:r>
          </a:p>
          <a:p>
            <a:pPr lvl="1"/>
            <a:r>
              <a:rPr lang="en-US" sz="1800" dirty="0" smtClean="0"/>
              <a:t>Built into a larger system</a:t>
            </a:r>
          </a:p>
          <a:p>
            <a:r>
              <a:rPr lang="en-US" sz="2000" dirty="0" smtClean="0"/>
              <a:t>Why add a computer to the larger system?</a:t>
            </a:r>
          </a:p>
          <a:p>
            <a:pPr lvl="1"/>
            <a:r>
              <a:rPr lang="en-US" sz="1800" dirty="0" smtClean="0"/>
              <a:t>Better performance</a:t>
            </a:r>
          </a:p>
          <a:p>
            <a:pPr lvl="1"/>
            <a:r>
              <a:rPr lang="en-US" sz="1800" dirty="0" smtClean="0"/>
              <a:t>More functions and features</a:t>
            </a:r>
          </a:p>
          <a:p>
            <a:pPr lvl="1"/>
            <a:r>
              <a:rPr lang="en-US" sz="1800" dirty="0" smtClean="0"/>
              <a:t>Lower cost</a:t>
            </a:r>
          </a:p>
          <a:p>
            <a:pPr lvl="1"/>
            <a:r>
              <a:rPr lang="en-US" sz="1800" dirty="0" smtClean="0"/>
              <a:t>More dependability</a:t>
            </a:r>
          </a:p>
          <a:p>
            <a:r>
              <a:rPr lang="en-US" sz="2000" dirty="0" smtClean="0"/>
              <a:t>Economics</a:t>
            </a:r>
          </a:p>
          <a:p>
            <a:pPr lvl="1"/>
            <a:r>
              <a:rPr lang="en-US" sz="1800" dirty="0" smtClean="0"/>
              <a:t>Microcontrollers (used for embedded computers) are high-volume, so recurring cost is low</a:t>
            </a:r>
          </a:p>
          <a:p>
            <a:pPr lvl="1"/>
            <a:r>
              <a:rPr lang="en-US" sz="1800" dirty="0" smtClean="0"/>
              <a:t>Nonrecurring cost dominated by software development</a:t>
            </a:r>
          </a:p>
          <a:p>
            <a:r>
              <a:rPr lang="en-US" sz="2000" dirty="0" smtClean="0"/>
              <a:t>Networks</a:t>
            </a:r>
          </a:p>
          <a:p>
            <a:pPr lvl="1"/>
            <a:r>
              <a:rPr lang="en-US" sz="1800" dirty="0" smtClean="0"/>
              <a:t>Often embedded system will use multiple processors communicating across a network to lower parts and assembly costs and improve reliability</a:t>
            </a:r>
          </a:p>
          <a:p>
            <a:pPr lvl="1"/>
            <a:endParaRPr lang="en-US" sz="18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3048664"/>
      </p:ext>
    </p:extLst>
  </p:cSld>
  <p:clrMapOvr>
    <a:masterClrMapping/>
  </p:clrMapOvr>
  <p:transition>
    <p:pull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ARMv7-M Architecture Reference Manual</a:t>
            </a:r>
            <a:endParaRPr lang="en-GB" dirty="0" smtClean="0"/>
          </a:p>
          <a:p>
            <a:r>
              <a:rPr lang="en-GB" dirty="0">
                <a:hlinkClick r:id="rId3"/>
              </a:rPr>
              <a:t>The Definitive Guide to ARM® Cortex®-M3 and Cortex®-M4 </a:t>
            </a:r>
            <a:r>
              <a:rPr lang="en-GB" dirty="0" smtClean="0">
                <a:hlinkClick r:id="rId3"/>
              </a:rPr>
              <a:t>Processors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STM32F4xx Cortex-M4 programming manual</a:t>
            </a:r>
            <a:endParaRPr lang="en-GB" dirty="0" smtClean="0"/>
          </a:p>
          <a:p>
            <a:r>
              <a:rPr lang="en-GB" dirty="0" smtClean="0">
                <a:hlinkClick r:id="rId5"/>
              </a:rPr>
              <a:t>STM32F407xx Datasheet</a:t>
            </a:r>
            <a:endParaRPr lang="en-GB" dirty="0" smtClean="0"/>
          </a:p>
          <a:p>
            <a:r>
              <a:rPr lang="en-GB" dirty="0" smtClean="0">
                <a:hlinkClick r:id="rId6"/>
              </a:rPr>
              <a:t>STM32F4Discovery User Manual</a:t>
            </a:r>
            <a:endParaRPr lang="en-GB" dirty="0" smtClean="0"/>
          </a:p>
          <a:p>
            <a:r>
              <a:rPr lang="en-GB" dirty="0" smtClean="0">
                <a:hlinkClick r:id="rId7"/>
              </a:rPr>
              <a:t>STM32F40xxx Reference Manual</a:t>
            </a:r>
            <a:endParaRPr lang="en-GB" dirty="0" smtClean="0"/>
          </a:p>
          <a:p>
            <a:r>
              <a:rPr lang="en-GB" dirty="0" smtClean="0">
                <a:hlinkClick r:id="rId8"/>
              </a:rPr>
              <a:t>Application Note 230</a:t>
            </a:r>
            <a:endParaRPr lang="en-GB" dirty="0" smtClean="0"/>
          </a:p>
          <a:p>
            <a:pPr lvl="1"/>
            <a:r>
              <a:rPr lang="en-GB"/>
              <a:t>This introduces how to set up the development environment with </a:t>
            </a:r>
            <a:r>
              <a:rPr lang="en-GB" smtClean="0"/>
              <a:t>ARM-MDK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1620"/>
      </p:ext>
    </p:extLst>
  </p:cSld>
  <p:clrMapOvr>
    <a:masterClrMapping/>
  </p:clrMapOvr>
  <p:transition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12700"/>
            <a:ext cx="8915401" cy="839788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Options for Building Embedded Systems</a:t>
            </a:r>
          </a:p>
        </p:txBody>
      </p:sp>
      <p:graphicFrame>
        <p:nvGraphicFramePr>
          <p:cNvPr id="359712" name="Group 2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604100"/>
              </p:ext>
            </p:extLst>
          </p:nvPr>
        </p:nvGraphicFramePr>
        <p:xfrm>
          <a:off x="685800" y="1143000"/>
          <a:ext cx="8382000" cy="5051424"/>
        </p:xfrm>
        <a:graphic>
          <a:graphicData uri="http://schemas.openxmlformats.org/drawingml/2006/table">
            <a:tbl>
              <a:tblPr/>
              <a:tblGrid>
                <a:gridCol w="2133600"/>
                <a:gridCol w="792163"/>
                <a:gridCol w="608012"/>
                <a:gridCol w="1028700"/>
                <a:gridCol w="847725"/>
                <a:gridCol w="1066800"/>
                <a:gridCol w="838200"/>
                <a:gridCol w="1066800"/>
              </a:tblGrid>
              <a:tr h="7315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Implementation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Design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Unit 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Upgrades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 &amp; Bug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Fixes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Size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Weight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Power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System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Speed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6779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Discrete Logic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low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mid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hard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large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high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?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very fast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ASIC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high ($500K/ mask set)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very low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hard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tiny - 1 die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very low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low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extremely fast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4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9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Programmable logic – FPGA, PLD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low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mid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easy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small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low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medium to high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very fast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</a:rPr>
                        <a:t>Microprocessor + memory + peripherals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low to mid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mid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easy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small to med.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low to moderate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medium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moderate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</a:rPr>
                        <a:t>Microcontroller (int. memory &amp; peripherals)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low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mid to low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easy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small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low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medium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slow to moderate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9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</a:rPr>
                        <a:t>Embedded PC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low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high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easy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medium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moderate to high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medium to high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0000"/>
                          </a:solidFill>
                          <a:effectLst/>
                          <a:latin typeface="Verdana" pitchFamily="34" charset="0"/>
                        </a:rPr>
                        <a:t>fast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89" name="Text Box 90"/>
          <p:cNvSpPr txBox="1">
            <a:spLocks noChangeArrowheads="1"/>
          </p:cNvSpPr>
          <p:nvPr/>
        </p:nvSpPr>
        <p:spPr bwMode="auto">
          <a:xfrm rot="-5400000">
            <a:off x="-769938" y="2598738"/>
            <a:ext cx="199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 pitchFamily="34" charset="0"/>
              </a:rPr>
              <a:t>Dedicated Hardware</a:t>
            </a:r>
          </a:p>
        </p:txBody>
      </p:sp>
      <p:sp>
        <p:nvSpPr>
          <p:cNvPr id="13390" name="Text Box 93"/>
          <p:cNvSpPr txBox="1">
            <a:spLocks noChangeArrowheads="1"/>
          </p:cNvSpPr>
          <p:nvPr/>
        </p:nvSpPr>
        <p:spPr bwMode="auto">
          <a:xfrm rot="-5400000">
            <a:off x="-695325" y="4670425"/>
            <a:ext cx="2060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Software Running on</a:t>
            </a:r>
            <a:br>
              <a:rPr lang="en-US" sz="1400">
                <a:solidFill>
                  <a:schemeClr val="accent2"/>
                </a:solidFill>
                <a:latin typeface="Verdana" pitchFamily="34" charset="0"/>
              </a:rPr>
            </a:br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Generic Hardware</a:t>
            </a:r>
          </a:p>
        </p:txBody>
      </p:sp>
    </p:spTree>
    <p:extLst>
      <p:ext uri="{BB962C8B-B14F-4D97-AF65-F5344CB8AC3E}">
        <p14:creationId xmlns:p14="http://schemas.microsoft.com/office/powerpoint/2010/main" val="2365169775"/>
      </p:ext>
    </p:extLst>
  </p:cSld>
  <p:clrMapOvr>
    <a:masterClrMapping/>
  </p:clrMapOvr>
  <p:transition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Example Embedded System: Bike Computer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5334000" cy="6019800"/>
          </a:xfrm>
        </p:spPr>
        <p:txBody>
          <a:bodyPr/>
          <a:lstStyle/>
          <a:p>
            <a:r>
              <a:rPr lang="en-US" dirty="0" smtClean="0"/>
              <a:t>Functions</a:t>
            </a:r>
          </a:p>
          <a:p>
            <a:pPr lvl="1"/>
            <a:r>
              <a:rPr lang="en-US" sz="2000" dirty="0" smtClean="0"/>
              <a:t>Speed and distance measurement</a:t>
            </a:r>
          </a:p>
          <a:p>
            <a:r>
              <a:rPr lang="en-US" dirty="0" smtClean="0"/>
              <a:t>Constraints</a:t>
            </a:r>
          </a:p>
          <a:p>
            <a:pPr lvl="1"/>
            <a:r>
              <a:rPr lang="en-US" sz="2000" dirty="0" smtClean="0"/>
              <a:t>Size</a:t>
            </a:r>
          </a:p>
          <a:p>
            <a:pPr lvl="1"/>
            <a:r>
              <a:rPr lang="en-US" sz="2000" dirty="0" smtClean="0"/>
              <a:t>Cost</a:t>
            </a:r>
          </a:p>
          <a:p>
            <a:pPr lvl="1"/>
            <a:r>
              <a:rPr lang="en-US" sz="2000" dirty="0" smtClean="0"/>
              <a:t>Power and Energy</a:t>
            </a:r>
          </a:p>
          <a:p>
            <a:pPr lvl="1"/>
            <a:r>
              <a:rPr lang="en-US" sz="2000" dirty="0" smtClean="0"/>
              <a:t>Weight</a:t>
            </a:r>
          </a:p>
          <a:p>
            <a:r>
              <a:rPr lang="en-US" dirty="0" smtClean="0"/>
              <a:t>Inputs</a:t>
            </a:r>
          </a:p>
          <a:p>
            <a:pPr lvl="1"/>
            <a:r>
              <a:rPr lang="en-US" sz="2000" dirty="0" smtClean="0"/>
              <a:t>Wheel rotation indicator</a:t>
            </a:r>
          </a:p>
          <a:p>
            <a:pPr lvl="1"/>
            <a:r>
              <a:rPr lang="en-US" sz="2000" dirty="0" smtClean="0"/>
              <a:t>Mode key</a:t>
            </a:r>
          </a:p>
          <a:p>
            <a:r>
              <a:rPr lang="en-US" dirty="0" smtClean="0"/>
              <a:t>Output</a:t>
            </a:r>
          </a:p>
          <a:p>
            <a:pPr lvl="1"/>
            <a:r>
              <a:rPr lang="en-US" sz="2000" dirty="0" smtClean="0"/>
              <a:t>Liquid Crystal Display </a:t>
            </a:r>
          </a:p>
          <a:p>
            <a:r>
              <a:rPr lang="en-US" dirty="0" smtClean="0"/>
              <a:t>Low performance MCU</a:t>
            </a:r>
          </a:p>
          <a:p>
            <a:pPr lvl="1"/>
            <a:r>
              <a:rPr lang="en-US" sz="2000" dirty="0" smtClean="0"/>
              <a:t>8-bit, 10 MIPS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207803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69500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Benefits of Embedded Computer Systems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363" y="762000"/>
            <a:ext cx="8910637" cy="5422900"/>
          </a:xfrm>
        </p:spPr>
        <p:txBody>
          <a:bodyPr/>
          <a:lstStyle/>
          <a:p>
            <a:r>
              <a:rPr lang="en-US" sz="2000" dirty="0" smtClean="0"/>
              <a:t>Greater performance and efficiency</a:t>
            </a:r>
          </a:p>
          <a:p>
            <a:pPr lvl="1"/>
            <a:r>
              <a:rPr lang="en-US" sz="1800" dirty="0" smtClean="0"/>
              <a:t>Software makes it possible to provide </a:t>
            </a:r>
            <a:r>
              <a:rPr lang="en-US" sz="1800" b="1" dirty="0" smtClean="0"/>
              <a:t>sophisticated control</a:t>
            </a:r>
          </a:p>
          <a:p>
            <a:endParaRPr lang="en-US" sz="2000" dirty="0" smtClean="0"/>
          </a:p>
          <a:p>
            <a:r>
              <a:rPr lang="en-US" sz="2000" dirty="0" smtClean="0"/>
              <a:t>Lower costs</a:t>
            </a:r>
          </a:p>
          <a:p>
            <a:pPr lvl="1"/>
            <a:r>
              <a:rPr lang="en-US" sz="1800" dirty="0" smtClean="0"/>
              <a:t>Less expensive components can be used</a:t>
            </a:r>
          </a:p>
          <a:p>
            <a:pPr lvl="1"/>
            <a:r>
              <a:rPr lang="en-US" sz="1800" dirty="0" smtClean="0"/>
              <a:t>Manufacturing costs reduced</a:t>
            </a:r>
          </a:p>
          <a:p>
            <a:pPr lvl="1"/>
            <a:r>
              <a:rPr lang="en-US" sz="1800" dirty="0" smtClean="0"/>
              <a:t>Operating costs reduced</a:t>
            </a:r>
          </a:p>
          <a:p>
            <a:pPr lvl="1"/>
            <a:r>
              <a:rPr lang="en-US" sz="1800" dirty="0" smtClean="0"/>
              <a:t>Maintenance costs reduced</a:t>
            </a:r>
          </a:p>
          <a:p>
            <a:endParaRPr lang="en-US" sz="2000" dirty="0" smtClean="0"/>
          </a:p>
          <a:p>
            <a:r>
              <a:rPr lang="en-US" sz="2000" dirty="0" smtClean="0"/>
              <a:t>More features</a:t>
            </a:r>
          </a:p>
          <a:p>
            <a:pPr lvl="1"/>
            <a:r>
              <a:rPr lang="en-US" sz="1800" dirty="0" smtClean="0"/>
              <a:t>Many not possible or practical with other approaches</a:t>
            </a:r>
          </a:p>
          <a:p>
            <a:endParaRPr lang="en-US" sz="2000" dirty="0" smtClean="0"/>
          </a:p>
          <a:p>
            <a:r>
              <a:rPr lang="en-US" sz="2000" dirty="0" smtClean="0"/>
              <a:t>Better dependability</a:t>
            </a:r>
          </a:p>
          <a:p>
            <a:pPr lvl="1"/>
            <a:r>
              <a:rPr lang="en-US" sz="1800" dirty="0" smtClean="0"/>
              <a:t>Adaptive system which can compensate for failures</a:t>
            </a:r>
          </a:p>
          <a:p>
            <a:pPr lvl="1"/>
            <a:r>
              <a:rPr lang="en-US" sz="1800" dirty="0" smtClean="0"/>
              <a:t>Better diagnostics to improve repair time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45909549"/>
      </p:ext>
    </p:extLst>
  </p:cSld>
  <p:clrMapOvr>
    <a:masterClrMapping/>
  </p:clrMapOvr>
  <p:transition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Closed-loop control system</a:t>
            </a:r>
          </a:p>
          <a:p>
            <a:pPr lvl="1"/>
            <a:r>
              <a:rPr lang="en-US" sz="1800" dirty="0" smtClean="0"/>
              <a:t>Monitor a process, adjust an output to maintain desired set point (temperature, speed, direction, etc.)</a:t>
            </a:r>
          </a:p>
          <a:p>
            <a:r>
              <a:rPr lang="en-US" sz="2000" dirty="0" smtClean="0"/>
              <a:t>Sequencing</a:t>
            </a:r>
          </a:p>
          <a:p>
            <a:pPr lvl="1"/>
            <a:r>
              <a:rPr lang="en-US" sz="1800" dirty="0" smtClean="0"/>
              <a:t>Step through different stages based on environment and system </a:t>
            </a:r>
          </a:p>
          <a:p>
            <a:r>
              <a:rPr lang="en-US" sz="2000" dirty="0" smtClean="0"/>
              <a:t>Signal processing</a:t>
            </a:r>
          </a:p>
          <a:p>
            <a:pPr lvl="1"/>
            <a:r>
              <a:rPr lang="en-US" sz="1800" dirty="0" smtClean="0"/>
              <a:t>Remove noise, select desired signal features</a:t>
            </a:r>
          </a:p>
          <a:p>
            <a:r>
              <a:rPr lang="en-US" sz="2000" dirty="0" smtClean="0"/>
              <a:t>Communications and networking</a:t>
            </a:r>
          </a:p>
          <a:p>
            <a:pPr lvl="1"/>
            <a:r>
              <a:rPr lang="en-US" sz="1800" dirty="0" smtClean="0"/>
              <a:t>Exchange information reliably and quickly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69106129"/>
      </p:ext>
    </p:extLst>
  </p:cSld>
  <p:clrMapOvr>
    <a:masterClrMapping/>
  </p:clrMapOvr>
  <p:transition>
    <p:pull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 of Embedded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Interfacing with larger system and environment</a:t>
            </a:r>
          </a:p>
          <a:p>
            <a:pPr lvl="1"/>
            <a:r>
              <a:rPr lang="en-US" sz="1800" dirty="0" smtClean="0"/>
              <a:t>Analog signals for reading sensors</a:t>
            </a:r>
          </a:p>
          <a:p>
            <a:pPr lvl="2"/>
            <a:r>
              <a:rPr lang="en-US" sz="1800" dirty="0" smtClean="0"/>
              <a:t>Typically use a voltage to represent a physical value</a:t>
            </a:r>
          </a:p>
          <a:p>
            <a:pPr lvl="1"/>
            <a:r>
              <a:rPr lang="en-US" sz="1800" dirty="0" smtClean="0"/>
              <a:t>Power electronics for driving motors, solenoids</a:t>
            </a:r>
          </a:p>
          <a:p>
            <a:pPr lvl="1"/>
            <a:r>
              <a:rPr lang="en-US" sz="1800" dirty="0" smtClean="0"/>
              <a:t>Digital interfaces for communicating with other digital devices</a:t>
            </a:r>
          </a:p>
          <a:p>
            <a:pPr lvl="2"/>
            <a:r>
              <a:rPr lang="en-US" sz="1800" dirty="0" smtClean="0"/>
              <a:t>Simple - switches</a:t>
            </a:r>
          </a:p>
          <a:p>
            <a:pPr lvl="2"/>
            <a:r>
              <a:rPr lang="en-US" sz="1800" dirty="0" smtClean="0"/>
              <a:t>Complex - displays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06440930"/>
      </p:ext>
    </p:extLst>
  </p:cSld>
  <p:clrMapOvr>
    <a:masterClrMapping/>
  </p:clrMapOvr>
  <p:transition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 Analog Sensor - Depth Gauge</a:t>
            </a:r>
          </a:p>
        </p:txBody>
      </p:sp>
      <p:sp>
        <p:nvSpPr>
          <p:cNvPr id="6164" name="Rectangle 44"/>
          <p:cNvSpPr>
            <a:spLocks noGrp="1" noChangeArrowheads="1"/>
          </p:cNvSpPr>
          <p:nvPr>
            <p:ph idx="1"/>
          </p:nvPr>
        </p:nvSpPr>
        <p:spPr>
          <a:xfrm>
            <a:off x="4572000" y="4343400"/>
            <a:ext cx="4495800" cy="2514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AutoNum type="arabicPeriod"/>
            </a:pPr>
            <a:r>
              <a:rPr lang="en-US" sz="1600" b="0" dirty="0" smtClean="0"/>
              <a:t>Sensor detects </a:t>
            </a:r>
            <a:r>
              <a:rPr lang="en-US" sz="1600" b="0" i="1" dirty="0" smtClean="0"/>
              <a:t>pressure </a:t>
            </a:r>
            <a:r>
              <a:rPr lang="en-US" sz="1600" b="0" dirty="0" smtClean="0"/>
              <a:t>and generates a proportional </a:t>
            </a:r>
            <a:r>
              <a:rPr lang="en-US" sz="1600" b="0" i="1" dirty="0" smtClean="0"/>
              <a:t>output voltage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V_sensor</a:t>
            </a:r>
            <a:endParaRPr lang="en-US" sz="1600" b="0" dirty="0" smtClean="0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sz="1600" b="0" dirty="0" smtClean="0"/>
              <a:t>ADC generates a proportional digital </a:t>
            </a:r>
            <a:r>
              <a:rPr lang="en-US" sz="1600" b="0" i="1" dirty="0" smtClean="0"/>
              <a:t>integer</a:t>
            </a:r>
            <a:r>
              <a:rPr lang="en-US" sz="1600" b="0" dirty="0" smtClean="0"/>
              <a:t> (code) based on </a:t>
            </a:r>
            <a:r>
              <a:rPr lang="en-US" sz="1600" b="0" dirty="0" err="1" smtClean="0"/>
              <a:t>V_sensor</a:t>
            </a:r>
            <a:r>
              <a:rPr lang="en-US" sz="1600" b="0" dirty="0" smtClean="0"/>
              <a:t> and </a:t>
            </a:r>
            <a:r>
              <a:rPr lang="en-US" sz="1600" b="0" dirty="0" err="1" smtClean="0"/>
              <a:t>V_ref</a:t>
            </a:r>
            <a:endParaRPr lang="en-US" sz="1600" b="0" dirty="0" smtClean="0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sz="1600" b="0" dirty="0" smtClean="0"/>
              <a:t>Code can convert that integer to a something more useful</a:t>
            </a:r>
          </a:p>
          <a:p>
            <a:pPr marL="762000" lvl="1" indent="-304800">
              <a:lnSpc>
                <a:spcPct val="80000"/>
              </a:lnSpc>
              <a:buFontTx/>
              <a:buAutoNum type="arabicPeriod"/>
            </a:pPr>
            <a:r>
              <a:rPr lang="en-US" sz="1400" dirty="0" smtClean="0"/>
              <a:t>first a float representing the </a:t>
            </a:r>
            <a:r>
              <a:rPr lang="en-US" sz="1400" i="1" dirty="0" smtClean="0"/>
              <a:t>voltage</a:t>
            </a:r>
            <a:r>
              <a:rPr lang="en-US" sz="1400" dirty="0" smtClean="0"/>
              <a:t>, </a:t>
            </a:r>
          </a:p>
          <a:p>
            <a:pPr marL="762000" lvl="1" indent="-304800">
              <a:lnSpc>
                <a:spcPct val="80000"/>
              </a:lnSpc>
              <a:buFontTx/>
              <a:buAutoNum type="arabicPeriod"/>
            </a:pPr>
            <a:r>
              <a:rPr lang="en-US" sz="1400" dirty="0" smtClean="0"/>
              <a:t>then another float representing </a:t>
            </a:r>
            <a:r>
              <a:rPr lang="en-US" sz="1400" i="1" dirty="0" smtClean="0"/>
              <a:t>pressure</a:t>
            </a:r>
            <a:r>
              <a:rPr lang="en-US" sz="1400" dirty="0" smtClean="0"/>
              <a:t>,</a:t>
            </a:r>
          </a:p>
          <a:p>
            <a:pPr marL="762000" lvl="1" indent="-304800">
              <a:lnSpc>
                <a:spcPct val="80000"/>
              </a:lnSpc>
              <a:buFontTx/>
              <a:buAutoNum type="arabicPeriod"/>
            </a:pPr>
            <a:r>
              <a:rPr lang="en-US" sz="1400" dirty="0" smtClean="0"/>
              <a:t>finally another float representing </a:t>
            </a:r>
            <a:r>
              <a:rPr lang="en-US" sz="1400" i="1" dirty="0" smtClean="0"/>
              <a:t>depth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793750" y="1355725"/>
            <a:ext cx="958850" cy="590550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aseline="0">
                <a:latin typeface="Tahoma" charset="0"/>
              </a:rPr>
              <a:t>Pressure</a:t>
            </a:r>
            <a:br>
              <a:rPr lang="en-US" sz="1600" baseline="0">
                <a:latin typeface="Tahoma" charset="0"/>
              </a:rPr>
            </a:br>
            <a:r>
              <a:rPr lang="en-US" sz="1600" baseline="0">
                <a:latin typeface="Tahoma" charset="0"/>
              </a:rPr>
              <a:t>Sensor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2012950" y="1233488"/>
            <a:ext cx="1111250" cy="835025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aseline="0">
                <a:latin typeface="Tahoma" charset="0"/>
              </a:rPr>
              <a:t>Analog to </a:t>
            </a:r>
            <a:br>
              <a:rPr lang="en-US" sz="1600" baseline="0">
                <a:latin typeface="Tahoma" charset="0"/>
              </a:rPr>
            </a:br>
            <a:r>
              <a:rPr lang="en-US" sz="1600" baseline="0">
                <a:latin typeface="Tahoma" charset="0"/>
              </a:rPr>
              <a:t>Digital </a:t>
            </a:r>
            <a:br>
              <a:rPr lang="en-US" sz="1600" baseline="0">
                <a:latin typeface="Tahoma" charset="0"/>
              </a:rPr>
            </a:br>
            <a:r>
              <a:rPr lang="en-US" sz="1600" baseline="0">
                <a:latin typeface="Tahoma" charset="0"/>
              </a:rPr>
              <a:t>Converter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3505200" y="990600"/>
            <a:ext cx="5638800" cy="1323975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aseline="0" dirty="0">
                <a:latin typeface="Tahoma" charset="0"/>
              </a:rPr>
              <a:t>// Your software</a:t>
            </a:r>
          </a:p>
          <a:p>
            <a:r>
              <a:rPr lang="en-US" sz="1600" baseline="0" dirty="0" err="1">
                <a:latin typeface="Tahoma" charset="0"/>
              </a:rPr>
              <a:t>ADC_Code</a:t>
            </a:r>
            <a:r>
              <a:rPr lang="en-US" sz="1600" baseline="0" dirty="0">
                <a:latin typeface="Tahoma" charset="0"/>
              </a:rPr>
              <a:t> = ADC0-&gt;R[0];</a:t>
            </a:r>
          </a:p>
          <a:p>
            <a:r>
              <a:rPr lang="en-US" sz="1600" baseline="0" dirty="0" err="1">
                <a:latin typeface="Tahoma" charset="0"/>
              </a:rPr>
              <a:t>V_sensor</a:t>
            </a:r>
            <a:r>
              <a:rPr lang="en-US" sz="1600" baseline="0" dirty="0">
                <a:latin typeface="Tahoma" charset="0"/>
              </a:rPr>
              <a:t> = </a:t>
            </a:r>
            <a:r>
              <a:rPr lang="en-US" sz="1600" baseline="0" dirty="0" err="1">
                <a:latin typeface="Tahoma" charset="0"/>
              </a:rPr>
              <a:t>ADC_code</a:t>
            </a:r>
            <a:r>
              <a:rPr lang="en-US" sz="1600" baseline="0" dirty="0">
                <a:latin typeface="Tahoma" charset="0"/>
              </a:rPr>
              <a:t>*</a:t>
            </a:r>
            <a:r>
              <a:rPr lang="en-US" sz="1600" baseline="0" dirty="0" err="1">
                <a:latin typeface="Tahoma" charset="0"/>
              </a:rPr>
              <a:t>V_ref</a:t>
            </a:r>
            <a:r>
              <a:rPr lang="en-US" sz="1600" baseline="0" dirty="0">
                <a:latin typeface="Tahoma" charset="0"/>
              </a:rPr>
              <a:t>/1023;</a:t>
            </a:r>
          </a:p>
          <a:p>
            <a:r>
              <a:rPr lang="en-US" sz="1600" baseline="0" dirty="0" err="1">
                <a:latin typeface="Tahoma" charset="0"/>
              </a:rPr>
              <a:t>Pressure_kPa</a:t>
            </a:r>
            <a:r>
              <a:rPr lang="en-US" sz="1600" baseline="0" dirty="0">
                <a:latin typeface="Tahoma" charset="0"/>
              </a:rPr>
              <a:t> = 250 * (</a:t>
            </a:r>
            <a:r>
              <a:rPr lang="en-US" sz="1600" baseline="0" dirty="0" err="1">
                <a:latin typeface="Tahoma" charset="0"/>
              </a:rPr>
              <a:t>V_sensor</a:t>
            </a:r>
            <a:r>
              <a:rPr lang="en-US" sz="1600" baseline="0" dirty="0">
                <a:latin typeface="Tahoma" charset="0"/>
              </a:rPr>
              <a:t>/V_supply+0.04);</a:t>
            </a:r>
          </a:p>
          <a:p>
            <a:r>
              <a:rPr lang="en-US" sz="1600" baseline="0" dirty="0" err="1">
                <a:latin typeface="Tahoma" charset="0"/>
              </a:rPr>
              <a:t>Depth_ft</a:t>
            </a:r>
            <a:r>
              <a:rPr lang="en-US" sz="1600" baseline="0" dirty="0">
                <a:latin typeface="Tahoma" charset="0"/>
              </a:rPr>
              <a:t> = 33 * (</a:t>
            </a:r>
            <a:r>
              <a:rPr lang="en-US" sz="1600" baseline="0" dirty="0" err="1">
                <a:latin typeface="Tahoma" charset="0"/>
              </a:rPr>
              <a:t>Pressure_kPa</a:t>
            </a:r>
            <a:r>
              <a:rPr lang="en-US" sz="1600" baseline="0" dirty="0">
                <a:latin typeface="Tahoma" charset="0"/>
              </a:rPr>
              <a:t> – </a:t>
            </a:r>
            <a:r>
              <a:rPr lang="en-US" sz="1600" baseline="0" dirty="0" err="1">
                <a:latin typeface="Tahoma" charset="0"/>
              </a:rPr>
              <a:t>Atmos_Press_kPa</a:t>
            </a:r>
            <a:r>
              <a:rPr lang="en-US" sz="1600" baseline="0" dirty="0">
                <a:latin typeface="Tahoma" charset="0"/>
              </a:rPr>
              <a:t>)/101.3;</a:t>
            </a:r>
          </a:p>
        </p:txBody>
      </p:sp>
      <p:cxnSp>
        <p:nvCxnSpPr>
          <p:cNvPr id="6150" name="AutoShape 8"/>
          <p:cNvCxnSpPr>
            <a:cxnSpLocks noChangeShapeType="1"/>
            <a:stCxn id="6147" idx="3"/>
            <a:endCxn id="6148" idx="1"/>
          </p:cNvCxnSpPr>
          <p:nvPr/>
        </p:nvCxnSpPr>
        <p:spPr bwMode="auto">
          <a:xfrm>
            <a:off x="1752600" y="1651000"/>
            <a:ext cx="2603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" name="AutoShape 9"/>
          <p:cNvCxnSpPr>
            <a:cxnSpLocks noChangeShapeType="1"/>
            <a:stCxn id="6148" idx="3"/>
            <a:endCxn id="6149" idx="1"/>
          </p:cNvCxnSpPr>
          <p:nvPr/>
        </p:nvCxnSpPr>
        <p:spPr bwMode="auto">
          <a:xfrm>
            <a:off x="3124200" y="1651000"/>
            <a:ext cx="381000" cy="1588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1371600" y="2819400"/>
            <a:ext cx="1000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aseline="0">
                <a:solidFill>
                  <a:srgbClr val="FF0066"/>
                </a:solidFill>
                <a:latin typeface="Tahoma" charset="0"/>
              </a:rPr>
              <a:t>V_sensor</a:t>
            </a:r>
          </a:p>
        </p:txBody>
      </p:sp>
      <p:cxnSp>
        <p:nvCxnSpPr>
          <p:cNvPr id="6153" name="AutoShape 12"/>
          <p:cNvCxnSpPr>
            <a:cxnSpLocks noChangeShapeType="1"/>
            <a:stCxn id="6152" idx="0"/>
          </p:cNvCxnSpPr>
          <p:nvPr/>
        </p:nvCxnSpPr>
        <p:spPr bwMode="auto">
          <a:xfrm rot="5400000" flipH="1" flipV="1">
            <a:off x="1316832" y="2231231"/>
            <a:ext cx="1143000" cy="33337"/>
          </a:xfrm>
          <a:prstGeom prst="straightConnector1">
            <a:avLst/>
          </a:prstGeom>
          <a:noFill/>
          <a:ln w="9525">
            <a:solidFill>
              <a:srgbClr val="FF00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4" name="Text Box 13"/>
          <p:cNvSpPr txBox="1">
            <a:spLocks noChangeArrowheads="1"/>
          </p:cNvSpPr>
          <p:nvPr/>
        </p:nvSpPr>
        <p:spPr bwMode="auto">
          <a:xfrm>
            <a:off x="2452688" y="2787650"/>
            <a:ext cx="1130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aseline="0">
                <a:solidFill>
                  <a:schemeClr val="accent2"/>
                </a:solidFill>
                <a:latin typeface="Tahoma" charset="0"/>
              </a:rPr>
              <a:t>ADC_Code</a:t>
            </a:r>
          </a:p>
        </p:txBody>
      </p:sp>
      <p:cxnSp>
        <p:nvCxnSpPr>
          <p:cNvPr id="6155" name="AutoShape 14"/>
          <p:cNvCxnSpPr>
            <a:cxnSpLocks noChangeShapeType="1"/>
            <a:stCxn id="6154" idx="0"/>
          </p:cNvCxnSpPr>
          <p:nvPr/>
        </p:nvCxnSpPr>
        <p:spPr bwMode="auto">
          <a:xfrm flipV="1">
            <a:off x="3017838" y="1644650"/>
            <a:ext cx="195262" cy="11430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6" name="Text Box 17"/>
          <p:cNvSpPr txBox="1">
            <a:spLocks noChangeArrowheads="1"/>
          </p:cNvSpPr>
          <p:nvPr/>
        </p:nvSpPr>
        <p:spPr bwMode="auto">
          <a:xfrm>
            <a:off x="1219200" y="838200"/>
            <a:ext cx="66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aseline="0">
                <a:solidFill>
                  <a:schemeClr val="hlink"/>
                </a:solidFill>
                <a:latin typeface="Tahoma" charset="0"/>
              </a:rPr>
              <a:t>V_ref</a:t>
            </a:r>
          </a:p>
        </p:txBody>
      </p:sp>
      <p:sp>
        <p:nvSpPr>
          <p:cNvPr id="6157" name="Line 18"/>
          <p:cNvSpPr>
            <a:spLocks noChangeShapeType="1"/>
          </p:cNvSpPr>
          <p:nvPr/>
        </p:nvSpPr>
        <p:spPr bwMode="auto">
          <a:xfrm>
            <a:off x="1828800" y="990600"/>
            <a:ext cx="38100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58" name="Group 42"/>
          <p:cNvGrpSpPr>
            <a:grpSpLocks/>
          </p:cNvGrpSpPr>
          <p:nvPr/>
        </p:nvGrpSpPr>
        <p:grpSpPr bwMode="auto">
          <a:xfrm>
            <a:off x="5102225" y="2438400"/>
            <a:ext cx="2082800" cy="1817688"/>
            <a:chOff x="2542" y="1632"/>
            <a:chExt cx="2136" cy="1866"/>
          </a:xfrm>
        </p:grpSpPr>
        <p:sp>
          <p:nvSpPr>
            <p:cNvPr id="6169" name="Text Box 15"/>
            <p:cNvSpPr txBox="1">
              <a:spLocks noChangeArrowheads="1"/>
            </p:cNvSpPr>
            <p:nvPr/>
          </p:nvSpPr>
          <p:spPr bwMode="auto">
            <a:xfrm>
              <a:off x="2542" y="2815"/>
              <a:ext cx="71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aseline="0">
                  <a:solidFill>
                    <a:srgbClr val="FF0066"/>
                  </a:solidFill>
                  <a:latin typeface="Tahoma" charset="0"/>
                </a:rPr>
                <a:t>V_sensor</a:t>
              </a:r>
            </a:p>
          </p:txBody>
        </p:sp>
        <p:sp>
          <p:nvSpPr>
            <p:cNvPr id="6170" name="Text Box 16"/>
            <p:cNvSpPr txBox="1">
              <a:spLocks noChangeArrowheads="1"/>
            </p:cNvSpPr>
            <p:nvPr/>
          </p:nvSpPr>
          <p:spPr bwMode="auto">
            <a:xfrm>
              <a:off x="3706" y="2815"/>
              <a:ext cx="79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aseline="0">
                  <a:solidFill>
                    <a:schemeClr val="accent2"/>
                  </a:solidFill>
                  <a:latin typeface="Tahoma" charset="0"/>
                </a:rPr>
                <a:t>ADC_Code</a:t>
              </a:r>
            </a:p>
          </p:txBody>
        </p:sp>
        <p:sp>
          <p:nvSpPr>
            <p:cNvPr id="6171" name="Text Box 19"/>
            <p:cNvSpPr txBox="1">
              <a:spLocks noChangeArrowheads="1"/>
            </p:cNvSpPr>
            <p:nvPr/>
          </p:nvSpPr>
          <p:spPr bwMode="auto">
            <a:xfrm>
              <a:off x="2549" y="1759"/>
              <a:ext cx="75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="1" baseline="0">
                  <a:latin typeface="Tahoma" charset="0"/>
                </a:rPr>
                <a:t>Voltages</a:t>
              </a:r>
            </a:p>
          </p:txBody>
        </p:sp>
        <p:sp>
          <p:nvSpPr>
            <p:cNvPr id="6172" name="Text Box 20"/>
            <p:cNvSpPr txBox="1">
              <a:spLocks noChangeArrowheads="1"/>
            </p:cNvSpPr>
            <p:nvPr/>
          </p:nvSpPr>
          <p:spPr bwMode="auto">
            <a:xfrm>
              <a:off x="2664" y="2028"/>
              <a:ext cx="49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aseline="0">
                  <a:solidFill>
                    <a:schemeClr val="hlink"/>
                  </a:solidFill>
                  <a:latin typeface="Tahoma" charset="0"/>
                </a:rPr>
                <a:t>V_ref</a:t>
              </a:r>
            </a:p>
          </p:txBody>
        </p:sp>
        <p:sp>
          <p:nvSpPr>
            <p:cNvPr id="6173" name="Text Box 21"/>
            <p:cNvSpPr txBox="1">
              <a:spLocks noChangeArrowheads="1"/>
            </p:cNvSpPr>
            <p:nvPr/>
          </p:nvSpPr>
          <p:spPr bwMode="auto">
            <a:xfrm>
              <a:off x="2592" y="3247"/>
              <a:ext cx="611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aseline="0">
                  <a:latin typeface="Tahoma" charset="0"/>
                </a:rPr>
                <a:t>Ground</a:t>
              </a:r>
            </a:p>
          </p:txBody>
        </p:sp>
        <p:sp>
          <p:nvSpPr>
            <p:cNvPr id="6174" name="Text Box 22"/>
            <p:cNvSpPr txBox="1">
              <a:spLocks noChangeArrowheads="1"/>
            </p:cNvSpPr>
            <p:nvPr/>
          </p:nvSpPr>
          <p:spPr bwMode="auto">
            <a:xfrm>
              <a:off x="3604" y="1712"/>
              <a:ext cx="107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="1" baseline="0">
                  <a:latin typeface="Tahoma" charset="0"/>
                </a:rPr>
                <a:t>ADC </a:t>
              </a:r>
              <a:br>
                <a:rPr lang="en-US" sz="1000" b="1" baseline="0">
                  <a:latin typeface="Tahoma" charset="0"/>
                </a:rPr>
              </a:br>
              <a:r>
                <a:rPr lang="en-US" sz="1000" b="1" baseline="0">
                  <a:latin typeface="Tahoma" charset="0"/>
                </a:rPr>
                <a:t>Output Codes</a:t>
              </a:r>
            </a:p>
          </p:txBody>
        </p:sp>
        <p:grpSp>
          <p:nvGrpSpPr>
            <p:cNvPr id="6175" name="Group 28"/>
            <p:cNvGrpSpPr>
              <a:grpSpLocks/>
            </p:cNvGrpSpPr>
            <p:nvPr/>
          </p:nvGrpSpPr>
          <p:grpSpPr bwMode="auto">
            <a:xfrm>
              <a:off x="3216" y="2064"/>
              <a:ext cx="432" cy="1248"/>
              <a:chOff x="3216" y="2064"/>
              <a:chExt cx="864" cy="1248"/>
            </a:xfrm>
          </p:grpSpPr>
          <p:sp>
            <p:nvSpPr>
              <p:cNvPr id="6183" name="Line 23"/>
              <p:cNvSpPr>
                <a:spLocks noChangeShapeType="1"/>
              </p:cNvSpPr>
              <p:nvPr/>
            </p:nvSpPr>
            <p:spPr bwMode="auto">
              <a:xfrm>
                <a:off x="3216" y="2064"/>
                <a:ext cx="8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" name="Line 24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8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Line 25"/>
              <p:cNvSpPr>
                <a:spLocks noChangeShapeType="1"/>
              </p:cNvSpPr>
              <p:nvPr/>
            </p:nvSpPr>
            <p:spPr bwMode="auto">
              <a:xfrm>
                <a:off x="3216" y="3312"/>
                <a:ext cx="8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76" name="Text Box 26"/>
            <p:cNvSpPr txBox="1">
              <a:spLocks noChangeArrowheads="1"/>
            </p:cNvSpPr>
            <p:nvPr/>
          </p:nvSpPr>
          <p:spPr bwMode="auto">
            <a:xfrm>
              <a:off x="3757" y="2048"/>
              <a:ext cx="69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aseline="0">
                  <a:solidFill>
                    <a:schemeClr val="hlink"/>
                  </a:solidFill>
                  <a:latin typeface="Tahoma" charset="0"/>
                </a:rPr>
                <a:t>111..111</a:t>
              </a:r>
            </a:p>
          </p:txBody>
        </p:sp>
        <p:sp>
          <p:nvSpPr>
            <p:cNvPr id="6177" name="Text Box 27"/>
            <p:cNvSpPr txBox="1">
              <a:spLocks noChangeArrowheads="1"/>
            </p:cNvSpPr>
            <p:nvPr/>
          </p:nvSpPr>
          <p:spPr bwMode="auto">
            <a:xfrm>
              <a:off x="3713" y="3247"/>
              <a:ext cx="69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aseline="0">
                  <a:latin typeface="Tahoma" charset="0"/>
                </a:rPr>
                <a:t>000..000</a:t>
              </a:r>
            </a:p>
          </p:txBody>
        </p:sp>
        <p:sp>
          <p:nvSpPr>
            <p:cNvPr id="6178" name="Text Box 29"/>
            <p:cNvSpPr txBox="1">
              <a:spLocks noChangeArrowheads="1"/>
            </p:cNvSpPr>
            <p:nvPr/>
          </p:nvSpPr>
          <p:spPr bwMode="auto">
            <a:xfrm>
              <a:off x="3703" y="3131"/>
              <a:ext cx="69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aseline="0">
                  <a:solidFill>
                    <a:schemeClr val="bg2"/>
                  </a:solidFill>
                  <a:latin typeface="Tahoma" charset="0"/>
                </a:rPr>
                <a:t>000..001</a:t>
              </a:r>
            </a:p>
          </p:txBody>
        </p:sp>
        <p:sp>
          <p:nvSpPr>
            <p:cNvPr id="6179" name="Text Box 30"/>
            <p:cNvSpPr txBox="1">
              <a:spLocks noChangeArrowheads="1"/>
            </p:cNvSpPr>
            <p:nvPr/>
          </p:nvSpPr>
          <p:spPr bwMode="auto">
            <a:xfrm>
              <a:off x="3752" y="2171"/>
              <a:ext cx="69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aseline="0">
                  <a:solidFill>
                    <a:schemeClr val="bg2"/>
                  </a:solidFill>
                  <a:latin typeface="Tahoma" charset="0"/>
                </a:rPr>
                <a:t>111..110</a:t>
              </a:r>
            </a:p>
          </p:txBody>
        </p:sp>
        <p:sp>
          <p:nvSpPr>
            <p:cNvPr id="6180" name="Text Box 31"/>
            <p:cNvSpPr txBox="1">
              <a:spLocks noChangeArrowheads="1"/>
            </p:cNvSpPr>
            <p:nvPr/>
          </p:nvSpPr>
          <p:spPr bwMode="auto">
            <a:xfrm>
              <a:off x="3752" y="2287"/>
              <a:ext cx="69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aseline="0">
                  <a:solidFill>
                    <a:schemeClr val="bg2"/>
                  </a:solidFill>
                  <a:latin typeface="Tahoma" charset="0"/>
                </a:rPr>
                <a:t>111..101</a:t>
              </a:r>
            </a:p>
          </p:txBody>
        </p:sp>
        <p:sp>
          <p:nvSpPr>
            <p:cNvPr id="6181" name="Text Box 32"/>
            <p:cNvSpPr txBox="1">
              <a:spLocks noChangeArrowheads="1"/>
            </p:cNvSpPr>
            <p:nvPr/>
          </p:nvSpPr>
          <p:spPr bwMode="auto">
            <a:xfrm>
              <a:off x="3752" y="2411"/>
              <a:ext cx="69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aseline="0">
                  <a:solidFill>
                    <a:schemeClr val="bg2"/>
                  </a:solidFill>
                  <a:latin typeface="Tahoma" charset="0"/>
                </a:rPr>
                <a:t>111..100</a:t>
              </a:r>
            </a:p>
          </p:txBody>
        </p:sp>
        <p:sp>
          <p:nvSpPr>
            <p:cNvPr id="6182" name="Rectangle 33"/>
            <p:cNvSpPr>
              <a:spLocks noChangeArrowheads="1"/>
            </p:cNvSpPr>
            <p:nvPr/>
          </p:nvSpPr>
          <p:spPr bwMode="auto">
            <a:xfrm>
              <a:off x="2544" y="1632"/>
              <a:ext cx="2112" cy="18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9" name="AutoShape 34"/>
          <p:cNvSpPr>
            <a:spLocks noChangeArrowheads="1"/>
          </p:cNvSpPr>
          <p:nvPr/>
        </p:nvSpPr>
        <p:spPr bwMode="auto">
          <a:xfrm rot="-3533138">
            <a:off x="3810000" y="1524000"/>
            <a:ext cx="381000" cy="2514600"/>
          </a:xfrm>
          <a:prstGeom prst="downArrow">
            <a:avLst>
              <a:gd name="adj1" fmla="val 50000"/>
              <a:gd name="adj2" fmla="val 16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60" name="AutoShape 36"/>
          <p:cNvCxnSpPr>
            <a:cxnSpLocks noChangeShapeType="1"/>
          </p:cNvCxnSpPr>
          <p:nvPr/>
        </p:nvCxnSpPr>
        <p:spPr bwMode="auto">
          <a:xfrm>
            <a:off x="533400" y="1651000"/>
            <a:ext cx="2603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1" name="Text Box 37"/>
          <p:cNvSpPr txBox="1">
            <a:spLocks noChangeArrowheads="1"/>
          </p:cNvSpPr>
          <p:nvPr/>
        </p:nvSpPr>
        <p:spPr bwMode="auto">
          <a:xfrm>
            <a:off x="114507" y="2133600"/>
            <a:ext cx="955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aseline="0" dirty="0" smtClean="0">
                <a:solidFill>
                  <a:srgbClr val="CC66FF"/>
                </a:solidFill>
                <a:latin typeface="Tahoma" charset="0"/>
              </a:rPr>
              <a:t>Pressure</a:t>
            </a:r>
            <a:endParaRPr lang="en-US" sz="1600" baseline="0" dirty="0">
              <a:solidFill>
                <a:srgbClr val="CC66FF"/>
              </a:solidFill>
              <a:latin typeface="Tahoma" charset="0"/>
            </a:endParaRPr>
          </a:p>
        </p:txBody>
      </p:sp>
      <p:cxnSp>
        <p:nvCxnSpPr>
          <p:cNvPr id="6162" name="AutoShape 38"/>
          <p:cNvCxnSpPr>
            <a:cxnSpLocks noChangeShapeType="1"/>
            <a:stCxn id="6161" idx="0"/>
          </p:cNvCxnSpPr>
          <p:nvPr/>
        </p:nvCxnSpPr>
        <p:spPr bwMode="auto">
          <a:xfrm flipV="1">
            <a:off x="592138" y="1676400"/>
            <a:ext cx="93662" cy="457200"/>
          </a:xfrm>
          <a:prstGeom prst="straightConnector1">
            <a:avLst/>
          </a:prstGeom>
          <a:noFill/>
          <a:ln w="9525">
            <a:solidFill>
              <a:srgbClr val="CC66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163" name="Group 43"/>
          <p:cNvGrpSpPr>
            <a:grpSpLocks/>
          </p:cNvGrpSpPr>
          <p:nvPr/>
        </p:nvGrpSpPr>
        <p:grpSpPr bwMode="auto">
          <a:xfrm>
            <a:off x="228600" y="3200400"/>
            <a:ext cx="4114800" cy="2982913"/>
            <a:chOff x="144" y="2016"/>
            <a:chExt cx="1968" cy="1427"/>
          </a:xfrm>
        </p:grpSpPr>
        <p:pic>
          <p:nvPicPr>
            <p:cNvPr id="6166" name="Picture 7" descr="MPX4250 Transfer Func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016"/>
              <a:ext cx="1968" cy="1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7" name="Line 39"/>
            <p:cNvSpPr>
              <a:spLocks noChangeShapeType="1"/>
            </p:cNvSpPr>
            <p:nvPr/>
          </p:nvSpPr>
          <p:spPr bwMode="auto">
            <a:xfrm>
              <a:off x="528" y="3264"/>
              <a:ext cx="1440" cy="0"/>
            </a:xfrm>
            <a:prstGeom prst="line">
              <a:avLst/>
            </a:prstGeom>
            <a:noFill/>
            <a:ln w="28575">
              <a:solidFill>
                <a:srgbClr val="CC66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41"/>
            <p:cNvSpPr>
              <a:spLocks noChangeShapeType="1"/>
            </p:cNvSpPr>
            <p:nvPr/>
          </p:nvSpPr>
          <p:spPr bwMode="auto">
            <a:xfrm flipH="1" flipV="1">
              <a:off x="240" y="2016"/>
              <a:ext cx="0" cy="105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5" name="AutoShape 45"/>
          <p:cNvSpPr>
            <a:spLocks noChangeArrowheads="1"/>
          </p:cNvSpPr>
          <p:nvPr/>
        </p:nvSpPr>
        <p:spPr bwMode="auto">
          <a:xfrm rot="-273754">
            <a:off x="981075" y="1905000"/>
            <a:ext cx="381000" cy="1371600"/>
          </a:xfrm>
          <a:prstGeom prst="downArrow">
            <a:avLst>
              <a:gd name="adj1" fmla="val 50000"/>
              <a:gd name="adj2" fmla="val 9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5884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Microcontroller vs. Microprocessor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3429000" cy="5638800"/>
          </a:xfrm>
        </p:spPr>
        <p:txBody>
          <a:bodyPr/>
          <a:lstStyle/>
          <a:p>
            <a:r>
              <a:rPr lang="en-US" sz="2000" dirty="0"/>
              <a:t>Both have a CPU core to execute instructions</a:t>
            </a:r>
          </a:p>
          <a:p>
            <a:r>
              <a:rPr lang="en-US" sz="2000" dirty="0" smtClean="0"/>
              <a:t>Microcontroller has peripherals for concurrent embedded interfacing and control</a:t>
            </a:r>
          </a:p>
          <a:p>
            <a:pPr lvl="1"/>
            <a:r>
              <a:rPr lang="en-US" sz="1800" dirty="0" smtClean="0"/>
              <a:t>Analog</a:t>
            </a:r>
          </a:p>
          <a:p>
            <a:pPr lvl="1"/>
            <a:r>
              <a:rPr lang="en-US" sz="1800" dirty="0" smtClean="0"/>
              <a:t>Non-logic level</a:t>
            </a:r>
            <a:br>
              <a:rPr lang="en-US" sz="1800" dirty="0" smtClean="0"/>
            </a:br>
            <a:r>
              <a:rPr lang="en-US" sz="1800" dirty="0" smtClean="0"/>
              <a:t>signals</a:t>
            </a:r>
          </a:p>
          <a:p>
            <a:pPr lvl="1"/>
            <a:r>
              <a:rPr lang="en-US" sz="1800" dirty="0" smtClean="0"/>
              <a:t>Timing</a:t>
            </a:r>
          </a:p>
          <a:p>
            <a:pPr lvl="1"/>
            <a:r>
              <a:rPr lang="en-US" sz="1800" dirty="0" smtClean="0"/>
              <a:t>Clock generators</a:t>
            </a:r>
          </a:p>
          <a:p>
            <a:pPr lvl="1"/>
            <a:r>
              <a:rPr lang="en-US" sz="1800" dirty="0" smtClean="0"/>
              <a:t>Communications</a:t>
            </a:r>
          </a:p>
          <a:p>
            <a:pPr lvl="2"/>
            <a:r>
              <a:rPr lang="en-US" sz="1600" dirty="0" smtClean="0"/>
              <a:t>point to point</a:t>
            </a:r>
          </a:p>
          <a:p>
            <a:pPr lvl="2"/>
            <a:r>
              <a:rPr lang="en-US" sz="1600" dirty="0" smtClean="0"/>
              <a:t>network</a:t>
            </a:r>
          </a:p>
          <a:p>
            <a:pPr lvl="1"/>
            <a:r>
              <a:rPr lang="en-US" sz="1800" dirty="0" smtClean="0"/>
              <a:t>Reliability </a:t>
            </a:r>
            <a:br>
              <a:rPr lang="en-US" sz="1800" dirty="0" smtClean="0"/>
            </a:br>
            <a:r>
              <a:rPr lang="en-US" sz="1800" dirty="0" smtClean="0"/>
              <a:t>and safety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876300"/>
            <a:ext cx="553357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6456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st3">
  <a:themeElements>
    <a:clrScheme name="test3 12">
      <a:dk1>
        <a:srgbClr val="1D315B"/>
      </a:dk1>
      <a:lt1>
        <a:srgbClr val="FFFFFF"/>
      </a:lt1>
      <a:dk2>
        <a:srgbClr val="660066"/>
      </a:dk2>
      <a:lt2>
        <a:srgbClr val="FF9933"/>
      </a:lt2>
      <a:accent1>
        <a:srgbClr val="FFCC00"/>
      </a:accent1>
      <a:accent2>
        <a:srgbClr val="990033"/>
      </a:accent2>
      <a:accent3>
        <a:srgbClr val="FFFFFF"/>
      </a:accent3>
      <a:accent4>
        <a:srgbClr val="17284C"/>
      </a:accent4>
      <a:accent5>
        <a:srgbClr val="FFE2AA"/>
      </a:accent5>
      <a:accent6>
        <a:srgbClr val="8A002D"/>
      </a:accent6>
      <a:hlink>
        <a:srgbClr val="336600"/>
      </a:hlink>
      <a:folHlink>
        <a:srgbClr val="007FAC"/>
      </a:folHlink>
    </a:clrScheme>
    <a:fontScheme name="test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st3 1">
        <a:dk1>
          <a:srgbClr val="80B7C0"/>
        </a:dk1>
        <a:lt1>
          <a:srgbClr val="FFFFFF"/>
        </a:lt1>
        <a:dk2>
          <a:srgbClr val="000066"/>
        </a:dk2>
        <a:lt2>
          <a:srgbClr val="4F647E"/>
        </a:lt2>
        <a:accent1>
          <a:srgbClr val="F49766"/>
        </a:accent1>
        <a:accent2>
          <a:srgbClr val="8866A6"/>
        </a:accent2>
        <a:accent3>
          <a:srgbClr val="AAAAB8"/>
        </a:accent3>
        <a:accent4>
          <a:srgbClr val="DADADA"/>
        </a:accent4>
        <a:accent5>
          <a:srgbClr val="F8C9B8"/>
        </a:accent5>
        <a:accent6>
          <a:srgbClr val="7B5C96"/>
        </a:accent6>
        <a:hlink>
          <a:srgbClr val="9C484F"/>
        </a:hlink>
        <a:folHlink>
          <a:srgbClr val="7492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2">
        <a:dk1>
          <a:srgbClr val="80B7C0"/>
        </a:dk1>
        <a:lt1>
          <a:srgbClr val="FFFFFF"/>
        </a:lt1>
        <a:dk2>
          <a:srgbClr val="000066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AB8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3">
        <a:dk1>
          <a:srgbClr val="80B7C0"/>
        </a:dk1>
        <a:lt1>
          <a:srgbClr val="FFFFFF"/>
        </a:lt1>
        <a:dk2>
          <a:srgbClr val="00325F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DB6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4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BADB5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5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DAD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6">
        <a:dk1>
          <a:srgbClr val="80B7C0"/>
        </a:dk1>
        <a:lt1>
          <a:srgbClr val="FF9933"/>
        </a:lt1>
        <a:dk2>
          <a:srgbClr val="1D315B"/>
        </a:dk2>
        <a:lt2>
          <a:srgbClr val="990099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7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8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9">
        <a:dk1>
          <a:srgbClr val="FFFFFF"/>
        </a:dk1>
        <a:lt1>
          <a:srgbClr val="FF9933"/>
        </a:lt1>
        <a:dk2>
          <a:srgbClr val="1D315B"/>
        </a:dk2>
        <a:lt2>
          <a:srgbClr val="660066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10">
        <a:dk1>
          <a:srgbClr val="FF9933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1">
        <a:dk1>
          <a:srgbClr val="1D315B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2">
        <a:dk1>
          <a:srgbClr val="1D315B"/>
        </a:dk1>
        <a:lt1>
          <a:srgbClr val="FFFFFF"/>
        </a:lt1>
        <a:dk2>
          <a:srgbClr val="660066"/>
        </a:dk2>
        <a:lt2>
          <a:srgbClr val="FF9933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mproved ARMTheme">
  <a:themeElements>
    <a:clrScheme name="test3 12">
      <a:dk1>
        <a:srgbClr val="1D315B"/>
      </a:dk1>
      <a:lt1>
        <a:srgbClr val="FFFFFF"/>
      </a:lt1>
      <a:dk2>
        <a:srgbClr val="660066"/>
      </a:dk2>
      <a:lt2>
        <a:srgbClr val="FF9933"/>
      </a:lt2>
      <a:accent1>
        <a:srgbClr val="FFCC00"/>
      </a:accent1>
      <a:accent2>
        <a:srgbClr val="990033"/>
      </a:accent2>
      <a:accent3>
        <a:srgbClr val="FFFFFF"/>
      </a:accent3>
      <a:accent4>
        <a:srgbClr val="17284C"/>
      </a:accent4>
      <a:accent5>
        <a:srgbClr val="FFE2AA"/>
      </a:accent5>
      <a:accent6>
        <a:srgbClr val="8A002D"/>
      </a:accent6>
      <a:hlink>
        <a:srgbClr val="336600"/>
      </a:hlink>
      <a:folHlink>
        <a:srgbClr val="007FAC"/>
      </a:folHlink>
    </a:clrScheme>
    <a:fontScheme name="test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st3 1">
        <a:dk1>
          <a:srgbClr val="80B7C0"/>
        </a:dk1>
        <a:lt1>
          <a:srgbClr val="FFFFFF"/>
        </a:lt1>
        <a:dk2>
          <a:srgbClr val="000066"/>
        </a:dk2>
        <a:lt2>
          <a:srgbClr val="4F647E"/>
        </a:lt2>
        <a:accent1>
          <a:srgbClr val="F49766"/>
        </a:accent1>
        <a:accent2>
          <a:srgbClr val="8866A6"/>
        </a:accent2>
        <a:accent3>
          <a:srgbClr val="AAAAB8"/>
        </a:accent3>
        <a:accent4>
          <a:srgbClr val="DADADA"/>
        </a:accent4>
        <a:accent5>
          <a:srgbClr val="F8C9B8"/>
        </a:accent5>
        <a:accent6>
          <a:srgbClr val="7B5C96"/>
        </a:accent6>
        <a:hlink>
          <a:srgbClr val="9C484F"/>
        </a:hlink>
        <a:folHlink>
          <a:srgbClr val="7492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2">
        <a:dk1>
          <a:srgbClr val="80B7C0"/>
        </a:dk1>
        <a:lt1>
          <a:srgbClr val="FFFFFF"/>
        </a:lt1>
        <a:dk2>
          <a:srgbClr val="000066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AB8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3">
        <a:dk1>
          <a:srgbClr val="80B7C0"/>
        </a:dk1>
        <a:lt1>
          <a:srgbClr val="FFFFFF"/>
        </a:lt1>
        <a:dk2>
          <a:srgbClr val="00325F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DB6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4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BADB5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5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DAD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6">
        <a:dk1>
          <a:srgbClr val="80B7C0"/>
        </a:dk1>
        <a:lt1>
          <a:srgbClr val="FF9933"/>
        </a:lt1>
        <a:dk2>
          <a:srgbClr val="1D315B"/>
        </a:dk2>
        <a:lt2>
          <a:srgbClr val="990099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7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8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9">
        <a:dk1>
          <a:srgbClr val="FFFFFF"/>
        </a:dk1>
        <a:lt1>
          <a:srgbClr val="FF9933"/>
        </a:lt1>
        <a:dk2>
          <a:srgbClr val="1D315B"/>
        </a:dk2>
        <a:lt2>
          <a:srgbClr val="660066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10">
        <a:dk1>
          <a:srgbClr val="FF9933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1">
        <a:dk1>
          <a:srgbClr val="1D315B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2">
        <a:dk1>
          <a:srgbClr val="1D315B"/>
        </a:dk1>
        <a:lt1>
          <a:srgbClr val="FFFFFF"/>
        </a:lt1>
        <a:dk2>
          <a:srgbClr val="660066"/>
        </a:dk2>
        <a:lt2>
          <a:srgbClr val="FF9933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ARM</Template>
  <TotalTime>33643</TotalTime>
  <Words>1236</Words>
  <Application>Microsoft Office PowerPoint</Application>
  <PresentationFormat>On-screen Show (4:3)</PresentationFormat>
  <Paragraphs>296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test3</vt:lpstr>
      <vt:lpstr>Improved ARMTheme</vt:lpstr>
      <vt:lpstr>Introduction to  Embedded Systems Design</vt:lpstr>
      <vt:lpstr>Introduction</vt:lpstr>
      <vt:lpstr>Options for Building Embedded Systems</vt:lpstr>
      <vt:lpstr>Example Embedded System: Bike Computer</vt:lpstr>
      <vt:lpstr>Benefits of Embedded Computer Systems</vt:lpstr>
      <vt:lpstr>Embedded System Functions</vt:lpstr>
      <vt:lpstr>Attributes of Embedded Systems</vt:lpstr>
      <vt:lpstr>Example Analog Sensor - Depth Gauge</vt:lpstr>
      <vt:lpstr>Microcontroller vs. Microprocessor</vt:lpstr>
      <vt:lpstr>Microcontroller vs. Microprocessor</vt:lpstr>
      <vt:lpstr>Attributes of Embedded Systems</vt:lpstr>
      <vt:lpstr>MCU Hardware &amp; Software for Concurrency</vt:lpstr>
      <vt:lpstr>Concurrent Hardware &amp; Software Operation</vt:lpstr>
      <vt:lpstr>Attributes of Embedded Systems</vt:lpstr>
      <vt:lpstr>Constraints</vt:lpstr>
      <vt:lpstr>Impact of Constraints</vt:lpstr>
      <vt:lpstr>Curriculum Overview</vt:lpstr>
      <vt:lpstr>Target Board – STM32F4Discovery</vt:lpstr>
      <vt:lpstr>Why Are We…?</vt:lpstr>
      <vt:lpstr>References</vt:lpstr>
    </vt:vector>
  </TitlesOfParts>
  <Company>Compaq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Content</dc:title>
  <dc:creator>Compaq</dc:creator>
  <cp:lastModifiedBy>Sean Hong</cp:lastModifiedBy>
  <cp:revision>345</cp:revision>
  <cp:lastPrinted>2003-05-21T13:04:16Z</cp:lastPrinted>
  <dcterms:created xsi:type="dcterms:W3CDTF">2000-08-18T17:47:17Z</dcterms:created>
  <dcterms:modified xsi:type="dcterms:W3CDTF">2014-01-27T14:38:49Z</dcterms:modified>
</cp:coreProperties>
</file>