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7" r:id="rId2"/>
  </p:sldMasterIdLst>
  <p:notesMasterIdLst>
    <p:notesMasterId r:id="rId22"/>
  </p:notesMasterIdLst>
  <p:handoutMasterIdLst>
    <p:handoutMasterId r:id="rId23"/>
  </p:handoutMasterIdLst>
  <p:sldIdLst>
    <p:sldId id="258" r:id="rId3"/>
    <p:sldId id="263" r:id="rId4"/>
    <p:sldId id="285" r:id="rId5"/>
    <p:sldId id="288" r:id="rId6"/>
    <p:sldId id="307" r:id="rId7"/>
    <p:sldId id="286" r:id="rId8"/>
    <p:sldId id="289" r:id="rId9"/>
    <p:sldId id="290" r:id="rId10"/>
    <p:sldId id="303" r:id="rId11"/>
    <p:sldId id="291" r:id="rId12"/>
    <p:sldId id="295" r:id="rId13"/>
    <p:sldId id="304" r:id="rId14"/>
    <p:sldId id="297" r:id="rId15"/>
    <p:sldId id="305" r:id="rId16"/>
    <p:sldId id="298" r:id="rId17"/>
    <p:sldId id="302" r:id="rId18"/>
    <p:sldId id="306" r:id="rId19"/>
    <p:sldId id="296" r:id="rId20"/>
    <p:sldId id="30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FEDCD6"/>
    <a:srgbClr val="FFCC99"/>
    <a:srgbClr val="CCFF99"/>
    <a:srgbClr val="FFCCFF"/>
    <a:srgbClr val="66FF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1" autoAdjust="0"/>
    <p:restoredTop sz="86364" autoAdjust="0"/>
  </p:normalViewPr>
  <p:slideViewPr>
    <p:cSldViewPr>
      <p:cViewPr varScale="1">
        <p:scale>
          <a:sx n="92" d="100"/>
          <a:sy n="92" d="100"/>
        </p:scale>
        <p:origin x="-19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448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8863"/>
            <a:ext cx="29448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678863"/>
            <a:ext cx="294481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D54D6F-F817-4296-85DD-DA1DD0953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9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448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98500"/>
            <a:ext cx="4545012" cy="3408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4238" y="4338638"/>
            <a:ext cx="5076825" cy="410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8863"/>
            <a:ext cx="29448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678863"/>
            <a:ext cx="294481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77D35B-B53A-4D82-8848-3A3CBEB89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30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E83F06-50F9-4604-AB0E-EBD0A5F43751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7D35B-B53A-4D82-8848-3A3CBEB89C2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91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7D35B-B53A-4D82-8848-3A3CBEB89C2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3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7D35B-B53A-4D82-8848-3A3CBEB89C2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3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7D35B-B53A-4D82-8848-3A3CBEB89C2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28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7D35B-B53A-4D82-8848-3A3CBEB89C2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28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7D35B-B53A-4D82-8848-3A3CBEB89C2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05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7D35B-B53A-4D82-8848-3A3CBEB89C2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39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7D35B-B53A-4D82-8848-3A3CBEB89C2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81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46AD61-2EB1-43FB-B2AE-82CF2CB07A07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7D35B-B53A-4D82-8848-3A3CBEB89C2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1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7D35B-B53A-4D82-8848-3A3CBEB89C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4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7D35B-B53A-4D82-8848-3A3CBEB89C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40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7D35B-B53A-4D82-8848-3A3CBEB89C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92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7D35B-B53A-4D82-8848-3A3CBEB89C2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84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7D35B-B53A-4D82-8848-3A3CBEB89C2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22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7D35B-B53A-4D82-8848-3A3CBEB89C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2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gray">
          <a:xfrm>
            <a:off x="0" y="6364288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907B36F5-0D9A-4D83-AE4B-C8B5FD6D4AF1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928688" y="2017713"/>
            <a:ext cx="7337425" cy="1411287"/>
          </a:xfrm>
          <a:solidFill>
            <a:schemeClr val="bg1"/>
          </a:solidFill>
        </p:spPr>
        <p:txBody>
          <a:bodyPr lIns="0" tIns="0" rIns="0" bIns="0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2700"/>
            <a:ext cx="2233612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2700"/>
            <a:ext cx="6548438" cy="6316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0"/>
            <a:ext cx="89360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33363" y="906463"/>
            <a:ext cx="8910637" cy="5473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599238"/>
            <a:ext cx="427037" cy="238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5000"/>
              </a:spcBef>
              <a:buSzPct val="125000"/>
              <a:buFont typeface="Wingdings" pitchFamily="2" charset="2"/>
              <a:buNone/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8618860-3153-46CC-A4A1-37526655B8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363" y="906463"/>
            <a:ext cx="8910637" cy="54229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gray">
          <a:xfrm>
            <a:off x="0" y="6364288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907B36F5-0D9A-4D83-AE4B-C8B5FD6D4AF1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928688" y="2017713"/>
            <a:ext cx="7337425" cy="1411287"/>
          </a:xfrm>
          <a:solidFill>
            <a:schemeClr val="bg1"/>
          </a:solidFill>
        </p:spPr>
        <p:txBody>
          <a:bodyPr lIns="0" tIns="0" rIns="0" bIns="0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2700"/>
            <a:ext cx="2233612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2700"/>
            <a:ext cx="6548438" cy="6316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0"/>
            <a:ext cx="89360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33363" y="906463"/>
            <a:ext cx="8910637" cy="5473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599238"/>
            <a:ext cx="427037" cy="238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5000"/>
              </a:spcBef>
              <a:buSzPct val="125000"/>
              <a:buFont typeface="Wingdings" pitchFamily="2" charset="2"/>
              <a:buNone/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8618860-3153-46CC-A4A1-37526655B86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363" y="906463"/>
            <a:ext cx="8910637" cy="54229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12700"/>
            <a:ext cx="8934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6463"/>
            <a:ext cx="89106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</p:txBody>
      </p:sp>
      <p:sp>
        <p:nvSpPr>
          <p:cNvPr id="830468" name="Line 4"/>
          <p:cNvSpPr>
            <a:spLocks noChangeShapeType="1"/>
          </p:cNvSpPr>
          <p:nvPr/>
        </p:nvSpPr>
        <p:spPr bwMode="gray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69" name="Line 5"/>
          <p:cNvSpPr>
            <a:spLocks noChangeShapeType="1"/>
          </p:cNvSpPr>
          <p:nvPr/>
        </p:nvSpPr>
        <p:spPr bwMode="gray">
          <a:xfrm>
            <a:off x="0" y="637381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A1A00B9A-5B0F-4DB6-8E15-38D31F7471AF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0471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01625" indent="-3016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001713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03350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8034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5pPr>
      <a:lvl6pPr marL="22606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ocuments\Teaching\Book Writin'\ARM Cortex M0Plus\Production\ARM Footer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9652"/>
            <a:ext cx="9144000" cy="49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12700"/>
            <a:ext cx="8934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6463"/>
            <a:ext cx="89106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</p:txBody>
      </p:sp>
      <p:sp>
        <p:nvSpPr>
          <p:cNvPr id="830468" name="Line 4"/>
          <p:cNvSpPr>
            <a:spLocks noChangeShapeType="1"/>
          </p:cNvSpPr>
          <p:nvPr/>
        </p:nvSpPr>
        <p:spPr bwMode="gray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69" name="Line 5"/>
          <p:cNvSpPr>
            <a:spLocks noChangeShapeType="1"/>
          </p:cNvSpPr>
          <p:nvPr/>
        </p:nvSpPr>
        <p:spPr bwMode="gray">
          <a:xfrm>
            <a:off x="0" y="637381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A1A00B9A-5B0F-4DB6-8E15-38D31F7471AF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0471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01625" indent="-3016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001713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03350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8034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5pPr>
      <a:lvl6pPr marL="22606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Using Direct Memory Access to Improve Performance</a:t>
            </a:r>
            <a:endParaRPr lang="en-US" sz="4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DMA stream x number of data </a:t>
            </a:r>
            <a:r>
              <a:rPr lang="en-GB" sz="2600" dirty="0" smtClean="0"/>
              <a:t>register</a:t>
            </a:r>
            <a:br>
              <a:rPr lang="en-GB" sz="2600" dirty="0" smtClean="0"/>
            </a:br>
            <a:r>
              <a:rPr lang="en-GB" sz="2600" dirty="0" err="1" smtClean="0"/>
              <a:t>DMA_SxNDTR</a:t>
            </a:r>
            <a:r>
              <a:rPr lang="en-GB" sz="2600" dirty="0" smtClean="0"/>
              <a:t>(x </a:t>
            </a:r>
            <a:r>
              <a:rPr lang="en-GB" sz="2600" dirty="0"/>
              <a:t>= 0..7)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29" y="2819400"/>
            <a:ext cx="8839200" cy="2209800"/>
          </a:xfrm>
        </p:spPr>
        <p:txBody>
          <a:bodyPr/>
          <a:lstStyle/>
          <a:p>
            <a:r>
              <a:rPr lang="en-US" sz="2000" dirty="0" smtClean="0"/>
              <a:t>NDT[15:0] Number of data items to transfer</a:t>
            </a:r>
          </a:p>
          <a:p>
            <a:pPr lvl="1"/>
            <a:r>
              <a:rPr lang="en-US" sz="1900" dirty="0" smtClean="0"/>
              <a:t>0 up to 65535</a:t>
            </a:r>
          </a:p>
          <a:p>
            <a:pPr lvl="1"/>
            <a:r>
              <a:rPr lang="en-US" sz="1900" dirty="0" smtClean="0"/>
              <a:t>Writable only when the stream is disabled</a:t>
            </a:r>
          </a:p>
          <a:p>
            <a:pPr lvl="1"/>
            <a:r>
              <a:rPr lang="en-US" sz="1900" dirty="0" smtClean="0"/>
              <a:t>When the stream is enabled, it is read-only, indicating the remaining data items to be transmitted</a:t>
            </a:r>
          </a:p>
          <a:p>
            <a:pPr lvl="1"/>
            <a:r>
              <a:rPr lang="en-US" sz="1900" dirty="0" smtClean="0"/>
              <a:t>When the value is zero, no transaction will be served</a:t>
            </a:r>
            <a:endParaRPr lang="en-US" sz="1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0" t="47448" r="1931" b="40414"/>
          <a:stretch/>
        </p:blipFill>
        <p:spPr bwMode="auto">
          <a:xfrm>
            <a:off x="228599" y="1143000"/>
            <a:ext cx="8721301" cy="13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940904"/>
      </p:ext>
    </p:extLst>
  </p:cSld>
  <p:clrMapOvr>
    <a:masterClrMapping/>
  </p:clrMapOvr>
  <p:transition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Use of DMA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Wait for the stream operation to be finished</a:t>
            </a:r>
          </a:p>
          <a:p>
            <a:r>
              <a:rPr lang="en-US" sz="2000" dirty="0" smtClean="0"/>
              <a:t>Clear DMA_LISR and DMA_HISR</a:t>
            </a:r>
          </a:p>
          <a:p>
            <a:r>
              <a:rPr lang="en-US" sz="2000" dirty="0" smtClean="0"/>
              <a:t>Set the source address</a:t>
            </a:r>
          </a:p>
          <a:p>
            <a:r>
              <a:rPr lang="en-US" sz="2000" dirty="0" smtClean="0"/>
              <a:t>Set the destination address</a:t>
            </a:r>
          </a:p>
          <a:p>
            <a:r>
              <a:rPr lang="en-US" sz="2000" dirty="0" smtClean="0"/>
              <a:t>Specify numbers of datum and width of each datum</a:t>
            </a:r>
          </a:p>
          <a:p>
            <a:r>
              <a:rPr lang="en-US" sz="2000" dirty="0" smtClean="0"/>
              <a:t>Configure the channel and stream</a:t>
            </a:r>
          </a:p>
          <a:p>
            <a:r>
              <a:rPr lang="en-US" sz="2000" dirty="0" smtClean="0"/>
              <a:t>Configure the priority</a:t>
            </a:r>
          </a:p>
          <a:p>
            <a:r>
              <a:rPr lang="en-US" sz="2000" dirty="0" smtClean="0"/>
              <a:t>Configure the FIFO usage</a:t>
            </a:r>
          </a:p>
          <a:p>
            <a:r>
              <a:rPr lang="en-US" sz="2000" dirty="0" smtClean="0"/>
              <a:t>Configure the data transfer direction</a:t>
            </a:r>
            <a:endParaRPr lang="en-US" sz="2000" dirty="0"/>
          </a:p>
          <a:p>
            <a:r>
              <a:rPr lang="en-US" sz="2000" dirty="0" smtClean="0"/>
              <a:t>Enable the DMA channel</a:t>
            </a:r>
          </a:p>
          <a:p>
            <a:r>
              <a:rPr lang="en-US" sz="2000" dirty="0" smtClean="0"/>
              <a:t>Start to transfer </a:t>
            </a:r>
          </a:p>
          <a:p>
            <a:r>
              <a:rPr lang="en-US" sz="2000" dirty="0" smtClean="0"/>
              <a:t>Wait for end of transfer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560603"/>
      </p:ext>
    </p:extLst>
  </p:cSld>
  <p:clrMapOvr>
    <a:masterClrMapping/>
  </p:clrMapOvr>
  <p:transition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It is possible to interrupt in case of the following events: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If the interrupt is disabled, there are still two ways to check if the transfer has ended (in normal mode):</a:t>
            </a:r>
          </a:p>
          <a:p>
            <a:pPr lvl="1"/>
            <a:r>
              <a:rPr lang="en-US" sz="1900" dirty="0" smtClean="0"/>
              <a:t>The EN bit of CR will be hardware cleared at the end of the transfer</a:t>
            </a:r>
          </a:p>
          <a:p>
            <a:pPr lvl="1"/>
            <a:r>
              <a:rPr lang="en-US" sz="1900" dirty="0" smtClean="0"/>
              <a:t>The value of </a:t>
            </a:r>
            <a:r>
              <a:rPr lang="en-US" sz="1900" dirty="0" err="1" smtClean="0"/>
              <a:t>DMA_SxNDTR</a:t>
            </a:r>
            <a:r>
              <a:rPr lang="en-US" sz="1900" dirty="0" smtClean="0"/>
              <a:t> register will be 0, indicating no items to be transmitted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9"/>
          <a:stretch/>
        </p:blipFill>
        <p:spPr>
          <a:xfrm>
            <a:off x="533400" y="1447800"/>
            <a:ext cx="824302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42442"/>
      </p:ext>
    </p:extLst>
  </p:cSld>
  <p:clrMapOvr>
    <a:masterClrMapping/>
  </p:clrMapOvr>
  <p:transition>
    <p:pull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Demonstration: Flash to SRAM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0637" cy="5422900"/>
          </a:xfrm>
        </p:spPr>
        <p:txBody>
          <a:bodyPr/>
          <a:lstStyle/>
          <a:p>
            <a:r>
              <a:rPr lang="en-US" sz="2000" dirty="0" smtClean="0"/>
              <a:t>Software-triggered by enabling the Channel</a:t>
            </a:r>
          </a:p>
          <a:p>
            <a:endParaRPr lang="en-US" sz="2000" dirty="0" smtClean="0"/>
          </a:p>
          <a:p>
            <a:r>
              <a:rPr lang="en-US" sz="2000" dirty="0" smtClean="0"/>
              <a:t>Transfer word data buffer from Flash memory to embedded SRAM memory</a:t>
            </a:r>
          </a:p>
          <a:p>
            <a:endParaRPr lang="en-US" sz="2000" dirty="0" smtClean="0"/>
          </a:p>
          <a:p>
            <a:r>
              <a:rPr lang="en-US" sz="2000" dirty="0" smtClean="0"/>
              <a:t>DMA2 Steam 0 Channel 0 is configured to transfer the 32-word data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Only DMA2 Streams are able to perform memory to memory transfers</a:t>
            </a:r>
            <a:endParaRPr lang="en-US" sz="1900" dirty="0" smtClean="0"/>
          </a:p>
          <a:p>
            <a:endParaRPr lang="en-US" sz="2000" dirty="0" smtClean="0"/>
          </a:p>
          <a:p>
            <a:r>
              <a:rPr lang="en-US" sz="2000" dirty="0" smtClean="0"/>
              <a:t>Could be used </a:t>
            </a:r>
            <a:r>
              <a:rPr lang="en-US" sz="2000" dirty="0" smtClean="0"/>
              <a:t>as a fast version of </a:t>
            </a:r>
            <a:r>
              <a:rPr lang="en-US" sz="2000" dirty="0" err="1" smtClean="0"/>
              <a:t>memcpy</a:t>
            </a:r>
            <a:r>
              <a:rPr lang="en-US" sz="2000" dirty="0" smtClean="0"/>
              <a:t> function, but performed by DMA instead of </a:t>
            </a:r>
            <a:r>
              <a:rPr lang="en-US" sz="2000" dirty="0" smtClean="0"/>
              <a:t>CPU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7678306"/>
      </p:ext>
    </p:extLst>
  </p:cSld>
  <p:clrMapOvr>
    <a:masterClrMapping/>
  </p:clrMapOvr>
  <p:transition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 vs. ISR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0637" cy="5422900"/>
          </a:xfrm>
        </p:spPr>
        <p:txBody>
          <a:bodyPr/>
          <a:lstStyle/>
          <a:p>
            <a:r>
              <a:rPr lang="en-US" sz="2000" dirty="0" smtClean="0"/>
              <a:t>To communicate between CPU and peripherals, there are basically four approaches:</a:t>
            </a:r>
          </a:p>
          <a:p>
            <a:pPr lvl="1"/>
            <a:r>
              <a:rPr lang="en-US" sz="1900" dirty="0" smtClean="0"/>
              <a:t>Polling</a:t>
            </a:r>
          </a:p>
          <a:p>
            <a:pPr lvl="1"/>
            <a:r>
              <a:rPr lang="en-US" sz="1900" dirty="0" smtClean="0"/>
              <a:t>Interrupt</a:t>
            </a:r>
          </a:p>
          <a:p>
            <a:pPr lvl="1"/>
            <a:r>
              <a:rPr lang="en-US" sz="1900" dirty="0" smtClean="0"/>
              <a:t>DMA</a:t>
            </a:r>
          </a:p>
          <a:p>
            <a:pPr lvl="1"/>
            <a:r>
              <a:rPr lang="en-US" sz="1900" dirty="0" smtClean="0"/>
              <a:t>Channel I/O</a:t>
            </a:r>
          </a:p>
          <a:p>
            <a:pPr lvl="1"/>
            <a:endParaRPr lang="en-US" sz="1900" dirty="0"/>
          </a:p>
          <a:p>
            <a:r>
              <a:rPr lang="en-US" sz="2000" dirty="0" smtClean="0"/>
              <a:t>Interrupt improves the performance of the CPU in many ways compared to polling. However, the overhead of interrupt may scale up as the number of peripherals increases.</a:t>
            </a:r>
          </a:p>
          <a:p>
            <a:endParaRPr lang="en-US" sz="2000" dirty="0"/>
          </a:p>
          <a:p>
            <a:r>
              <a:rPr lang="en-US" sz="2000" dirty="0" smtClean="0"/>
              <a:t>DMA, on the other hand, take care of the peripheral once the configuration is made by the CPU. Exempt the CPU from being interrupt too frequently.</a:t>
            </a:r>
          </a:p>
        </p:txBody>
      </p:sp>
    </p:spTree>
    <p:extLst>
      <p:ext uri="{BB962C8B-B14F-4D97-AF65-F5344CB8AC3E}">
        <p14:creationId xmlns:p14="http://schemas.microsoft.com/office/powerpoint/2010/main" val="3166049041"/>
      </p:ext>
    </p:extLst>
  </p:cSld>
  <p:clrMapOvr>
    <a:masterClrMapping/>
  </p:clrMapOvr>
  <p:transition>
    <p:pull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Triggering DMA Activity Using Peripherals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648200"/>
            <a:ext cx="8763000" cy="1676400"/>
          </a:xfrm>
        </p:spPr>
        <p:txBody>
          <a:bodyPr/>
          <a:lstStyle/>
          <a:p>
            <a:r>
              <a:rPr lang="en-US" dirty="0" smtClean="0"/>
              <a:t>In general cases, have to configure DMA and peripherals at the same time so that DMA can be triggered by a specific peripherals.</a:t>
            </a:r>
          </a:p>
          <a:p>
            <a:r>
              <a:rPr lang="en-US" dirty="0" smtClean="0"/>
              <a:t>Many </a:t>
            </a:r>
            <a:r>
              <a:rPr lang="en-US" dirty="0" smtClean="0"/>
              <a:t>peripherals have </a:t>
            </a:r>
            <a:r>
              <a:rPr lang="en-US" dirty="0" smtClean="0"/>
              <a:t>DMA supports (e.g. ADC), but it have to be at least enabled!</a:t>
            </a:r>
          </a:p>
          <a:p>
            <a:r>
              <a:rPr lang="en-US" dirty="0" smtClean="0"/>
              <a:t>Memory to peripheral or peripheral to memory mode.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199"/>
            <a:ext cx="8153400" cy="355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470228"/>
      </p:ext>
    </p:extLst>
  </p:cSld>
  <p:clrMapOvr>
    <a:masterClrMapping/>
  </p:clrMapOvr>
  <p:transition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DMA1 Requests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492157"/>
              </p:ext>
            </p:extLst>
          </p:nvPr>
        </p:nvGraphicFramePr>
        <p:xfrm>
          <a:off x="152400" y="990600"/>
          <a:ext cx="8910639" cy="455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0071"/>
                <a:gridCol w="990071"/>
                <a:gridCol w="990071"/>
                <a:gridCol w="990071"/>
                <a:gridCol w="990071"/>
                <a:gridCol w="990071"/>
                <a:gridCol w="990071"/>
                <a:gridCol w="990071"/>
                <a:gridCol w="9900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 smtClean="0"/>
                        <a:t>Peripheral Requests</a:t>
                      </a:r>
                      <a:endParaRPr lang="en-GB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S0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S1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S2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S3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S4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S5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S6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S7</a:t>
                      </a:r>
                      <a:endParaRPr lang="en-GB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C0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SPI3_RX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SPI3_RX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SPI2_RX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SPI2_TX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SPI3_TX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SPI3_TX</a:t>
                      </a:r>
                      <a:endParaRPr lang="en-GB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C1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I2C1_RX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TIM7_UP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TIM7_UP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I2C1_RX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I2C1_TX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I2C1_TX</a:t>
                      </a:r>
                      <a:endParaRPr lang="en-GB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C2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TIM4_CH1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I2S3_EXT_RX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TIM4_CH2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I2S2_EXT_TX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I2S3_EXT_TX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TIM4_UP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TIM4_CH3</a:t>
                      </a:r>
                      <a:endParaRPr lang="en-GB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C3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I2S3_EXT_RX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TIM2_UP</a:t>
                      </a:r>
                    </a:p>
                    <a:p>
                      <a:pPr algn="ctr"/>
                      <a:r>
                        <a:rPr lang="en-GB" sz="1300" dirty="0" smtClean="0"/>
                        <a:t>TIM2_CH3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I2C3_RX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I2S2_EXT_RX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I2C3_TX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TIM2_CH1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TIM2_CH2</a:t>
                      </a:r>
                    </a:p>
                    <a:p>
                      <a:pPr algn="ctr"/>
                      <a:r>
                        <a:rPr lang="en-GB" sz="1300" dirty="0" smtClean="0"/>
                        <a:t>TIM2_CH4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TIM2_UP</a:t>
                      </a:r>
                    </a:p>
                    <a:p>
                      <a:pPr algn="ctr"/>
                      <a:r>
                        <a:rPr lang="en-GB" sz="1300" dirty="0" smtClean="0"/>
                        <a:t>TIM2_CH4</a:t>
                      </a:r>
                      <a:endParaRPr lang="en-GB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C4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UART5_RX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USART3_RX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UART4_RX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UART3_TX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UART4_TX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USART2_RX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USART2_TX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UART5_TX</a:t>
                      </a:r>
                      <a:endParaRPr lang="en-GB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C5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TIM3_CH4</a:t>
                      </a:r>
                    </a:p>
                    <a:p>
                      <a:pPr algn="ctr"/>
                      <a:r>
                        <a:rPr lang="en-GB" sz="1300" dirty="0" smtClean="0"/>
                        <a:t>TIM3_UP</a:t>
                      </a:r>
                    </a:p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TIM3_CH1</a:t>
                      </a:r>
                    </a:p>
                    <a:p>
                      <a:pPr algn="ctr"/>
                      <a:r>
                        <a:rPr lang="en-GB" sz="1300" dirty="0" smtClean="0"/>
                        <a:t>TIM3_TRIG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TIM3_CH2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TIM3_CH3</a:t>
                      </a:r>
                      <a:endParaRPr lang="en-GB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C6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TIM5_CH3</a:t>
                      </a:r>
                    </a:p>
                    <a:p>
                      <a:pPr algn="ctr"/>
                      <a:r>
                        <a:rPr lang="en-GB" sz="1300" dirty="0" smtClean="0"/>
                        <a:t>TIM5_UP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TIM5_CH4</a:t>
                      </a:r>
                    </a:p>
                    <a:p>
                      <a:pPr algn="ctr"/>
                      <a:r>
                        <a:rPr lang="en-GB" sz="1300" dirty="0" smtClean="0"/>
                        <a:t>TIM5_TRIG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TIM5_CH1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TIM5_CH4</a:t>
                      </a:r>
                    </a:p>
                    <a:p>
                      <a:pPr algn="ctr"/>
                      <a:r>
                        <a:rPr lang="en-GB" sz="1300" dirty="0" smtClean="0"/>
                        <a:t>TIM5_TRIG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TIM5_CH2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TIM5_UP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C7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TIM6_UP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I2C2_RX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I2C2_RX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USART3_TX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DAC1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DAC2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I2S2_TX</a:t>
                      </a:r>
                      <a:endParaRPr lang="en-GB" sz="1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662196"/>
      </p:ext>
    </p:extLst>
  </p:cSld>
  <p:clrMapOvr>
    <a:masterClrMapping/>
  </p:clrMapOvr>
  <p:transition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DMA2 Requests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165461"/>
              </p:ext>
            </p:extLst>
          </p:nvPr>
        </p:nvGraphicFramePr>
        <p:xfrm>
          <a:off x="0" y="914401"/>
          <a:ext cx="9144000" cy="48401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6000"/>
                <a:gridCol w="812800"/>
                <a:gridCol w="838200"/>
                <a:gridCol w="1219200"/>
                <a:gridCol w="990600"/>
                <a:gridCol w="1066800"/>
                <a:gridCol w="1143000"/>
                <a:gridCol w="990600"/>
                <a:gridCol w="1066800"/>
              </a:tblGrid>
              <a:tr h="578008"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 smtClean="0"/>
                        <a:t>Peripheral Requests</a:t>
                      </a:r>
                      <a:endParaRPr lang="en-GB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S0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S1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S2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S3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S4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S5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S6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S7</a:t>
                      </a:r>
                      <a:endParaRPr lang="en-GB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C0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ADC1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TIM8_CH1</a:t>
                      </a:r>
                    </a:p>
                    <a:p>
                      <a:pPr algn="ctr"/>
                      <a:r>
                        <a:rPr lang="en-GB" sz="1300" dirty="0" smtClean="0"/>
                        <a:t>TIM8_CH2</a:t>
                      </a:r>
                    </a:p>
                    <a:p>
                      <a:pPr algn="ctr"/>
                      <a:r>
                        <a:rPr lang="en-GB" sz="1300" dirty="0" smtClean="0"/>
                        <a:t>TIM8_CH3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ADC1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TIM8_CH1</a:t>
                      </a:r>
                    </a:p>
                    <a:p>
                      <a:pPr algn="ctr"/>
                      <a:r>
                        <a:rPr lang="en-GB" sz="1300" dirty="0" smtClean="0"/>
                        <a:t>TIM8_CH2</a:t>
                      </a:r>
                    </a:p>
                    <a:p>
                      <a:pPr algn="ctr"/>
                      <a:r>
                        <a:rPr lang="en-GB" sz="1300" dirty="0" smtClean="0"/>
                        <a:t>TIM8_CH3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C1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DCMI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ADC2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ADC2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DCMI</a:t>
                      </a:r>
                      <a:endParaRPr lang="en-GB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C2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ADC3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ADC3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CRYP_OUT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CRYP_IN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HASH_IN</a:t>
                      </a:r>
                      <a:endParaRPr lang="en-GB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C3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SPI1_RX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SPI1_RX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SPI1_TX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SPI1_TX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C4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USART1_RX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SDIO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USART1_RX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SDIO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USART1_TX</a:t>
                      </a:r>
                      <a:endParaRPr lang="en-GB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C5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USART6_RX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USART6_RX</a:t>
                      </a:r>
                    </a:p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USART6_TX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USART6_TX</a:t>
                      </a:r>
                      <a:endParaRPr lang="en-GB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C6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TIM1_TRIG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TIM1_CH1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TIM1_CH2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TIM1_CH1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TIM1_CH4</a:t>
                      </a:r>
                    </a:p>
                    <a:p>
                      <a:pPr algn="ctr"/>
                      <a:r>
                        <a:rPr lang="en-GB" sz="1300" dirty="0" smtClean="0"/>
                        <a:t>TIM1_TRIG</a:t>
                      </a:r>
                    </a:p>
                    <a:p>
                      <a:pPr algn="ctr"/>
                      <a:r>
                        <a:rPr lang="en-GB" sz="1300" dirty="0" smtClean="0"/>
                        <a:t>TIM1_COM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TIM1_UP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TIM1_CH3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C7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TIM8_IP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TIM8_CH1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TIM8_CH2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TIM8_CH3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/>
                        <a:t>TIM8_CH4</a:t>
                      </a:r>
                    </a:p>
                    <a:p>
                      <a:pPr algn="ctr"/>
                      <a:r>
                        <a:rPr lang="en-GB" sz="1300" dirty="0" smtClean="0"/>
                        <a:t>TIM8_TRIG</a:t>
                      </a:r>
                    </a:p>
                    <a:p>
                      <a:pPr algn="ctr"/>
                      <a:r>
                        <a:rPr lang="en-GB" sz="1300" dirty="0" smtClean="0"/>
                        <a:t>TIM8_COM</a:t>
                      </a:r>
                      <a:endParaRPr lang="en-GB" sz="1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923180"/>
      </p:ext>
    </p:extLst>
  </p:cSld>
  <p:clrMapOvr>
    <a:masterClrMapping/>
  </p:clrMapOvr>
  <p:transition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Demonstration of ISR Replacement: ADC to DMA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839200" cy="58674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Recall that ADC can be read either by polling or can be interrupt-driven (EOC: end of conversion or EOCIE end of conversion interrupt enable)</a:t>
            </a:r>
          </a:p>
          <a:p>
            <a:pPr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ADC converted result will be automatically read by DMA thus giving the CPU freedom to perform other tasks.</a:t>
            </a:r>
            <a:endParaRPr lang="en-US" dirty="0"/>
          </a:p>
          <a:p>
            <a:pPr>
              <a:spcBef>
                <a:spcPts val="300"/>
              </a:spcBef>
            </a:pPr>
            <a:endParaRPr lang="en-US" sz="1600" dirty="0"/>
          </a:p>
          <a:p>
            <a:pPr>
              <a:spcBef>
                <a:spcPts val="300"/>
              </a:spcBef>
            </a:pPr>
            <a:r>
              <a:rPr lang="en-US" dirty="0" smtClean="0"/>
              <a:t>DMA can interrupt the CPU whenever it is necessary, or a periodic interrupt can perform a regular check of the data collected.</a:t>
            </a:r>
          </a:p>
          <a:p>
            <a:pPr>
              <a:spcBef>
                <a:spcPts val="300"/>
              </a:spcBef>
            </a:pPr>
            <a:endParaRPr lang="en-US" sz="1600" dirty="0"/>
          </a:p>
          <a:p>
            <a:pPr>
              <a:spcBef>
                <a:spcPts val="300"/>
              </a:spcBef>
            </a:pPr>
            <a:r>
              <a:rPr lang="en-US" dirty="0" smtClean="0"/>
              <a:t>The most optimized way to make full use of both CPU and DMA is quite application-specific. Needs to be decided </a:t>
            </a:r>
            <a:r>
              <a:rPr lang="en-US" dirty="0" smtClean="0"/>
              <a:t>accordingly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604934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Performance Comparison(Test result from MKL25Z4)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90" y="838200"/>
            <a:ext cx="5295010" cy="5867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Traces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Yellow: ISR is executing when trace is low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Blue: DAC </a:t>
            </a:r>
            <a:r>
              <a:rPr lang="en-US" sz="1800" dirty="0" smtClean="0"/>
              <a:t>output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Without DMA: Interrupt per sample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4.7 </a:t>
            </a:r>
            <a:r>
              <a:rPr lang="en-US" sz="1800" dirty="0"/>
              <a:t>microseconds </a:t>
            </a:r>
            <a:r>
              <a:rPr lang="en-US" sz="1800" dirty="0" smtClean="0"/>
              <a:t>per 620 </a:t>
            </a:r>
            <a:r>
              <a:rPr lang="en-US" sz="1800" dirty="0"/>
              <a:t>microseconds </a:t>
            </a:r>
            <a:endParaRPr lang="en-US" sz="1800" dirty="0" smtClean="0"/>
          </a:p>
          <a:p>
            <a:pPr lvl="1">
              <a:spcBef>
                <a:spcPts val="600"/>
              </a:spcBef>
            </a:pPr>
            <a:r>
              <a:rPr lang="en-US" sz="1800" dirty="0" smtClean="0"/>
              <a:t>0.758% of processor’s time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With DMA: Interrupt per cycle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5.0 microseconds per 20 milliseconds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0.025% of processor’s time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How is this useful?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Saves CPU time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Reduces timing vulnerability to interrupts being disabled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Enables CPU to sleep longer, wake up less often (20 milliseconds vs. 620 microseconds)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pic>
        <p:nvPicPr>
          <p:cNvPr id="1026" name="Picture 2" descr="C:\Users\Alex\Documents\Teaching\Book Writin'\ARM Cortex M0Plus\Content\DMA\PIT-ISR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12" y="914400"/>
            <a:ext cx="375138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x\Documents\Teaching\Book Writin'\ARM Cortex M0Plus\Content\DMA\DMA-ISR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11" y="3657600"/>
            <a:ext cx="3784775" cy="276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134013"/>
      </p:ext>
    </p:extLst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Basic Concepts</a:t>
            </a:r>
          </a:p>
          <a:p>
            <a:endParaRPr lang="en-US" sz="2000" dirty="0" smtClean="0"/>
          </a:p>
          <a:p>
            <a:r>
              <a:rPr lang="en-US" sz="2000" dirty="0" smtClean="0"/>
              <a:t>DMA Peripherals in STM32F4</a:t>
            </a:r>
          </a:p>
          <a:p>
            <a:endParaRPr lang="en-US" sz="2000" dirty="0" smtClean="0"/>
          </a:p>
          <a:p>
            <a:r>
              <a:rPr lang="en-US" sz="2000" dirty="0" smtClean="0"/>
              <a:t>DMA Applications</a:t>
            </a:r>
          </a:p>
          <a:p>
            <a:pPr lvl="1"/>
            <a:r>
              <a:rPr lang="en-US" sz="1800" dirty="0" smtClean="0"/>
              <a:t>Data Transfer</a:t>
            </a:r>
          </a:p>
          <a:p>
            <a:pPr lvl="1"/>
            <a:r>
              <a:rPr lang="en-US" sz="1800" dirty="0" smtClean="0"/>
              <a:t>Replacing ISRs</a:t>
            </a:r>
          </a:p>
        </p:txBody>
      </p:sp>
    </p:spTree>
  </p:cSld>
  <p:clrMapOvr>
    <a:masterClrMapping/>
  </p:clrMapOvr>
  <p:transition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867400"/>
          </a:xfrm>
        </p:spPr>
        <p:txBody>
          <a:bodyPr/>
          <a:lstStyle/>
          <a:p>
            <a:r>
              <a:rPr lang="en-US" sz="2000" dirty="0" smtClean="0"/>
              <a:t>Special hardware to read data </a:t>
            </a:r>
            <a:br>
              <a:rPr lang="en-US" sz="2000" dirty="0" smtClean="0"/>
            </a:br>
            <a:r>
              <a:rPr lang="en-US" sz="2000" dirty="0" smtClean="0"/>
              <a:t>from a source and write it to </a:t>
            </a:r>
            <a:br>
              <a:rPr lang="en-US" sz="2000" dirty="0" smtClean="0"/>
            </a:br>
            <a:r>
              <a:rPr lang="en-US" sz="2000" dirty="0" smtClean="0"/>
              <a:t>a destination</a:t>
            </a:r>
          </a:p>
          <a:p>
            <a:r>
              <a:rPr lang="en-US" sz="2000" dirty="0" smtClean="0"/>
              <a:t>Various configurable options</a:t>
            </a:r>
          </a:p>
          <a:p>
            <a:pPr lvl="1"/>
            <a:r>
              <a:rPr lang="en-US" sz="1800" dirty="0" smtClean="0"/>
              <a:t>Number of data items to copy</a:t>
            </a:r>
          </a:p>
          <a:p>
            <a:pPr lvl="1"/>
            <a:r>
              <a:rPr lang="en-US" sz="1800" dirty="0" smtClean="0"/>
              <a:t>Source and destination addresses can </a:t>
            </a:r>
            <a:br>
              <a:rPr lang="en-US" sz="1800" dirty="0" smtClean="0"/>
            </a:br>
            <a:r>
              <a:rPr lang="en-US" sz="1800" dirty="0" smtClean="0"/>
              <a:t>be fixed or change (e.g. increment, </a:t>
            </a:r>
            <a:br>
              <a:rPr lang="en-US" sz="1800" dirty="0" smtClean="0"/>
            </a:br>
            <a:r>
              <a:rPr lang="en-US" sz="1800" dirty="0" smtClean="0"/>
              <a:t>decrement)</a:t>
            </a:r>
          </a:p>
          <a:p>
            <a:pPr lvl="1"/>
            <a:r>
              <a:rPr lang="en-US" sz="1800" dirty="0" smtClean="0"/>
              <a:t>Size of data item</a:t>
            </a:r>
          </a:p>
          <a:p>
            <a:pPr lvl="1"/>
            <a:r>
              <a:rPr lang="en-US" sz="1800" dirty="0" smtClean="0"/>
              <a:t>When transfer starts</a:t>
            </a:r>
          </a:p>
          <a:p>
            <a:r>
              <a:rPr lang="en-US" sz="2000" dirty="0" smtClean="0"/>
              <a:t>Operation</a:t>
            </a:r>
          </a:p>
          <a:p>
            <a:pPr lvl="1"/>
            <a:r>
              <a:rPr lang="en-US" sz="1800" dirty="0" smtClean="0"/>
              <a:t>Initialization: Configure controller</a:t>
            </a:r>
          </a:p>
          <a:p>
            <a:pPr lvl="1"/>
            <a:r>
              <a:rPr lang="en-US" sz="1800" dirty="0" smtClean="0"/>
              <a:t>Transfer: Data is copied</a:t>
            </a:r>
          </a:p>
          <a:p>
            <a:pPr lvl="1"/>
            <a:r>
              <a:rPr lang="en-US" sz="1800" dirty="0" smtClean="0"/>
              <a:t>Termination: Channel indicates transfer has completed</a:t>
            </a:r>
          </a:p>
          <a:p>
            <a:pPr lvl="1"/>
            <a:r>
              <a:rPr lang="en-US" sz="1800" dirty="0" smtClean="0"/>
              <a:t>Post-transfer </a:t>
            </a:r>
            <a:r>
              <a:rPr lang="en-US" sz="1800" dirty="0" smtClean="0"/>
              <a:t>operation (assert an interrupt)</a:t>
            </a:r>
            <a:endParaRPr lang="en-US" sz="1800" dirty="0" smtClean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51" y="1033410"/>
            <a:ext cx="4170725" cy="300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517474"/>
      </p:ext>
    </p:extLst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 Controller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Two DMA controllers</a:t>
            </a:r>
            <a:endParaRPr lang="en-US" sz="1800" dirty="0" smtClean="0"/>
          </a:p>
          <a:p>
            <a:r>
              <a:rPr lang="en-US" sz="2000" dirty="0" smtClean="0"/>
              <a:t>16 streams in total (8 for each controller)</a:t>
            </a:r>
          </a:p>
          <a:p>
            <a:r>
              <a:rPr lang="en-US" sz="2000" dirty="0" smtClean="0"/>
              <a:t>Up to 8 channels (request) per stream</a:t>
            </a:r>
          </a:p>
          <a:p>
            <a:r>
              <a:rPr lang="en-US" sz="2000" dirty="0" smtClean="0"/>
              <a:t>Each channel is responsible for specific peripheral or memory requests</a:t>
            </a:r>
          </a:p>
          <a:p>
            <a:r>
              <a:rPr lang="en-US" sz="2000" dirty="0" smtClean="0"/>
              <a:t>Arbiter handle the priority between DMA requests</a:t>
            </a:r>
          </a:p>
          <a:p>
            <a:r>
              <a:rPr lang="en-US" sz="2000" dirty="0" smtClean="0"/>
              <a:t>4 levels of software programmable priority</a:t>
            </a:r>
          </a:p>
          <a:p>
            <a:r>
              <a:rPr lang="en-US" sz="2000" dirty="0" smtClean="0"/>
              <a:t>4 separate 32 first-in, first-out memory buffers(FIFOs) per stream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8888562"/>
      </p:ext>
    </p:extLst>
  </p:cSld>
  <p:clrMapOvr>
    <a:masterClrMapping/>
  </p:clrMapOvr>
  <p:transition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 and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Streams are concurrent</a:t>
            </a:r>
          </a:p>
          <a:p>
            <a:endParaRPr lang="en-US" sz="2000" dirty="0"/>
          </a:p>
          <a:p>
            <a:r>
              <a:rPr lang="en-US" sz="2000" dirty="0" smtClean="0"/>
              <a:t>Each stream can be only triggered by one of 8 channels at a time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8929170"/>
      </p:ext>
    </p:extLst>
  </p:cSld>
  <p:clrMapOvr>
    <a:masterClrMapping/>
  </p:clrMapOvr>
  <p:transition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 Controller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7" t="16280" r="1639" b="19985"/>
          <a:stretch/>
        </p:blipFill>
        <p:spPr bwMode="auto">
          <a:xfrm>
            <a:off x="1219200" y="838200"/>
            <a:ext cx="6832979" cy="546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898907"/>
      </p:ext>
    </p:extLst>
  </p:cSld>
  <p:clrMapOvr>
    <a:masterClrMapping/>
  </p:clrMapOvr>
  <p:transition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DMA_SxCR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Stream x configuration register</a:t>
            </a:r>
          </a:p>
          <a:p>
            <a:pPr lvl="1"/>
            <a:endParaRPr lang="en-US" sz="1800" dirty="0" smtClean="0"/>
          </a:p>
          <a:p>
            <a:r>
              <a:rPr lang="en-US" sz="2000" dirty="0" err="1" smtClean="0"/>
              <a:t>DMA_SxPAR</a:t>
            </a:r>
            <a:endParaRPr lang="en-US" sz="2000" dirty="0"/>
          </a:p>
          <a:p>
            <a:pPr lvl="1"/>
            <a:r>
              <a:rPr lang="en-US" sz="1800" dirty="0" smtClean="0"/>
              <a:t>32-bit Stream x Peripheral address register</a:t>
            </a:r>
          </a:p>
          <a:p>
            <a:pPr lvl="1"/>
            <a:endParaRPr lang="en-US" sz="1900" dirty="0" smtClean="0"/>
          </a:p>
          <a:p>
            <a:r>
              <a:rPr lang="en-US" sz="2000" dirty="0" smtClean="0"/>
              <a:t>DMA_SxM0AR</a:t>
            </a:r>
          </a:p>
          <a:p>
            <a:pPr lvl="1"/>
            <a:r>
              <a:rPr lang="en-US" sz="1800" dirty="0" smtClean="0"/>
              <a:t>32-bit Stream x Memory address register</a:t>
            </a:r>
          </a:p>
          <a:p>
            <a:pPr lvl="1"/>
            <a:endParaRPr lang="en-US" sz="1800" dirty="0"/>
          </a:p>
          <a:p>
            <a:r>
              <a:rPr lang="en-US" sz="1900" dirty="0" smtClean="0"/>
              <a:t>Both source and destination transfers can address the entire 4 GB area, at address comprised between 0x0000 0000 and 0xFFFF FFFF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0705032"/>
      </p:ext>
    </p:extLst>
  </p:cSld>
  <p:clrMapOvr>
    <a:masterClrMapping/>
  </p:clrMapOvr>
  <p:transition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DMA Stream x Configuration Register </a:t>
            </a:r>
            <a:r>
              <a:rPr lang="en-US" sz="2800" dirty="0" err="1" smtClean="0"/>
              <a:t>DMA_SxCR</a:t>
            </a:r>
            <a:r>
              <a:rPr lang="en-US" sz="2800" dirty="0" smtClean="0"/>
              <a:t>(x=0..7)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839200" cy="3733800"/>
          </a:xfrm>
        </p:spPr>
        <p:txBody>
          <a:bodyPr/>
          <a:lstStyle/>
          <a:p>
            <a:r>
              <a:rPr lang="en-US" sz="2000" dirty="0" smtClean="0"/>
              <a:t>Configure the concerned stream</a:t>
            </a:r>
            <a:endParaRPr lang="en-US" sz="1900" dirty="0" smtClean="0"/>
          </a:p>
          <a:p>
            <a:pPr lvl="1"/>
            <a:r>
              <a:rPr lang="en-US" sz="1800" dirty="0" smtClean="0"/>
              <a:t>CHESEL[2:0]: channel selection, can be written if EN is cleared.</a:t>
            </a:r>
          </a:p>
          <a:p>
            <a:pPr lvl="1"/>
            <a:r>
              <a:rPr lang="en-US" sz="1800" dirty="0" smtClean="0"/>
              <a:t>PL[1:0]: Priority level, with 11 being very high and 00 being low.</a:t>
            </a:r>
          </a:p>
          <a:p>
            <a:pPr lvl="1"/>
            <a:r>
              <a:rPr lang="en-US" sz="1800" dirty="0" smtClean="0"/>
              <a:t>MSIZE[1:0]: Memory data size</a:t>
            </a:r>
          </a:p>
          <a:p>
            <a:pPr lvl="1"/>
            <a:r>
              <a:rPr lang="en-US" sz="1800" dirty="0" smtClean="0"/>
              <a:t>PSIZE[1:0]: Peripheral data size</a:t>
            </a:r>
          </a:p>
          <a:p>
            <a:pPr lvl="1"/>
            <a:r>
              <a:rPr lang="en-US" sz="1800" dirty="0" smtClean="0"/>
              <a:t>DIR[1:0]: Data transfer direction </a:t>
            </a:r>
          </a:p>
          <a:p>
            <a:pPr lvl="2"/>
            <a:r>
              <a:rPr lang="en-US" dirty="0" smtClean="0"/>
              <a:t>00: P to M; 01: M to P; 10: M to M; 11: reserved</a:t>
            </a:r>
          </a:p>
          <a:p>
            <a:pPr lvl="1"/>
            <a:r>
              <a:rPr lang="en-US" sz="1800" dirty="0" smtClean="0"/>
              <a:t>EN: Stream enable/ flag stream ready when read low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1" t="37961" r="2324" b="44628"/>
          <a:stretch/>
        </p:blipFill>
        <p:spPr bwMode="auto">
          <a:xfrm>
            <a:off x="381000" y="1004046"/>
            <a:ext cx="8537547" cy="189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997620"/>
      </p:ext>
    </p:extLst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DMA Stream x Configuration Register </a:t>
            </a:r>
            <a:r>
              <a:rPr lang="en-US" sz="2800" dirty="0" err="1" smtClean="0"/>
              <a:t>DMA_SxCR</a:t>
            </a:r>
            <a:r>
              <a:rPr lang="en-US" sz="2800" dirty="0" smtClean="0"/>
              <a:t>(x=0..7)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839200" cy="3733800"/>
          </a:xfrm>
        </p:spPr>
        <p:txBody>
          <a:bodyPr/>
          <a:lstStyle/>
          <a:p>
            <a:r>
              <a:rPr lang="en-US" sz="2000" dirty="0" smtClean="0"/>
              <a:t>Configure the concerned stream</a:t>
            </a:r>
            <a:endParaRPr lang="en-US" sz="1900" dirty="0" smtClean="0"/>
          </a:p>
          <a:p>
            <a:pPr lvl="1"/>
            <a:r>
              <a:rPr lang="en-US" sz="1800" dirty="0" smtClean="0"/>
              <a:t>MSIZE[1:0]; PSIZE[1:0] data size configuration</a:t>
            </a:r>
          </a:p>
          <a:p>
            <a:pPr lvl="2"/>
            <a:r>
              <a:rPr lang="en-US" dirty="0" smtClean="0"/>
              <a:t>00: byte; 01:half-word; 10:word; 11:reserved</a:t>
            </a:r>
            <a:endParaRPr lang="en-US" dirty="0"/>
          </a:p>
          <a:p>
            <a:pPr lvl="1"/>
            <a:r>
              <a:rPr lang="en-US" sz="1800" dirty="0" smtClean="0"/>
              <a:t>TCIE: transfer complete interrupt enable</a:t>
            </a:r>
          </a:p>
          <a:p>
            <a:pPr lvl="1"/>
            <a:r>
              <a:rPr lang="en-US" sz="1800" dirty="0" smtClean="0"/>
              <a:t>Other configuration includes:</a:t>
            </a:r>
          </a:p>
          <a:p>
            <a:pPr lvl="2"/>
            <a:r>
              <a:rPr lang="en-US" dirty="0" smtClean="0"/>
              <a:t>Direct mode</a:t>
            </a:r>
          </a:p>
          <a:p>
            <a:pPr lvl="2"/>
            <a:r>
              <a:rPr lang="en-US" dirty="0" smtClean="0"/>
              <a:t>Error interrupt</a:t>
            </a:r>
          </a:p>
          <a:p>
            <a:pPr lvl="2"/>
            <a:r>
              <a:rPr lang="en-US" dirty="0" smtClean="0"/>
              <a:t>Circular mode</a:t>
            </a:r>
          </a:p>
          <a:p>
            <a:pPr lvl="2"/>
            <a:r>
              <a:rPr lang="en-US" dirty="0" smtClean="0"/>
              <a:t>Burst transfer</a:t>
            </a:r>
          </a:p>
          <a:p>
            <a:pPr lvl="2"/>
            <a:r>
              <a:rPr lang="en-US" dirty="0" smtClean="0"/>
              <a:t>Increment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1" t="37961" r="2324" b="44628"/>
          <a:stretch/>
        </p:blipFill>
        <p:spPr bwMode="auto">
          <a:xfrm>
            <a:off x="381000" y="1004046"/>
            <a:ext cx="8537547" cy="189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950734"/>
      </p:ext>
    </p:extLst>
  </p:cSld>
  <p:clrMapOvr>
    <a:masterClrMapping/>
  </p:clrMapOvr>
  <p:transition>
    <p:pull dir="ru"/>
  </p:transition>
</p:sld>
</file>

<file path=ppt/theme/theme1.xml><?xml version="1.0" encoding="utf-8"?>
<a:theme xmlns:a="http://schemas.openxmlformats.org/drawingml/2006/main" name="ARMTheme">
  <a:themeElements>
    <a:clrScheme name="test3 12">
      <a:dk1>
        <a:srgbClr val="1D315B"/>
      </a:dk1>
      <a:lt1>
        <a:srgbClr val="FFFFFF"/>
      </a:lt1>
      <a:dk2>
        <a:srgbClr val="660066"/>
      </a:dk2>
      <a:lt2>
        <a:srgbClr val="FF9933"/>
      </a:lt2>
      <a:accent1>
        <a:srgbClr val="FFCC00"/>
      </a:accent1>
      <a:accent2>
        <a:srgbClr val="990033"/>
      </a:accent2>
      <a:accent3>
        <a:srgbClr val="FFFFFF"/>
      </a:accent3>
      <a:accent4>
        <a:srgbClr val="17284C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tes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3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10">
        <a:dk1>
          <a:srgbClr val="FF9933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1">
        <a:dk1>
          <a:srgbClr val="1D315B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2">
        <a:dk1>
          <a:srgbClr val="1D315B"/>
        </a:dk1>
        <a:lt1>
          <a:srgbClr val="FFFFFF"/>
        </a:lt1>
        <a:dk2>
          <a:srgbClr val="660066"/>
        </a:dk2>
        <a:lt2>
          <a:srgbClr val="FF9933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mproved ARMTheme">
  <a:themeElements>
    <a:clrScheme name="test3 12">
      <a:dk1>
        <a:srgbClr val="1D315B"/>
      </a:dk1>
      <a:lt1>
        <a:srgbClr val="FFFFFF"/>
      </a:lt1>
      <a:dk2>
        <a:srgbClr val="660066"/>
      </a:dk2>
      <a:lt2>
        <a:srgbClr val="FF9933"/>
      </a:lt2>
      <a:accent1>
        <a:srgbClr val="FFCC00"/>
      </a:accent1>
      <a:accent2>
        <a:srgbClr val="990033"/>
      </a:accent2>
      <a:accent3>
        <a:srgbClr val="FFFFFF"/>
      </a:accent3>
      <a:accent4>
        <a:srgbClr val="17284C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tes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3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10">
        <a:dk1>
          <a:srgbClr val="FF9933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1">
        <a:dk1>
          <a:srgbClr val="1D315B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2">
        <a:dk1>
          <a:srgbClr val="1D315B"/>
        </a:dk1>
        <a:lt1>
          <a:srgbClr val="FFFFFF"/>
        </a:lt1>
        <a:dk2>
          <a:srgbClr val="660066"/>
        </a:dk2>
        <a:lt2>
          <a:srgbClr val="FF9933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ARMTheme</Template>
  <TotalTime>13755</TotalTime>
  <Words>1023</Words>
  <Application>Microsoft Office PowerPoint</Application>
  <PresentationFormat>On-screen Show (4:3)</PresentationFormat>
  <Paragraphs>303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ARMTheme</vt:lpstr>
      <vt:lpstr>Improved ARMTheme</vt:lpstr>
      <vt:lpstr>Using Direct Memory Access to Improve Performance</vt:lpstr>
      <vt:lpstr>Overview</vt:lpstr>
      <vt:lpstr>Basic Concepts</vt:lpstr>
      <vt:lpstr>DMA Controller Features</vt:lpstr>
      <vt:lpstr>Channels and Streams</vt:lpstr>
      <vt:lpstr>DMA Controller</vt:lpstr>
      <vt:lpstr>Registers</vt:lpstr>
      <vt:lpstr>DMA Stream x Configuration Register DMA_SxCR(x=0..7)</vt:lpstr>
      <vt:lpstr>DMA Stream x Configuration Register DMA_SxCR(x=0..7)</vt:lpstr>
      <vt:lpstr>DMA stream x number of data register DMA_SxNDTR(x = 0..7)</vt:lpstr>
      <vt:lpstr>Basic Use of DMA </vt:lpstr>
      <vt:lpstr>End of transfer</vt:lpstr>
      <vt:lpstr>Demonstration: Flash to SRAM transfer</vt:lpstr>
      <vt:lpstr>DMA vs. ISR</vt:lpstr>
      <vt:lpstr>Triggering DMA Activity Using Peripherals</vt:lpstr>
      <vt:lpstr>DMA1 Requests</vt:lpstr>
      <vt:lpstr>DMA2 Requests</vt:lpstr>
      <vt:lpstr>Demonstration of ISR Replacement: ADC to DMA</vt:lpstr>
      <vt:lpstr>Performance Comparison(Test result from MKL25Z4)</vt:lpstr>
    </vt:vector>
  </TitlesOfParts>
  <Company>Compaq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Content</dc:title>
  <dc:creator>Compaq</dc:creator>
  <cp:lastModifiedBy>Ran Guan</cp:lastModifiedBy>
  <cp:revision>172</cp:revision>
  <cp:lastPrinted>2000-08-21T16:55:50Z</cp:lastPrinted>
  <dcterms:created xsi:type="dcterms:W3CDTF">2000-08-18T17:47:17Z</dcterms:created>
  <dcterms:modified xsi:type="dcterms:W3CDTF">2013-08-28T08:31:04Z</dcterms:modified>
</cp:coreProperties>
</file>