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7" r:id="rId2"/>
  </p:sldMasterIdLst>
  <p:notesMasterIdLst>
    <p:notesMasterId r:id="rId27"/>
  </p:notesMasterIdLst>
  <p:handoutMasterIdLst>
    <p:handoutMasterId r:id="rId28"/>
  </p:handoutMasterIdLst>
  <p:sldIdLst>
    <p:sldId id="258" r:id="rId3"/>
    <p:sldId id="263" r:id="rId4"/>
    <p:sldId id="259" r:id="rId5"/>
    <p:sldId id="264" r:id="rId6"/>
    <p:sldId id="260" r:id="rId7"/>
    <p:sldId id="262" r:id="rId8"/>
    <p:sldId id="261" r:id="rId9"/>
    <p:sldId id="285" r:id="rId10"/>
    <p:sldId id="269" r:id="rId11"/>
    <p:sldId id="277" r:id="rId12"/>
    <p:sldId id="273" r:id="rId13"/>
    <p:sldId id="286" r:id="rId14"/>
    <p:sldId id="288" r:id="rId15"/>
    <p:sldId id="265" r:id="rId16"/>
    <p:sldId id="270" r:id="rId17"/>
    <p:sldId id="272" r:id="rId18"/>
    <p:sldId id="290" r:id="rId19"/>
    <p:sldId id="268" r:id="rId20"/>
    <p:sldId id="289" r:id="rId21"/>
    <p:sldId id="279" r:id="rId22"/>
    <p:sldId id="280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EDCD6"/>
    <a:srgbClr val="FFCC99"/>
    <a:srgbClr val="CCFF99"/>
    <a:srgbClr val="FFCCFF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7" autoAdjust="0"/>
    <p:restoredTop sz="86456" autoAdjust="0"/>
  </p:normalViewPr>
  <p:slideViewPr>
    <p:cSldViewPr>
      <p:cViewPr varScale="1">
        <p:scale>
          <a:sx n="65" d="100"/>
          <a:sy n="65" d="100"/>
        </p:scale>
        <p:origin x="-1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32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3A93B0-CCB9-46C8-AB4A-09C8F1E74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44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8500"/>
            <a:ext cx="4545012" cy="340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338638"/>
            <a:ext cx="5076825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1CEEFA-6A2E-4511-AC04-5271210D0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5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4A8BA9-BF09-4543-A599-B49B516DBBE8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BF71EB-6956-45EA-8E7B-D49CD785BBF2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A58C04-25D5-4A92-856C-200D5C2F27D6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993142-7DFD-43E1-B955-16AB8E776E3E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090874-D7F9-4C5B-A972-F22684ACA8BB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2F328D-0B01-4974-91CC-6450F2977B05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2F328D-0B01-4974-91CC-6450F2977B05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69EECC-5614-42D3-90AD-0D43D3F6545B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439F87-DCA7-44A2-857B-87EE86DDF3B1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684C2B-D4E7-48FC-A2B6-4FFA2522BB71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A97FAF-7BD1-405F-B227-E9F3C7415F60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0E1861-FFCB-4B7C-9D8A-3C757B9899A8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038424-5BD3-4253-B3A1-840F16CCFE47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B2113D-B425-44CF-A791-8ADA7E541684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99FF01-7522-4BC9-B2F6-AACDA799881D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F4A43D-6BC7-4DF9-8B0D-68AF092C77C3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B40539-6831-4AB7-9CEF-E7548FB5E3AF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18599D-53CD-4C85-A5A0-15DC2A7C8686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23F670-3AEC-4707-978B-AE7212962B83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11CD17-415C-4944-B47A-49C3C948D7B4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A58C04-25D5-4A92-856C-200D5C2F27D6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4632325" y="6518275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4632325" y="6518275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General Purpose I/O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CMSIS C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Header file </a:t>
            </a:r>
            <a:r>
              <a:rPr lang="en-US" dirty="0"/>
              <a:t>stm32f4xx.h</a:t>
            </a:r>
            <a:r>
              <a:rPr lang="en-US" dirty="0" smtClean="0"/>
              <a:t> defines pointers to </a:t>
            </a:r>
            <a:r>
              <a:rPr lang="en-US" dirty="0" err="1" smtClean="0"/>
              <a:t>GPIO_Type</a:t>
            </a:r>
            <a:r>
              <a:rPr lang="en-US" dirty="0" smtClean="0"/>
              <a:t> registers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GPIOA_BASE            (AHB1PERIPH_BASE + 0x0000)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GPIOB_BASE            (AHB1PERIPH_BASE + 0x0400)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GPIOC_BASE            (AHB1PERIPH_BASE + 0x0800)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GPIOD_BASE            (AHB1PERIPH_BASE + 0x0C00)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GPIOE_BASE            (AHB1PERIPH_BASE + 0x1000)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GPIOF_BASE            (AHB1PERIPH_BASE + 0x1400)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GPIOG_BASE            (AHB1PERIPH_BASE + 0x1800)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GPIOH_BASE            (AHB1PERIPH_BASE + 0x1C00)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GPIOI_BASE            (AHB1PERIPH_BASE + 0x2000</a:t>
            </a:r>
            <a:r>
              <a:rPr lang="en-US" sz="2000" dirty="0" smtClean="0">
                <a:latin typeface="Lucida Console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……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AHB1PERIPH_BASE       (PERIPH_BASE + 0x00020000</a:t>
            </a:r>
            <a:r>
              <a:rPr lang="en-US" sz="2000" dirty="0" smtClean="0">
                <a:latin typeface="Lucida Console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……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Lucida Console" pitchFamily="49" charset="0"/>
              </a:rPr>
              <a:t>#define PERIPH_BASE           ((uint32_t)0x40000000)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latin typeface="Lucida Console" pitchFamily="49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latin typeface="Lucida Console" pitchFamily="49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Clocking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35814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Need to enable clock to GPIO module</a:t>
            </a:r>
          </a:p>
          <a:p>
            <a:pPr>
              <a:defRPr/>
            </a:pPr>
            <a:r>
              <a:rPr lang="en-US" sz="2000" dirty="0" smtClean="0"/>
              <a:t>By default, GPIO modules are disabled to save power</a:t>
            </a:r>
          </a:p>
          <a:p>
            <a:pPr>
              <a:defRPr/>
            </a:pPr>
            <a:r>
              <a:rPr lang="en-US" sz="2000" dirty="0" smtClean="0"/>
              <a:t>Writing to an unclocked module triggers a hardware fault!</a:t>
            </a:r>
          </a:p>
          <a:p>
            <a:pPr>
              <a:defRPr/>
            </a:pPr>
            <a:r>
              <a:rPr lang="en-US" sz="2000" dirty="0" smtClean="0"/>
              <a:t>Control register RCC_AHB1ENR gates clocks to GPIO ports</a:t>
            </a:r>
          </a:p>
          <a:p>
            <a:pPr>
              <a:defRPr/>
            </a:pPr>
            <a:r>
              <a:rPr lang="en-US" sz="2000" dirty="0" smtClean="0"/>
              <a:t>Enable clock to Port </a:t>
            </a:r>
            <a:r>
              <a:rPr lang="en-US" sz="2000" dirty="0"/>
              <a:t>D</a:t>
            </a: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 RCC-&gt;AHB1ENR|= (1UL &lt;&lt;  3);</a:t>
            </a:r>
          </a:p>
          <a:p>
            <a:pPr>
              <a:defRPr/>
            </a:pPr>
            <a:r>
              <a:rPr lang="en-US" sz="2000" dirty="0" smtClean="0"/>
              <a:t>Header file </a:t>
            </a:r>
            <a:r>
              <a:rPr lang="en-US" sz="2000" dirty="0"/>
              <a:t>stm32f4xx.h </a:t>
            </a:r>
            <a:r>
              <a:rPr lang="en-US" sz="2000" dirty="0" smtClean="0"/>
              <a:t>has definitions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2000" dirty="0" smtClean="0">
                <a:latin typeface="Lucida Console" pitchFamily="49" charset="0"/>
              </a:rPr>
              <a:t> </a:t>
            </a:r>
            <a:r>
              <a:rPr lang="en-US" sz="2000" dirty="0">
                <a:latin typeface="Lucida Console" pitchFamily="49" charset="0"/>
              </a:rPr>
              <a:t>RCC-&gt;AHB1ENR|=RCC_AHB1ENR_GPIODEN;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Initializing GPIO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906463"/>
            <a:ext cx="8910637" cy="4351337"/>
          </a:xfrm>
        </p:spPr>
        <p:txBody>
          <a:bodyPr/>
          <a:lstStyle/>
          <a:p>
            <a:r>
              <a:rPr lang="en-GB" sz="1600" dirty="0" smtClean="0"/>
              <a:t>Enable clock for Port</a:t>
            </a:r>
          </a:p>
          <a:p>
            <a:r>
              <a:rPr lang="en-GB" sz="1600" dirty="0" smtClean="0"/>
              <a:t>Set the mode</a:t>
            </a:r>
          </a:p>
          <a:p>
            <a:r>
              <a:rPr lang="en-GB" sz="1600" dirty="0" smtClean="0"/>
              <a:t>Set the Output type</a:t>
            </a:r>
          </a:p>
          <a:p>
            <a:r>
              <a:rPr lang="en-GB" sz="1600" dirty="0" smtClean="0"/>
              <a:t>Set the speed</a:t>
            </a:r>
          </a:p>
          <a:p>
            <a:r>
              <a:rPr lang="en-GB" sz="1600" dirty="0" smtClean="0"/>
              <a:t>Set the pull-up or pull down</a:t>
            </a:r>
          </a:p>
          <a:p>
            <a:r>
              <a:rPr lang="en-GB" sz="1600" dirty="0" smtClean="0"/>
              <a:t>Set the AF</a:t>
            </a:r>
          </a:p>
          <a:p>
            <a:r>
              <a:rPr lang="en-GB" sz="1600" dirty="0" smtClean="0"/>
              <a:t>Not all of these are necessary, </a:t>
            </a:r>
            <a:r>
              <a:rPr lang="en-GB" sz="1600" dirty="0" smtClean="0"/>
              <a:t>default setting is ok (usually all bits cleared after reset)</a:t>
            </a:r>
            <a:endParaRPr lang="en-GB" sz="1600" dirty="0" smtClean="0"/>
          </a:p>
          <a:p>
            <a:r>
              <a:rPr lang="en-GB" sz="1600" dirty="0" smtClean="0"/>
              <a:t>Need to access the entire 32 registers</a:t>
            </a:r>
          </a:p>
          <a:p>
            <a:r>
              <a:rPr lang="en-GB" sz="1600" dirty="0" smtClean="0"/>
              <a:t>Simple example for initializing the orange led on the board</a:t>
            </a:r>
          </a:p>
          <a:p>
            <a:pPr lvl="1"/>
            <a:r>
              <a:rPr lang="en-GB" dirty="0" smtClean="0"/>
              <a:t>Port D pin 12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33662" r="61670" b="45793"/>
          <a:stretch/>
        </p:blipFill>
        <p:spPr bwMode="auto">
          <a:xfrm>
            <a:off x="4876800" y="3809998"/>
            <a:ext cx="3645725" cy="22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05054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CMSIS C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Header </a:t>
            </a:r>
            <a:r>
              <a:rPr lang="en-US" dirty="0"/>
              <a:t>file stm32f4xx.h </a:t>
            </a:r>
            <a:r>
              <a:rPr lang="en-US" dirty="0" smtClean="0"/>
              <a:t>also has bits </a:t>
            </a:r>
            <a:r>
              <a:rPr lang="en-US" dirty="0"/>
              <a:t>definition for </a:t>
            </a:r>
            <a:r>
              <a:rPr lang="en-US" dirty="0" smtClean="0"/>
              <a:t>GPIO register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1600" dirty="0" smtClean="0">
                <a:latin typeface="+mj-lt"/>
              </a:rPr>
              <a:t>	</a:t>
            </a:r>
            <a:r>
              <a:rPr lang="en-US" sz="1600" b="0" dirty="0" smtClean="0">
                <a:latin typeface="+mj-lt"/>
              </a:rPr>
              <a:t>#</a:t>
            </a:r>
            <a:r>
              <a:rPr lang="en-US" sz="1600" b="0" dirty="0">
                <a:latin typeface="+mj-lt"/>
              </a:rPr>
              <a:t>define GPIO_MODER_MODER0                     </a:t>
            </a:r>
            <a:r>
              <a:rPr lang="en-US" sz="1600" b="0" dirty="0" smtClean="0">
                <a:latin typeface="+mj-lt"/>
              </a:rPr>
              <a:t>        ((</a:t>
            </a:r>
            <a:r>
              <a:rPr lang="en-US" sz="1600" b="0" dirty="0">
                <a:latin typeface="+mj-lt"/>
              </a:rPr>
              <a:t>uint32_t)0x00000003)</a:t>
            </a:r>
          </a:p>
          <a:p>
            <a:pPr marL="0" indent="0">
              <a:buNone/>
              <a:defRPr/>
            </a:pPr>
            <a:r>
              <a:rPr lang="en-US" sz="1600" b="0" dirty="0" smtClean="0">
                <a:latin typeface="+mj-lt"/>
              </a:rPr>
              <a:t>	#</a:t>
            </a:r>
            <a:r>
              <a:rPr lang="en-US" sz="1600" b="0" dirty="0">
                <a:latin typeface="+mj-lt"/>
              </a:rPr>
              <a:t>define GPIO_MODER_MODER0_0                   </a:t>
            </a:r>
            <a:r>
              <a:rPr lang="en-US" sz="1600" b="0" dirty="0" smtClean="0">
                <a:latin typeface="+mj-lt"/>
              </a:rPr>
              <a:t>      ((</a:t>
            </a:r>
            <a:r>
              <a:rPr lang="en-US" sz="1600" b="0" dirty="0">
                <a:latin typeface="+mj-lt"/>
              </a:rPr>
              <a:t>uint32_t)0x00000001)</a:t>
            </a:r>
          </a:p>
          <a:p>
            <a:pPr marL="0" indent="0">
              <a:buNone/>
              <a:defRPr/>
            </a:pPr>
            <a:r>
              <a:rPr lang="en-US" sz="1600" b="0" dirty="0" smtClean="0">
                <a:latin typeface="+mj-lt"/>
              </a:rPr>
              <a:t>	#</a:t>
            </a:r>
            <a:r>
              <a:rPr lang="en-US" sz="1600" b="0" dirty="0">
                <a:latin typeface="+mj-lt"/>
              </a:rPr>
              <a:t>define GPIO_MODER_MODER0_1              </a:t>
            </a:r>
            <a:r>
              <a:rPr lang="en-US" sz="1600" b="0" dirty="0" smtClean="0">
                <a:latin typeface="+mj-lt"/>
              </a:rPr>
              <a:t>           ((</a:t>
            </a:r>
            <a:r>
              <a:rPr lang="en-US" sz="1600" b="0" dirty="0">
                <a:latin typeface="+mj-lt"/>
              </a:rPr>
              <a:t>uint32_t)0x00000002)</a:t>
            </a:r>
            <a:endParaRPr lang="en-US" sz="1600" b="0" dirty="0" smtClean="0">
              <a:latin typeface="+mj-lt"/>
            </a:endParaRPr>
          </a:p>
          <a:p>
            <a:pPr marL="801688" lvl="2" indent="0">
              <a:buNone/>
              <a:defRPr/>
            </a:pPr>
            <a:endParaRPr lang="en-US" dirty="0">
              <a:latin typeface="+mj-lt"/>
            </a:endParaRPr>
          </a:p>
          <a:p>
            <a:pPr marL="801688" lvl="2" indent="0">
              <a:buNone/>
              <a:defRPr/>
            </a:pPr>
            <a:r>
              <a:rPr lang="en-US" dirty="0">
                <a:latin typeface="+mj-lt"/>
              </a:rPr>
              <a:t>#define GPIO_OTYPER_OT_0                    </a:t>
            </a:r>
            <a:r>
              <a:rPr lang="en-US" dirty="0" smtClean="0">
                <a:latin typeface="+mj-lt"/>
              </a:rPr>
              <a:t>              ((</a:t>
            </a:r>
            <a:r>
              <a:rPr lang="en-US" dirty="0">
                <a:latin typeface="+mj-lt"/>
              </a:rPr>
              <a:t>uint32_t)0x00000001</a:t>
            </a:r>
            <a:r>
              <a:rPr lang="en-US" dirty="0" smtClean="0">
                <a:latin typeface="+mj-lt"/>
              </a:rPr>
              <a:t>)</a:t>
            </a:r>
          </a:p>
          <a:p>
            <a:pPr marL="801688" lvl="2" indent="0">
              <a:buNone/>
              <a:defRPr/>
            </a:pPr>
            <a:endParaRPr lang="en-US" dirty="0">
              <a:latin typeface="+mj-lt"/>
            </a:endParaRPr>
          </a:p>
          <a:p>
            <a:pPr marL="801688" lvl="2" indent="0">
              <a:buNone/>
              <a:defRPr/>
            </a:pPr>
            <a:r>
              <a:rPr lang="en-US" dirty="0">
                <a:latin typeface="+mj-lt"/>
              </a:rPr>
              <a:t>#define GPIO_OSPEEDER_OSPEEDR0              </a:t>
            </a:r>
            <a:r>
              <a:rPr lang="en-US" dirty="0" smtClean="0">
                <a:latin typeface="+mj-lt"/>
              </a:rPr>
              <a:t>   </a:t>
            </a:r>
            <a:r>
              <a:rPr lang="en-US" dirty="0">
                <a:latin typeface="+mj-lt"/>
              </a:rPr>
              <a:t>((uint32_t)0x00000003)</a:t>
            </a:r>
          </a:p>
          <a:p>
            <a:pPr marL="801688" lvl="2" indent="0">
              <a:buNone/>
              <a:defRPr/>
            </a:pPr>
            <a:r>
              <a:rPr lang="en-US" dirty="0">
                <a:latin typeface="+mj-lt"/>
              </a:rPr>
              <a:t>#define GPIO_OSPEEDER_OSPEEDR0_0             ((uint32_t)0x00000001)</a:t>
            </a:r>
          </a:p>
          <a:p>
            <a:pPr marL="801688" lvl="2" indent="0">
              <a:buNone/>
              <a:defRPr/>
            </a:pPr>
            <a:r>
              <a:rPr lang="en-US" dirty="0">
                <a:latin typeface="+mj-lt"/>
              </a:rPr>
              <a:t>#define GPIO_OSPEEDER_OSPEEDR0_1             ((uint32_t)0x00000002</a:t>
            </a:r>
            <a:r>
              <a:rPr lang="en-US" dirty="0" smtClean="0">
                <a:latin typeface="+mj-lt"/>
              </a:rPr>
              <a:t>)</a:t>
            </a:r>
          </a:p>
          <a:p>
            <a:pPr marL="801688" lvl="2" indent="0">
              <a:buNone/>
              <a:defRPr/>
            </a:pPr>
            <a:endParaRPr lang="en-US" dirty="0">
              <a:latin typeface="+mj-lt"/>
            </a:endParaRPr>
          </a:p>
          <a:p>
            <a:pPr marL="801688" lvl="2" indent="0">
              <a:buNone/>
              <a:defRPr/>
            </a:pPr>
            <a:r>
              <a:rPr lang="en-US" dirty="0">
                <a:latin typeface="+mj-lt"/>
              </a:rPr>
              <a:t>#define GPIO_PUPDR_PUPDR0                   </a:t>
            </a:r>
            <a:r>
              <a:rPr lang="en-US" dirty="0" smtClean="0">
                <a:latin typeface="+mj-lt"/>
              </a:rPr>
              <a:t>          </a:t>
            </a:r>
            <a:r>
              <a:rPr lang="en-US" dirty="0">
                <a:latin typeface="+mj-lt"/>
              </a:rPr>
              <a:t>((uint32_t)0x00000003)</a:t>
            </a:r>
          </a:p>
          <a:p>
            <a:pPr marL="801688" lvl="2" indent="0">
              <a:buNone/>
              <a:defRPr/>
            </a:pPr>
            <a:r>
              <a:rPr lang="en-US" dirty="0">
                <a:latin typeface="+mj-lt"/>
              </a:rPr>
              <a:t>#define GPIO_PUPDR_PUPDR0_0               </a:t>
            </a:r>
            <a:r>
              <a:rPr lang="en-US" dirty="0" smtClean="0">
                <a:latin typeface="+mj-lt"/>
              </a:rPr>
              <a:t>          </a:t>
            </a:r>
            <a:r>
              <a:rPr lang="en-US" dirty="0">
                <a:latin typeface="+mj-lt"/>
              </a:rPr>
              <a:t>((uint32_t)0x00000001)</a:t>
            </a:r>
          </a:p>
          <a:p>
            <a:pPr marL="801688" lvl="2" indent="0">
              <a:buNone/>
              <a:defRPr/>
            </a:pPr>
            <a:r>
              <a:rPr lang="en-US" dirty="0">
                <a:latin typeface="+mj-lt"/>
              </a:rPr>
              <a:t>#define GPIO_PUPDR_PUPDR0_1                </a:t>
            </a:r>
            <a:r>
              <a:rPr lang="en-US" dirty="0" smtClean="0">
                <a:latin typeface="+mj-lt"/>
              </a:rPr>
              <a:t>         </a:t>
            </a:r>
            <a:r>
              <a:rPr lang="en-US" dirty="0">
                <a:latin typeface="+mj-lt"/>
              </a:rPr>
              <a:t>((uint32_t)0x00000002</a:t>
            </a:r>
            <a:r>
              <a:rPr lang="en-US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1664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Writing/Reading Output/Input Port Data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05800" cy="5334000"/>
          </a:xfrm>
        </p:spPr>
        <p:txBody>
          <a:bodyPr/>
          <a:lstStyle/>
          <a:p>
            <a:r>
              <a:rPr lang="en-US" sz="2000" dirty="0" smtClean="0"/>
              <a:t>Direct: write value </a:t>
            </a:r>
            <a:r>
              <a:rPr lang="en-GB" sz="2000" dirty="0" err="1"/>
              <a:t>GPIOx_ODR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US" sz="2000" dirty="0" smtClean="0"/>
              <a:t>Clear (to 0): Write 1 to BSRRL</a:t>
            </a:r>
          </a:p>
          <a:p>
            <a:r>
              <a:rPr lang="en-US" sz="2000" dirty="0" smtClean="0"/>
              <a:t>Set (to 1): write 1 to BSRRH </a:t>
            </a:r>
            <a:endParaRPr lang="en-US" sz="2000" dirty="0"/>
          </a:p>
          <a:p>
            <a:pPr lvl="1"/>
            <a:r>
              <a:rPr lang="en-US" sz="1900" dirty="0"/>
              <a:t>GPIOD-&gt;ODR|=(1&lt;&lt;12</a:t>
            </a:r>
            <a:r>
              <a:rPr lang="en-US" sz="1900" dirty="0" smtClean="0"/>
              <a:t>);</a:t>
            </a:r>
            <a:endParaRPr lang="en-US" sz="1900" dirty="0"/>
          </a:p>
          <a:p>
            <a:pPr lvl="1"/>
            <a:r>
              <a:rPr lang="en-US" sz="1900" dirty="0"/>
              <a:t>Equivalent to: </a:t>
            </a:r>
            <a:r>
              <a:rPr lang="en-US" sz="1900" dirty="0" smtClean="0"/>
              <a:t>GPIOD-</a:t>
            </a:r>
            <a:r>
              <a:rPr lang="en-US" sz="1900" dirty="0"/>
              <a:t>&gt;BSRRL=(1&lt;&lt;12</a:t>
            </a:r>
            <a:r>
              <a:rPr lang="en-US" sz="1900" dirty="0" smtClean="0"/>
              <a:t>);</a:t>
            </a:r>
          </a:p>
          <a:p>
            <a:pPr lvl="1"/>
            <a:r>
              <a:rPr lang="en-US" sz="1900" dirty="0"/>
              <a:t>Or with CMSIS: GPIOD-ODR|= </a:t>
            </a:r>
            <a:r>
              <a:rPr lang="en-US" sz="1900" dirty="0" smtClean="0"/>
              <a:t>GPIO_ODR_ODR_12</a:t>
            </a:r>
            <a:endParaRPr lang="en-US" sz="1900" dirty="0"/>
          </a:p>
          <a:p>
            <a:pPr lvl="1"/>
            <a:r>
              <a:rPr lang="en-US" sz="1900" dirty="0"/>
              <a:t>GPIOD-&gt;</a:t>
            </a:r>
            <a:r>
              <a:rPr lang="en-US" sz="1900" dirty="0" smtClean="0"/>
              <a:t>ODR&amp;=~(&lt;&lt;</a:t>
            </a:r>
            <a:r>
              <a:rPr lang="en-US" sz="1900" dirty="0"/>
              <a:t>12</a:t>
            </a:r>
            <a:r>
              <a:rPr lang="en-US" sz="1900" dirty="0" smtClean="0"/>
              <a:t>);</a:t>
            </a:r>
            <a:endParaRPr lang="en-US" sz="1900" dirty="0"/>
          </a:p>
          <a:p>
            <a:pPr lvl="1"/>
            <a:r>
              <a:rPr lang="en-US" sz="1900" dirty="0"/>
              <a:t>Equivalent to: </a:t>
            </a:r>
            <a:r>
              <a:rPr lang="en-US" sz="1900" dirty="0" smtClean="0"/>
              <a:t>GPIOD-</a:t>
            </a:r>
            <a:r>
              <a:rPr lang="en-US" sz="1900" dirty="0"/>
              <a:t>&gt;</a:t>
            </a:r>
            <a:r>
              <a:rPr lang="en-US" sz="1900" dirty="0" smtClean="0"/>
              <a:t>BSRRH=(</a:t>
            </a:r>
            <a:r>
              <a:rPr lang="en-US" sz="1900" dirty="0"/>
              <a:t>1&lt;&lt;12</a:t>
            </a:r>
            <a:r>
              <a:rPr lang="en-US" sz="1900" dirty="0" smtClean="0"/>
              <a:t>);</a:t>
            </a:r>
          </a:p>
          <a:p>
            <a:pPr lvl="1"/>
            <a:r>
              <a:rPr lang="en-US" sz="1900" dirty="0"/>
              <a:t>Or with CMSIS: </a:t>
            </a:r>
            <a:r>
              <a:rPr lang="en-US" sz="1900" dirty="0" smtClean="0"/>
              <a:t>GPIOD-ODR&amp;=~GPIO_ODR_ODR_12</a:t>
            </a:r>
          </a:p>
          <a:p>
            <a:pPr lvl="1"/>
            <a:endParaRPr lang="en-US" sz="1900" dirty="0" smtClean="0"/>
          </a:p>
          <a:p>
            <a:r>
              <a:rPr lang="en-US" sz="2000" dirty="0"/>
              <a:t>Read from </a:t>
            </a:r>
            <a:r>
              <a:rPr lang="en-US" sz="2000" dirty="0" smtClean="0"/>
              <a:t>IDR</a:t>
            </a:r>
          </a:p>
          <a:p>
            <a:pPr lvl="1"/>
            <a:r>
              <a:rPr lang="en-US" sz="1900" dirty="0"/>
              <a:t>d</a:t>
            </a:r>
            <a:r>
              <a:rPr lang="en-US" sz="1900" dirty="0" smtClean="0"/>
              <a:t>ata=GPIOD-&gt;IDR&amp;(1&lt;&lt;12)</a:t>
            </a:r>
          </a:p>
          <a:p>
            <a:pPr lvl="1"/>
            <a:r>
              <a:rPr lang="en-US" sz="1900" dirty="0" smtClean="0"/>
              <a:t>Or with CMSIS: data=GPIOD-&gt;IDR&amp;GPIO_IDR_IDR_12</a:t>
            </a:r>
            <a:endParaRPr lang="en-US" sz="1900" dirty="0"/>
          </a:p>
          <a:p>
            <a:pPr marL="0" indent="0"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Coding Style and Bit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Easy to make mistakes dealing with literal binary and hexadecimal values</a:t>
            </a:r>
          </a:p>
          <a:p>
            <a:pPr lvl="1">
              <a:defRPr/>
            </a:pPr>
            <a:r>
              <a:rPr lang="en-US" sz="1800" dirty="0" smtClean="0"/>
              <a:t>“To set bits 13 and 19, use 0000 </a:t>
            </a:r>
            <a:r>
              <a:rPr lang="en-US" sz="1800" dirty="0"/>
              <a:t>0000 0000 1000 0010 0000 0000 </a:t>
            </a:r>
            <a:r>
              <a:rPr lang="en-US" sz="1800" dirty="0" smtClean="0"/>
              <a:t>0000 or 0x00082000”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Make the literal value from shifted bit positions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Lucida Console" pitchFamily="49" charset="0"/>
              </a:rPr>
              <a:t>	n </a:t>
            </a:r>
            <a:r>
              <a:rPr lang="en-US" dirty="0">
                <a:latin typeface="Lucida Console" pitchFamily="49" charset="0"/>
              </a:rPr>
              <a:t>= (1UL &lt;&lt; 19) | (1UL &lt;&lt; 13);</a:t>
            </a:r>
          </a:p>
          <a:p>
            <a:pPr>
              <a:defRPr/>
            </a:pPr>
            <a:r>
              <a:rPr lang="en-US" sz="2000" dirty="0" smtClean="0"/>
              <a:t>Define names for bit positions</a:t>
            </a:r>
            <a:endParaRPr lang="en-US" sz="2000" dirty="0"/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#</a:t>
            </a:r>
            <a:r>
              <a:rPr lang="en-US" dirty="0">
                <a:latin typeface="Lucida Console" pitchFamily="49" charset="0"/>
              </a:rPr>
              <a:t>define </a:t>
            </a:r>
            <a:r>
              <a:rPr lang="en-US" dirty="0" smtClean="0">
                <a:latin typeface="Lucida Console" pitchFamily="49" charset="0"/>
              </a:rPr>
              <a:t>POS_0 </a:t>
            </a:r>
            <a:r>
              <a:rPr lang="en-US" dirty="0">
                <a:latin typeface="Lucida Console" pitchFamily="49" charset="0"/>
              </a:rPr>
              <a:t>(</a:t>
            </a:r>
            <a:r>
              <a:rPr lang="en-US" dirty="0" smtClean="0">
                <a:latin typeface="Lucida Console" pitchFamily="49" charset="0"/>
              </a:rPr>
              <a:t>13)</a:t>
            </a:r>
            <a:endParaRPr lang="en-US" dirty="0">
              <a:latin typeface="Lucida Console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Lucida Console" pitchFamily="49" charset="0"/>
              </a:rPr>
              <a:t>	#</a:t>
            </a:r>
            <a:r>
              <a:rPr lang="en-US" dirty="0">
                <a:latin typeface="Lucida Console" pitchFamily="49" charset="0"/>
              </a:rPr>
              <a:t>define </a:t>
            </a:r>
            <a:r>
              <a:rPr lang="en-US" dirty="0" smtClean="0">
                <a:latin typeface="Lucida Console" pitchFamily="49" charset="0"/>
              </a:rPr>
              <a:t>POS_1 </a:t>
            </a:r>
            <a:r>
              <a:rPr lang="en-US" dirty="0">
                <a:latin typeface="Lucida Console" pitchFamily="49" charset="0"/>
              </a:rPr>
              <a:t>(</a:t>
            </a:r>
            <a:r>
              <a:rPr lang="en-US" dirty="0" smtClean="0">
                <a:latin typeface="Lucida Console" pitchFamily="49" charset="0"/>
              </a:rPr>
              <a:t>19)</a:t>
            </a:r>
            <a:endParaRPr lang="en-US" dirty="0">
              <a:latin typeface="Lucida Console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Lucida Console" pitchFamily="49" charset="0"/>
              </a:rPr>
              <a:t>	n </a:t>
            </a:r>
            <a:r>
              <a:rPr lang="en-US" dirty="0">
                <a:latin typeface="Lucida Console" pitchFamily="49" charset="0"/>
              </a:rPr>
              <a:t>= (1UL &lt;&lt; </a:t>
            </a:r>
            <a:r>
              <a:rPr lang="en-US" dirty="0" smtClean="0">
                <a:latin typeface="Lucida Console" pitchFamily="49" charset="0"/>
              </a:rPr>
              <a:t>POS_0) </a:t>
            </a:r>
            <a:r>
              <a:rPr lang="en-US" dirty="0">
                <a:latin typeface="Lucida Console" pitchFamily="49" charset="0"/>
              </a:rPr>
              <a:t>| (1UL &lt;&lt; </a:t>
            </a:r>
            <a:r>
              <a:rPr lang="en-US" dirty="0" smtClean="0">
                <a:latin typeface="Lucida Console" pitchFamily="49" charset="0"/>
              </a:rPr>
              <a:t>POS_1);</a:t>
            </a:r>
            <a:endParaRPr lang="en-US" dirty="0">
              <a:latin typeface="Lucida Console" pitchFamily="49" charset="0"/>
            </a:endParaRPr>
          </a:p>
          <a:p>
            <a:pPr>
              <a:defRPr/>
            </a:pPr>
            <a:r>
              <a:rPr lang="en-US" sz="2000" dirty="0" smtClean="0"/>
              <a:t>Create macro to do shifting to create mask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#define MASK(x) (1UL &lt;&lt; (x))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Lucida Console" pitchFamily="49" charset="0"/>
              </a:rPr>
              <a:t>	n </a:t>
            </a:r>
            <a:r>
              <a:rPr lang="en-US" dirty="0">
                <a:latin typeface="Lucida Console" pitchFamily="49" charset="0"/>
              </a:rPr>
              <a:t>= </a:t>
            </a:r>
            <a:r>
              <a:rPr lang="en-US" dirty="0" smtClean="0">
                <a:latin typeface="Lucida Console" pitchFamily="49" charset="0"/>
              </a:rPr>
              <a:t>MASK(POS_0) </a:t>
            </a:r>
            <a:r>
              <a:rPr lang="en-US" dirty="0">
                <a:latin typeface="Lucida Console" pitchFamily="49" charset="0"/>
              </a:rPr>
              <a:t>| </a:t>
            </a:r>
            <a:r>
              <a:rPr lang="en-US" dirty="0" smtClean="0">
                <a:latin typeface="Lucida Console" pitchFamily="49" charset="0"/>
              </a:rPr>
              <a:t>MASK(POS_1);</a:t>
            </a:r>
            <a:endParaRPr lang="en-US" dirty="0">
              <a:latin typeface="Lucida Console" pitchFamily="49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Masks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Overwrite existing value in n with mask</a:t>
            </a:r>
          </a:p>
          <a:p>
            <a:pPr marL="457200" lvl="1" indent="0">
              <a:buFontTx/>
              <a:buNone/>
            </a:pPr>
            <a:r>
              <a:rPr lang="en-US" sz="1800" dirty="0" smtClean="0">
                <a:latin typeface="Lucida Console" pitchFamily="49" charset="0"/>
              </a:rPr>
              <a:t>n = MASK(foo);</a:t>
            </a:r>
          </a:p>
          <a:p>
            <a:pPr marL="457200" lvl="1" indent="0">
              <a:buFontTx/>
              <a:buNone/>
            </a:pPr>
            <a:endParaRPr lang="en-US" sz="1800" dirty="0" smtClean="0">
              <a:latin typeface="Lucida Console" pitchFamily="49" charset="0"/>
            </a:endParaRPr>
          </a:p>
          <a:p>
            <a:r>
              <a:rPr lang="en-US" sz="2000" dirty="0" smtClean="0"/>
              <a:t>Set in n all the bits which are one in mask, leaving others unchanged</a:t>
            </a:r>
          </a:p>
          <a:p>
            <a:pPr marL="400050" lvl="2" indent="0">
              <a:buFontTx/>
              <a:buNone/>
            </a:pPr>
            <a:r>
              <a:rPr lang="en-US" sz="1800" dirty="0" smtClean="0">
                <a:latin typeface="Lucida Console" pitchFamily="49" charset="0"/>
              </a:rPr>
              <a:t>n |= MASK(foo);</a:t>
            </a:r>
          </a:p>
          <a:p>
            <a:endParaRPr lang="en-US" sz="2000" dirty="0" smtClean="0"/>
          </a:p>
          <a:p>
            <a:r>
              <a:rPr lang="en-US" sz="2000" dirty="0" smtClean="0"/>
              <a:t>Complement the bit value of the mask</a:t>
            </a:r>
          </a:p>
          <a:p>
            <a:pPr marL="400050" lvl="2" indent="0">
              <a:buFontTx/>
              <a:buNone/>
            </a:pPr>
            <a:r>
              <a:rPr lang="en-US" sz="1800" dirty="0" smtClean="0">
                <a:latin typeface="Lucida Console" pitchFamily="49" charset="0"/>
              </a:rPr>
              <a:t>~MASK(foo);</a:t>
            </a:r>
          </a:p>
          <a:p>
            <a:endParaRPr lang="en-US" sz="2000" dirty="0" smtClean="0"/>
          </a:p>
          <a:p>
            <a:r>
              <a:rPr lang="en-US" sz="2000" dirty="0" smtClean="0"/>
              <a:t>Clear in n all the bits which are zero in mask, leaving others unchanged</a:t>
            </a:r>
          </a:p>
          <a:p>
            <a:pPr marL="457200" lvl="1" indent="0">
              <a:buFontTx/>
              <a:buNone/>
            </a:pPr>
            <a:r>
              <a:rPr lang="en-US" sz="1800" dirty="0" smtClean="0">
                <a:latin typeface="Lucida Console" pitchFamily="49" charset="0"/>
              </a:rPr>
              <a:t>n &amp;= MASK(foo);</a:t>
            </a:r>
          </a:p>
          <a:p>
            <a:pPr marL="457200" lvl="1" indent="0"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</a:t>
            </a:r>
            <a:r>
              <a:rPr lang="en-US" dirty="0" smtClean="0"/>
              <a:t>Masks with CMSIS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33363" y="838200"/>
            <a:ext cx="8910637" cy="5422900"/>
          </a:xfrm>
        </p:spPr>
        <p:txBody>
          <a:bodyPr/>
          <a:lstStyle/>
          <a:p>
            <a:r>
              <a:rPr lang="en-US" dirty="0"/>
              <a:t>#define SET_BIT(REG, BIT)     ((REG) |= (BIT))</a:t>
            </a:r>
          </a:p>
          <a:p>
            <a:endParaRPr lang="en-US" dirty="0"/>
          </a:p>
          <a:p>
            <a:r>
              <a:rPr lang="en-US" dirty="0"/>
              <a:t>#define CLEAR_BIT(REG, BIT)   ((REG) &amp;= ~(BIT))</a:t>
            </a:r>
          </a:p>
          <a:p>
            <a:endParaRPr lang="en-US" dirty="0"/>
          </a:p>
          <a:p>
            <a:r>
              <a:rPr lang="en-US" dirty="0"/>
              <a:t>#define READ_BIT(REG, BIT)    ((REG) &amp; (BIT))</a:t>
            </a:r>
          </a:p>
          <a:p>
            <a:endParaRPr lang="en-US" dirty="0"/>
          </a:p>
          <a:p>
            <a:r>
              <a:rPr lang="en-US" dirty="0"/>
              <a:t>#define CLEAR_REG(REG)        ((REG) = (0x0))</a:t>
            </a:r>
          </a:p>
          <a:p>
            <a:endParaRPr lang="en-US" dirty="0"/>
          </a:p>
          <a:p>
            <a:r>
              <a:rPr lang="en-US" dirty="0"/>
              <a:t>#define WRITE_REG(REG, VAL)   ((REG) = (VAL))</a:t>
            </a:r>
          </a:p>
          <a:p>
            <a:endParaRPr lang="en-US" dirty="0"/>
          </a:p>
          <a:p>
            <a:r>
              <a:rPr lang="en-US" dirty="0"/>
              <a:t>#define READ_REG(REG)         ((REG))</a:t>
            </a:r>
          </a:p>
          <a:p>
            <a:endParaRPr lang="en-US" dirty="0"/>
          </a:p>
          <a:p>
            <a:r>
              <a:rPr lang="en-US" dirty="0"/>
              <a:t>#define MODIFY_REG(REG, CLEARMASK, SETMASK)  WRITE_REG((REG), (((READ_REG(REG)) &amp; (~(CLEARMASK))) | (SETMASK</a:t>
            </a:r>
            <a:r>
              <a:rPr lang="en-US" dirty="0" smtClean="0"/>
              <a:t>)))</a:t>
            </a:r>
          </a:p>
          <a:p>
            <a:endParaRPr lang="en-US" sz="1600" dirty="0"/>
          </a:p>
          <a:p>
            <a:pPr marL="301625" lvl="1" indent="-301625"/>
            <a:r>
              <a:rPr lang="en-US" sz="1800" dirty="0" smtClean="0">
                <a:latin typeface="Lucida Console" pitchFamily="49" charset="0"/>
              </a:rPr>
              <a:t>BIT </a:t>
            </a:r>
            <a:r>
              <a:rPr lang="en-US" sz="1800" dirty="0">
                <a:latin typeface="Lucida Console" pitchFamily="49" charset="0"/>
              </a:rPr>
              <a:t>= MASK(foo</a:t>
            </a:r>
            <a:r>
              <a:rPr lang="en-US" sz="1800" dirty="0" smtClean="0">
                <a:latin typeface="Lucida Console" pitchFamily="49" charset="0"/>
              </a:rPr>
              <a:t>);</a:t>
            </a:r>
            <a:endParaRPr lang="en-US" sz="1800" dirty="0">
              <a:latin typeface="Lucida Console" pitchFamily="49" charset="0"/>
            </a:endParaRP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5682378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 Code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#define LED1_POS (13)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#define LED2_POS (14)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#define SW1_POS (0)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#define MASK(x) (1UL &lt;&lt; (x))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RCC-</a:t>
            </a:r>
            <a:r>
              <a:rPr lang="en-US" sz="1600" dirty="0">
                <a:latin typeface="Lucida Console" pitchFamily="49" charset="0"/>
              </a:rPr>
              <a:t>&gt;AHB1ENR|=RCC_AHB1ENR_GPIODEN;</a:t>
            </a:r>
            <a:endParaRPr lang="en-US" sz="1600" dirty="0" smtClean="0">
              <a:latin typeface="Lucida Console" pitchFamily="49" charset="0"/>
            </a:endParaRPr>
          </a:p>
          <a:p>
            <a:pPr marL="0" indent="0">
              <a:spcBef>
                <a:spcPts val="100"/>
              </a:spcBef>
              <a:buFontTx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/* Initialization of GPIO */</a:t>
            </a:r>
          </a:p>
          <a:p>
            <a:pPr marL="0" indent="0">
              <a:spcBef>
                <a:spcPts val="100"/>
              </a:spcBef>
              <a:buFontTx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GPIOD-&gt;ODR = MASK(LED1_POS);  // turn on LED1, turn off LED2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  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while (1) {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if (GPIOD-&gt;IDR &amp; MASK(SW1_POS)) {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  // switch is pressed, then light LED 2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  GPIOD-&gt;BSRRL = MASK(LED2_POS);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 smtClean="0">
                <a:latin typeface="Lucida Console" pitchFamily="49" charset="0"/>
              </a:rPr>
              <a:t>	  GPIOD-</a:t>
            </a:r>
            <a:r>
              <a:rPr lang="en-US" sz="1600" dirty="0">
                <a:latin typeface="Lucida Console" pitchFamily="49" charset="0"/>
              </a:rPr>
              <a:t>&gt;</a:t>
            </a:r>
            <a:r>
              <a:rPr lang="en-US" sz="1600" dirty="0" smtClean="0">
                <a:latin typeface="Lucida Console" pitchFamily="49" charset="0"/>
              </a:rPr>
              <a:t>BSRRH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smtClean="0">
                <a:latin typeface="Lucida Console" pitchFamily="49" charset="0"/>
              </a:rPr>
              <a:t>MASK(LED1_POS);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} else {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  // switch is pressed, so light LED 1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  GPIOD-&gt;BSRRL = MASK(LED1_POS);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>
                <a:latin typeface="Lucida Console" pitchFamily="49" charset="0"/>
              </a:rPr>
              <a:t>	 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GPIOD-&gt;</a:t>
            </a:r>
            <a:r>
              <a:rPr lang="en-US" sz="1600" dirty="0" smtClean="0">
                <a:latin typeface="Lucida Console" pitchFamily="49" charset="0"/>
              </a:rPr>
              <a:t>BSRRH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smtClean="0">
                <a:latin typeface="Lucida Console" pitchFamily="49" charset="0"/>
              </a:rPr>
              <a:t>MASK(LED2_POS);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  }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Atomic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Unlike some of other MCU, the AHB1 on STM32F4Discovery provides </a:t>
            </a:r>
            <a:r>
              <a:rPr lang="en-GB" dirty="0"/>
              <a:t>a</a:t>
            </a:r>
            <a:r>
              <a:rPr lang="en-GB" dirty="0" smtClean="0"/>
              <a:t>tomic access to one or more bits.</a:t>
            </a:r>
          </a:p>
          <a:p>
            <a:endParaRPr lang="en-GB" dirty="0" smtClean="0"/>
          </a:p>
          <a:p>
            <a:r>
              <a:rPr lang="en-GB" dirty="0" smtClean="0"/>
              <a:t>Which means do not have to disable the interrupt when programming the </a:t>
            </a:r>
            <a:r>
              <a:rPr lang="en-GB" dirty="0" err="1" smtClean="0"/>
              <a:t>GPIOx_ODR</a:t>
            </a:r>
            <a:r>
              <a:rPr lang="en-GB" dirty="0" smtClean="0"/>
              <a:t> at bit level.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309169"/>
      </p:ext>
    </p:extLst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How do we make a program light up LEDs in response to a switch?</a:t>
            </a:r>
          </a:p>
          <a:p>
            <a:endParaRPr lang="en-US" sz="2000" dirty="0" smtClean="0"/>
          </a:p>
          <a:p>
            <a:r>
              <a:rPr lang="en-US" sz="2000" dirty="0" smtClean="0"/>
              <a:t>GPIO </a:t>
            </a:r>
          </a:p>
          <a:p>
            <a:pPr lvl="1"/>
            <a:r>
              <a:rPr lang="en-US" sz="1800" dirty="0" smtClean="0"/>
              <a:t>Basic Concepts</a:t>
            </a:r>
          </a:p>
          <a:p>
            <a:pPr lvl="1"/>
            <a:r>
              <a:rPr lang="en-US" sz="1800" dirty="0" smtClean="0"/>
              <a:t>Port Circuitry</a:t>
            </a:r>
          </a:p>
          <a:p>
            <a:pPr lvl="1"/>
            <a:r>
              <a:rPr lang="en-US" sz="1800" dirty="0" smtClean="0"/>
              <a:t>Control Registers</a:t>
            </a:r>
          </a:p>
          <a:p>
            <a:pPr lvl="1"/>
            <a:r>
              <a:rPr lang="en-US" sz="1800" dirty="0" smtClean="0"/>
              <a:t>Accessing Hardware Registers in C</a:t>
            </a:r>
          </a:p>
          <a:p>
            <a:pPr lvl="1"/>
            <a:r>
              <a:rPr lang="en-US" sz="1800" dirty="0" smtClean="0"/>
              <a:t>Clocking and </a:t>
            </a:r>
            <a:r>
              <a:rPr lang="en-US" sz="1800" dirty="0" err="1" smtClean="0"/>
              <a:t>Muxing</a:t>
            </a:r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Circuit Interfacing</a:t>
            </a:r>
          </a:p>
          <a:p>
            <a:pPr lvl="1"/>
            <a:r>
              <a:rPr lang="en-US" sz="1800" dirty="0" smtClean="0"/>
              <a:t>Inputs</a:t>
            </a:r>
          </a:p>
          <a:p>
            <a:pPr lvl="1"/>
            <a:r>
              <a:rPr lang="en-US" sz="1800" dirty="0" smtClean="0"/>
              <a:t>Outputs</a:t>
            </a:r>
          </a:p>
          <a:p>
            <a:endParaRPr lang="en-US" sz="2000" dirty="0" smtClean="0"/>
          </a:p>
          <a:p>
            <a:r>
              <a:rPr lang="en-US" sz="2000" dirty="0" smtClean="0"/>
              <a:t>Additional Configuration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Interfacing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Inputs and Outputs, Ones and Zeros, Voltages and Currents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Inputs: What’s a One? A Zero?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811588" cy="5867400"/>
          </a:xfrm>
        </p:spPr>
        <p:txBody>
          <a:bodyPr/>
          <a:lstStyle/>
          <a:p>
            <a:r>
              <a:rPr lang="en-US" sz="2000" dirty="0" smtClean="0"/>
              <a:t>Input signal’s value is determined by voltage </a:t>
            </a:r>
          </a:p>
          <a:p>
            <a:endParaRPr lang="en-US" sz="2000" dirty="0" smtClean="0"/>
          </a:p>
          <a:p>
            <a:r>
              <a:rPr lang="en-US" sz="2000" dirty="0" smtClean="0"/>
              <a:t>Input threshold voltages depend on supply voltage V</a:t>
            </a:r>
            <a:r>
              <a:rPr lang="en-US" sz="2000" baseline="-25000" dirty="0" smtClean="0"/>
              <a:t>DD</a:t>
            </a:r>
          </a:p>
          <a:p>
            <a:endParaRPr lang="en-US" sz="2000" dirty="0" smtClean="0"/>
          </a:p>
          <a:p>
            <a:r>
              <a:rPr lang="en-US" sz="2000" dirty="0" smtClean="0"/>
              <a:t>Exceeding V</a:t>
            </a:r>
            <a:r>
              <a:rPr lang="en-US" sz="2000" baseline="-25000" dirty="0" smtClean="0"/>
              <a:t>DD</a:t>
            </a:r>
            <a:r>
              <a:rPr lang="en-US" sz="2000" dirty="0" smtClean="0"/>
              <a:t> or GND may damage chip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74548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Outputs: What’s a One? A Zero?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419599" cy="5334000"/>
          </a:xfrm>
        </p:spPr>
        <p:txBody>
          <a:bodyPr/>
          <a:lstStyle/>
          <a:p>
            <a:r>
              <a:rPr lang="en-US" sz="2000" dirty="0" smtClean="0"/>
              <a:t>Nominal output voltages</a:t>
            </a:r>
          </a:p>
          <a:p>
            <a:pPr lvl="1"/>
            <a:r>
              <a:rPr lang="en-US" sz="1800" dirty="0" smtClean="0"/>
              <a:t>1: V</a:t>
            </a:r>
            <a:r>
              <a:rPr lang="en-US" sz="1800" baseline="-25000" dirty="0" smtClean="0"/>
              <a:t>DD</a:t>
            </a:r>
            <a:r>
              <a:rPr lang="en-US" sz="1800" dirty="0" smtClean="0"/>
              <a:t>-0.5 V to V</a:t>
            </a:r>
            <a:r>
              <a:rPr lang="en-US" sz="1800" baseline="-25000" dirty="0" smtClean="0"/>
              <a:t>DD</a:t>
            </a:r>
          </a:p>
          <a:p>
            <a:pPr lvl="1"/>
            <a:r>
              <a:rPr lang="en-US" sz="1800" dirty="0" smtClean="0"/>
              <a:t>0: 0 to 0.5 V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Note: Output voltage depends on current drawn by load on pin</a:t>
            </a:r>
          </a:p>
          <a:p>
            <a:pPr lvl="1"/>
            <a:r>
              <a:rPr lang="en-US" sz="1800" dirty="0" smtClean="0"/>
              <a:t>Need to consider source-to-drain resistance in the transistor</a:t>
            </a:r>
          </a:p>
          <a:p>
            <a:pPr lvl="1"/>
            <a:r>
              <a:rPr lang="en-US" sz="1800" dirty="0" smtClean="0"/>
              <a:t>Above values only specified when current &lt; 5 mA (18 mA for high-drive pads) and V</a:t>
            </a:r>
            <a:r>
              <a:rPr lang="en-US" sz="1800" baseline="-25000" dirty="0" smtClean="0"/>
              <a:t>DD</a:t>
            </a:r>
            <a:r>
              <a:rPr lang="en-US" sz="1800" dirty="0" smtClean="0"/>
              <a:t> &gt; 2.7 V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2357" r="46190" b="61494"/>
          <a:stretch>
            <a:fillRect/>
          </a:stretch>
        </p:blipFill>
        <p:spPr bwMode="auto">
          <a:xfrm>
            <a:off x="4648200" y="838200"/>
            <a:ext cx="43561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48200" y="3409890"/>
            <a:ext cx="4057710" cy="2914710"/>
            <a:chOff x="4857690" y="3276600"/>
            <a:chExt cx="4057710" cy="2914710"/>
          </a:xfrm>
        </p:grpSpPr>
        <p:cxnSp>
          <p:nvCxnSpPr>
            <p:cNvPr id="25605" name="Straight Arrow Connector 5"/>
            <p:cNvCxnSpPr>
              <a:cxnSpLocks noChangeShapeType="1"/>
            </p:cNvCxnSpPr>
            <p:nvPr/>
          </p:nvCxnSpPr>
          <p:spPr bwMode="auto">
            <a:xfrm>
              <a:off x="5334000" y="5791200"/>
              <a:ext cx="35814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06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5334000" y="3352800"/>
              <a:ext cx="0" cy="24384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07" name="TextBox 10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4924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latin typeface="+mj-lt"/>
                </a:rPr>
                <a:t>I</a:t>
              </a:r>
              <a:r>
                <a:rPr lang="en-US" sz="2000" baseline="-25000">
                  <a:latin typeface="+mj-lt"/>
                </a:rPr>
                <a:t>out</a:t>
              </a:r>
            </a:p>
          </p:txBody>
        </p:sp>
        <p:sp>
          <p:nvSpPr>
            <p:cNvPr id="25608" name="TextBox 11"/>
            <p:cNvSpPr txBox="1">
              <a:spLocks noChangeArrowheads="1"/>
            </p:cNvSpPr>
            <p:nvPr/>
          </p:nvSpPr>
          <p:spPr bwMode="auto">
            <a:xfrm rot="-5400000">
              <a:off x="4768114" y="4371945"/>
              <a:ext cx="5792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 err="1">
                  <a:latin typeface="+mj-lt"/>
                </a:rPr>
                <a:t>V</a:t>
              </a:r>
              <a:r>
                <a:rPr lang="en-US" sz="2000" baseline="-25000" dirty="0" err="1">
                  <a:latin typeface="+mj-lt"/>
                </a:rPr>
                <a:t>out</a:t>
              </a:r>
              <a:endParaRPr lang="en-US" sz="2000" baseline="-25000" dirty="0">
                <a:latin typeface="+mj-lt"/>
              </a:endParaRPr>
            </a:p>
          </p:txBody>
        </p:sp>
        <p:cxnSp>
          <p:nvCxnSpPr>
            <p:cNvPr id="25609" name="Straight Connector 13"/>
            <p:cNvCxnSpPr>
              <a:cxnSpLocks noChangeShapeType="1"/>
            </p:cNvCxnSpPr>
            <p:nvPr/>
          </p:nvCxnSpPr>
          <p:spPr bwMode="auto">
            <a:xfrm>
              <a:off x="7010400" y="3352800"/>
              <a:ext cx="0" cy="2438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10" name="Straight Connector 14"/>
            <p:cNvCxnSpPr>
              <a:cxnSpLocks noChangeShapeType="1"/>
            </p:cNvCxnSpPr>
            <p:nvPr/>
          </p:nvCxnSpPr>
          <p:spPr bwMode="auto">
            <a:xfrm>
              <a:off x="5334000" y="3962400"/>
              <a:ext cx="304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11" name="Straight Connector 17"/>
            <p:cNvCxnSpPr>
              <a:cxnSpLocks noChangeShapeType="1"/>
            </p:cNvCxnSpPr>
            <p:nvPr/>
          </p:nvCxnSpPr>
          <p:spPr bwMode="auto">
            <a:xfrm>
              <a:off x="5334000" y="5410200"/>
              <a:ext cx="304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12" name="Freeform 20"/>
            <p:cNvSpPr>
              <a:spLocks/>
            </p:cNvSpPr>
            <p:nvPr/>
          </p:nvSpPr>
          <p:spPr bwMode="auto">
            <a:xfrm>
              <a:off x="5346700" y="4965700"/>
              <a:ext cx="3240088" cy="806450"/>
            </a:xfrm>
            <a:custGeom>
              <a:avLst/>
              <a:gdLst/>
              <a:ahLst/>
              <a:cxnLst/>
              <a:rect l="0" t="0" r="r" b="b"/>
              <a:pathLst>
                <a:path w="3239373" h="806450">
                  <a:moveTo>
                    <a:pt x="0" y="806450"/>
                  </a:moveTo>
                  <a:cubicBezTo>
                    <a:pt x="51572" y="801762"/>
                    <a:pt x="67950" y="801475"/>
                    <a:pt x="114300" y="793750"/>
                  </a:cubicBezTo>
                  <a:cubicBezTo>
                    <a:pt x="159663" y="786189"/>
                    <a:pt x="131492" y="789613"/>
                    <a:pt x="171450" y="781050"/>
                  </a:cubicBezTo>
                  <a:cubicBezTo>
                    <a:pt x="192557" y="776527"/>
                    <a:pt x="213581" y="771403"/>
                    <a:pt x="234950" y="768350"/>
                  </a:cubicBezTo>
                  <a:lnTo>
                    <a:pt x="279400" y="762000"/>
                  </a:lnTo>
                  <a:cubicBezTo>
                    <a:pt x="296315" y="759745"/>
                    <a:pt x="313333" y="758245"/>
                    <a:pt x="330200" y="755650"/>
                  </a:cubicBezTo>
                  <a:cubicBezTo>
                    <a:pt x="365941" y="750151"/>
                    <a:pt x="355172" y="749845"/>
                    <a:pt x="387350" y="742950"/>
                  </a:cubicBezTo>
                  <a:cubicBezTo>
                    <a:pt x="408457" y="738427"/>
                    <a:pt x="429743" y="734773"/>
                    <a:pt x="450850" y="730250"/>
                  </a:cubicBezTo>
                  <a:cubicBezTo>
                    <a:pt x="507926" y="718019"/>
                    <a:pt x="441467" y="729647"/>
                    <a:pt x="508000" y="717550"/>
                  </a:cubicBezTo>
                  <a:cubicBezTo>
                    <a:pt x="520668" y="715247"/>
                    <a:pt x="533475" y="713725"/>
                    <a:pt x="546100" y="711200"/>
                  </a:cubicBezTo>
                  <a:cubicBezTo>
                    <a:pt x="554658" y="709488"/>
                    <a:pt x="563109" y="707248"/>
                    <a:pt x="571500" y="704850"/>
                  </a:cubicBezTo>
                  <a:cubicBezTo>
                    <a:pt x="577936" y="703011"/>
                    <a:pt x="584016" y="699952"/>
                    <a:pt x="590550" y="698500"/>
                  </a:cubicBezTo>
                  <a:cubicBezTo>
                    <a:pt x="638511" y="687842"/>
                    <a:pt x="626132" y="697223"/>
                    <a:pt x="679450" y="679450"/>
                  </a:cubicBezTo>
                  <a:cubicBezTo>
                    <a:pt x="692150" y="675217"/>
                    <a:pt x="704423" y="669375"/>
                    <a:pt x="717550" y="666750"/>
                  </a:cubicBezTo>
                  <a:cubicBezTo>
                    <a:pt x="814661" y="647328"/>
                    <a:pt x="661703" y="677116"/>
                    <a:pt x="800100" y="654050"/>
                  </a:cubicBezTo>
                  <a:cubicBezTo>
                    <a:pt x="821392" y="650501"/>
                    <a:pt x="842231" y="644403"/>
                    <a:pt x="863600" y="641350"/>
                  </a:cubicBezTo>
                  <a:cubicBezTo>
                    <a:pt x="878417" y="639233"/>
                    <a:pt x="893311" y="637601"/>
                    <a:pt x="908050" y="635000"/>
                  </a:cubicBezTo>
                  <a:cubicBezTo>
                    <a:pt x="927116" y="631635"/>
                    <a:pt x="972034" y="623069"/>
                    <a:pt x="996950" y="615950"/>
                  </a:cubicBezTo>
                  <a:cubicBezTo>
                    <a:pt x="1003386" y="614111"/>
                    <a:pt x="1009436" y="610913"/>
                    <a:pt x="1016000" y="609600"/>
                  </a:cubicBezTo>
                  <a:cubicBezTo>
                    <a:pt x="1041250" y="604550"/>
                    <a:pt x="1066950" y="601950"/>
                    <a:pt x="1092200" y="596900"/>
                  </a:cubicBezTo>
                  <a:cubicBezTo>
                    <a:pt x="1102783" y="594783"/>
                    <a:pt x="1113289" y="592233"/>
                    <a:pt x="1123950" y="590550"/>
                  </a:cubicBezTo>
                  <a:cubicBezTo>
                    <a:pt x="1153518" y="585881"/>
                    <a:pt x="1183810" y="585110"/>
                    <a:pt x="1212850" y="577850"/>
                  </a:cubicBezTo>
                  <a:cubicBezTo>
                    <a:pt x="1235683" y="572142"/>
                    <a:pt x="1245815" y="569181"/>
                    <a:pt x="1270000" y="565150"/>
                  </a:cubicBezTo>
                  <a:cubicBezTo>
                    <a:pt x="1284763" y="562689"/>
                    <a:pt x="1299633" y="560917"/>
                    <a:pt x="1314450" y="558800"/>
                  </a:cubicBezTo>
                  <a:cubicBezTo>
                    <a:pt x="1320800" y="556683"/>
                    <a:pt x="1327042" y="554211"/>
                    <a:pt x="1333500" y="552450"/>
                  </a:cubicBezTo>
                  <a:cubicBezTo>
                    <a:pt x="1350339" y="547857"/>
                    <a:pt x="1367741" y="545270"/>
                    <a:pt x="1384300" y="539750"/>
                  </a:cubicBezTo>
                  <a:cubicBezTo>
                    <a:pt x="1408923" y="531542"/>
                    <a:pt x="1425503" y="525474"/>
                    <a:pt x="1454150" y="520700"/>
                  </a:cubicBezTo>
                  <a:cubicBezTo>
                    <a:pt x="1466850" y="518583"/>
                    <a:pt x="1479661" y="517048"/>
                    <a:pt x="1492250" y="514350"/>
                  </a:cubicBezTo>
                  <a:cubicBezTo>
                    <a:pt x="1509317" y="510693"/>
                    <a:pt x="1526491" y="507170"/>
                    <a:pt x="1543050" y="501650"/>
                  </a:cubicBezTo>
                  <a:lnTo>
                    <a:pt x="1600200" y="482600"/>
                  </a:lnTo>
                  <a:lnTo>
                    <a:pt x="1619250" y="476250"/>
                  </a:lnTo>
                  <a:cubicBezTo>
                    <a:pt x="1625600" y="474133"/>
                    <a:pt x="1631736" y="471213"/>
                    <a:pt x="1638300" y="469900"/>
                  </a:cubicBezTo>
                  <a:cubicBezTo>
                    <a:pt x="1656427" y="466275"/>
                    <a:pt x="1677515" y="462581"/>
                    <a:pt x="1695450" y="457200"/>
                  </a:cubicBezTo>
                  <a:cubicBezTo>
                    <a:pt x="1708272" y="453353"/>
                    <a:pt x="1720850" y="448733"/>
                    <a:pt x="1733550" y="444500"/>
                  </a:cubicBezTo>
                  <a:cubicBezTo>
                    <a:pt x="1739900" y="442383"/>
                    <a:pt x="1746106" y="439773"/>
                    <a:pt x="1752600" y="438150"/>
                  </a:cubicBezTo>
                  <a:cubicBezTo>
                    <a:pt x="1760738" y="436115"/>
                    <a:pt x="1787940" y="430005"/>
                    <a:pt x="1797050" y="425450"/>
                  </a:cubicBezTo>
                  <a:cubicBezTo>
                    <a:pt x="1803876" y="422037"/>
                    <a:pt x="1809126" y="415850"/>
                    <a:pt x="1816100" y="412750"/>
                  </a:cubicBezTo>
                  <a:cubicBezTo>
                    <a:pt x="1828333" y="407313"/>
                    <a:pt x="1841771" y="405022"/>
                    <a:pt x="1854200" y="400050"/>
                  </a:cubicBezTo>
                  <a:cubicBezTo>
                    <a:pt x="1864783" y="395817"/>
                    <a:pt x="1875277" y="391352"/>
                    <a:pt x="1885950" y="387350"/>
                  </a:cubicBezTo>
                  <a:cubicBezTo>
                    <a:pt x="1892217" y="385000"/>
                    <a:pt x="1898848" y="383637"/>
                    <a:pt x="1905000" y="381000"/>
                  </a:cubicBezTo>
                  <a:cubicBezTo>
                    <a:pt x="1913701" y="377271"/>
                    <a:pt x="1921537" y="371624"/>
                    <a:pt x="1930400" y="368300"/>
                  </a:cubicBezTo>
                  <a:cubicBezTo>
                    <a:pt x="1973364" y="352188"/>
                    <a:pt x="1939030" y="370952"/>
                    <a:pt x="1974850" y="355600"/>
                  </a:cubicBezTo>
                  <a:cubicBezTo>
                    <a:pt x="1983551" y="351871"/>
                    <a:pt x="1991549" y="346629"/>
                    <a:pt x="2000250" y="342900"/>
                  </a:cubicBezTo>
                  <a:cubicBezTo>
                    <a:pt x="2016848" y="335787"/>
                    <a:pt x="2026798" y="335571"/>
                    <a:pt x="2044700" y="330200"/>
                  </a:cubicBezTo>
                  <a:cubicBezTo>
                    <a:pt x="2057522" y="326353"/>
                    <a:pt x="2069673" y="320125"/>
                    <a:pt x="2082800" y="317500"/>
                  </a:cubicBezTo>
                  <a:cubicBezTo>
                    <a:pt x="2093383" y="315383"/>
                    <a:pt x="2104033" y="313577"/>
                    <a:pt x="2114550" y="311150"/>
                  </a:cubicBezTo>
                  <a:lnTo>
                    <a:pt x="2190750" y="292100"/>
                  </a:lnTo>
                  <a:lnTo>
                    <a:pt x="2216150" y="285750"/>
                  </a:lnTo>
                  <a:cubicBezTo>
                    <a:pt x="2224617" y="283633"/>
                    <a:pt x="2233271" y="282160"/>
                    <a:pt x="2241550" y="279400"/>
                  </a:cubicBezTo>
                  <a:cubicBezTo>
                    <a:pt x="2260600" y="273050"/>
                    <a:pt x="2279009" y="264288"/>
                    <a:pt x="2298700" y="260350"/>
                  </a:cubicBezTo>
                  <a:cubicBezTo>
                    <a:pt x="2316827" y="256725"/>
                    <a:pt x="2337915" y="253031"/>
                    <a:pt x="2355850" y="247650"/>
                  </a:cubicBezTo>
                  <a:cubicBezTo>
                    <a:pt x="2368672" y="243803"/>
                    <a:pt x="2381250" y="239183"/>
                    <a:pt x="2393950" y="234950"/>
                  </a:cubicBezTo>
                  <a:cubicBezTo>
                    <a:pt x="2400300" y="232833"/>
                    <a:pt x="2406436" y="229913"/>
                    <a:pt x="2413000" y="228600"/>
                  </a:cubicBezTo>
                  <a:cubicBezTo>
                    <a:pt x="2508759" y="209448"/>
                    <a:pt x="2389441" y="233835"/>
                    <a:pt x="2470150" y="215900"/>
                  </a:cubicBezTo>
                  <a:cubicBezTo>
                    <a:pt x="2531444" y="202279"/>
                    <a:pt x="2471071" y="216986"/>
                    <a:pt x="2540000" y="203200"/>
                  </a:cubicBezTo>
                  <a:cubicBezTo>
                    <a:pt x="2573085" y="196583"/>
                    <a:pt x="2556207" y="198570"/>
                    <a:pt x="2584450" y="190500"/>
                  </a:cubicBezTo>
                  <a:cubicBezTo>
                    <a:pt x="2592841" y="188102"/>
                    <a:pt x="2601316" y="185979"/>
                    <a:pt x="2609850" y="184150"/>
                  </a:cubicBezTo>
                  <a:cubicBezTo>
                    <a:pt x="2630957" y="179627"/>
                    <a:pt x="2652872" y="178276"/>
                    <a:pt x="2673350" y="171450"/>
                  </a:cubicBezTo>
                  <a:cubicBezTo>
                    <a:pt x="2686050" y="167217"/>
                    <a:pt x="2698463" y="161997"/>
                    <a:pt x="2711450" y="158750"/>
                  </a:cubicBezTo>
                  <a:cubicBezTo>
                    <a:pt x="2728383" y="154517"/>
                    <a:pt x="2745691" y="151570"/>
                    <a:pt x="2762250" y="146050"/>
                  </a:cubicBezTo>
                  <a:cubicBezTo>
                    <a:pt x="2768600" y="143933"/>
                    <a:pt x="2774864" y="141539"/>
                    <a:pt x="2781300" y="139700"/>
                  </a:cubicBezTo>
                  <a:cubicBezTo>
                    <a:pt x="2789691" y="137302"/>
                    <a:pt x="2798341" y="135858"/>
                    <a:pt x="2806700" y="133350"/>
                  </a:cubicBezTo>
                  <a:cubicBezTo>
                    <a:pt x="2819522" y="129503"/>
                    <a:pt x="2831813" y="123897"/>
                    <a:pt x="2844800" y="120650"/>
                  </a:cubicBezTo>
                  <a:lnTo>
                    <a:pt x="2895600" y="107950"/>
                  </a:lnTo>
                  <a:cubicBezTo>
                    <a:pt x="2904067" y="105833"/>
                    <a:pt x="2912442" y="103312"/>
                    <a:pt x="2921000" y="101600"/>
                  </a:cubicBezTo>
                  <a:cubicBezTo>
                    <a:pt x="2942167" y="97367"/>
                    <a:pt x="2963559" y="94135"/>
                    <a:pt x="2984500" y="88900"/>
                  </a:cubicBezTo>
                  <a:cubicBezTo>
                    <a:pt x="3063905" y="69049"/>
                    <a:pt x="2965181" y="94420"/>
                    <a:pt x="3028950" y="76200"/>
                  </a:cubicBezTo>
                  <a:cubicBezTo>
                    <a:pt x="3037341" y="73802"/>
                    <a:pt x="3045959" y="72248"/>
                    <a:pt x="3054350" y="69850"/>
                  </a:cubicBezTo>
                  <a:cubicBezTo>
                    <a:pt x="3060786" y="68011"/>
                    <a:pt x="3067549" y="66751"/>
                    <a:pt x="3073400" y="63500"/>
                  </a:cubicBezTo>
                  <a:cubicBezTo>
                    <a:pt x="3117841" y="38811"/>
                    <a:pt x="3096682" y="40987"/>
                    <a:pt x="3130550" y="31750"/>
                  </a:cubicBezTo>
                  <a:cubicBezTo>
                    <a:pt x="3147389" y="27157"/>
                    <a:pt x="3164417" y="23283"/>
                    <a:pt x="3181350" y="19050"/>
                  </a:cubicBezTo>
                  <a:cubicBezTo>
                    <a:pt x="3189817" y="16933"/>
                    <a:pt x="3198192" y="14412"/>
                    <a:pt x="3206750" y="12700"/>
                  </a:cubicBezTo>
                  <a:cubicBezTo>
                    <a:pt x="3217333" y="10583"/>
                    <a:pt x="3228479" y="10358"/>
                    <a:pt x="3238500" y="6350"/>
                  </a:cubicBezTo>
                  <a:cubicBezTo>
                    <a:pt x="3240465" y="5564"/>
                    <a:pt x="3238500" y="2117"/>
                    <a:pt x="3238500" y="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5613" name="Freeform 21"/>
            <p:cNvSpPr>
              <a:spLocks/>
            </p:cNvSpPr>
            <p:nvPr/>
          </p:nvSpPr>
          <p:spPr bwMode="auto">
            <a:xfrm>
              <a:off x="5346700" y="3676650"/>
              <a:ext cx="3397250" cy="774700"/>
            </a:xfrm>
            <a:custGeom>
              <a:avLst/>
              <a:gdLst/>
              <a:ahLst/>
              <a:cxnLst/>
              <a:rect l="0" t="0" r="r" b="b"/>
              <a:pathLst>
                <a:path w="3397250" h="774700">
                  <a:moveTo>
                    <a:pt x="0" y="0"/>
                  </a:moveTo>
                  <a:cubicBezTo>
                    <a:pt x="33867" y="2117"/>
                    <a:pt x="67820" y="3133"/>
                    <a:pt x="101600" y="6350"/>
                  </a:cubicBezTo>
                  <a:cubicBezTo>
                    <a:pt x="112344" y="7373"/>
                    <a:pt x="122704" y="10926"/>
                    <a:pt x="133350" y="12700"/>
                  </a:cubicBezTo>
                  <a:cubicBezTo>
                    <a:pt x="148113" y="15161"/>
                    <a:pt x="163074" y="16373"/>
                    <a:pt x="177800" y="19050"/>
                  </a:cubicBezTo>
                  <a:cubicBezTo>
                    <a:pt x="243300" y="30959"/>
                    <a:pt x="148502" y="21540"/>
                    <a:pt x="254000" y="31750"/>
                  </a:cubicBezTo>
                  <a:lnTo>
                    <a:pt x="463550" y="50800"/>
                  </a:lnTo>
                  <a:cubicBezTo>
                    <a:pt x="497455" y="54712"/>
                    <a:pt x="532039" y="55222"/>
                    <a:pt x="565150" y="63500"/>
                  </a:cubicBezTo>
                  <a:cubicBezTo>
                    <a:pt x="573617" y="65617"/>
                    <a:pt x="581910" y="68616"/>
                    <a:pt x="590550" y="69850"/>
                  </a:cubicBezTo>
                  <a:cubicBezTo>
                    <a:pt x="611608" y="72858"/>
                    <a:pt x="632908" y="73851"/>
                    <a:pt x="654050" y="76200"/>
                  </a:cubicBezTo>
                  <a:cubicBezTo>
                    <a:pt x="671011" y="78085"/>
                    <a:pt x="687917" y="80433"/>
                    <a:pt x="704850" y="82550"/>
                  </a:cubicBezTo>
                  <a:cubicBezTo>
                    <a:pt x="741267" y="94689"/>
                    <a:pt x="705842" y="83756"/>
                    <a:pt x="755650" y="95250"/>
                  </a:cubicBezTo>
                  <a:cubicBezTo>
                    <a:pt x="772657" y="99175"/>
                    <a:pt x="789233" y="105081"/>
                    <a:pt x="806450" y="107950"/>
                  </a:cubicBezTo>
                  <a:cubicBezTo>
                    <a:pt x="838227" y="113246"/>
                    <a:pt x="856317" y="116565"/>
                    <a:pt x="889000" y="120650"/>
                  </a:cubicBezTo>
                  <a:cubicBezTo>
                    <a:pt x="908019" y="123027"/>
                    <a:pt x="927100" y="124883"/>
                    <a:pt x="946150" y="127000"/>
                  </a:cubicBezTo>
                  <a:cubicBezTo>
                    <a:pt x="994915" y="139191"/>
                    <a:pt x="947742" y="128324"/>
                    <a:pt x="1016000" y="139700"/>
                  </a:cubicBezTo>
                  <a:cubicBezTo>
                    <a:pt x="1026646" y="141474"/>
                    <a:pt x="1037131" y="144119"/>
                    <a:pt x="1047750" y="146050"/>
                  </a:cubicBezTo>
                  <a:cubicBezTo>
                    <a:pt x="1060418" y="148353"/>
                    <a:pt x="1073182" y="150097"/>
                    <a:pt x="1085850" y="152400"/>
                  </a:cubicBezTo>
                  <a:cubicBezTo>
                    <a:pt x="1096469" y="154331"/>
                    <a:pt x="1106954" y="156976"/>
                    <a:pt x="1117600" y="158750"/>
                  </a:cubicBezTo>
                  <a:cubicBezTo>
                    <a:pt x="1194575" y="171579"/>
                    <a:pt x="1129376" y="158608"/>
                    <a:pt x="1212850" y="171450"/>
                  </a:cubicBezTo>
                  <a:cubicBezTo>
                    <a:pt x="1302046" y="185172"/>
                    <a:pt x="1202805" y="170629"/>
                    <a:pt x="1263650" y="184150"/>
                  </a:cubicBezTo>
                  <a:cubicBezTo>
                    <a:pt x="1276219" y="186943"/>
                    <a:pt x="1289259" y="187377"/>
                    <a:pt x="1301750" y="190500"/>
                  </a:cubicBezTo>
                  <a:cubicBezTo>
                    <a:pt x="1314737" y="193747"/>
                    <a:pt x="1326723" y="200575"/>
                    <a:pt x="1339850" y="203200"/>
                  </a:cubicBezTo>
                  <a:cubicBezTo>
                    <a:pt x="1350433" y="205317"/>
                    <a:pt x="1361083" y="207123"/>
                    <a:pt x="1371600" y="209550"/>
                  </a:cubicBezTo>
                  <a:cubicBezTo>
                    <a:pt x="1388607" y="213475"/>
                    <a:pt x="1405121" y="219782"/>
                    <a:pt x="1422400" y="222250"/>
                  </a:cubicBezTo>
                  <a:cubicBezTo>
                    <a:pt x="1485825" y="231311"/>
                    <a:pt x="1451974" y="226947"/>
                    <a:pt x="1524000" y="234950"/>
                  </a:cubicBezTo>
                  <a:cubicBezTo>
                    <a:pt x="1612020" y="256955"/>
                    <a:pt x="1476350" y="223465"/>
                    <a:pt x="1581150" y="247650"/>
                  </a:cubicBezTo>
                  <a:cubicBezTo>
                    <a:pt x="1598157" y="251575"/>
                    <a:pt x="1615017" y="256117"/>
                    <a:pt x="1631950" y="260350"/>
                  </a:cubicBezTo>
                  <a:cubicBezTo>
                    <a:pt x="1640417" y="262467"/>
                    <a:pt x="1649071" y="263940"/>
                    <a:pt x="1657350" y="266700"/>
                  </a:cubicBezTo>
                  <a:cubicBezTo>
                    <a:pt x="1700896" y="281215"/>
                    <a:pt x="1646848" y="264075"/>
                    <a:pt x="1708150" y="279400"/>
                  </a:cubicBezTo>
                  <a:cubicBezTo>
                    <a:pt x="1756567" y="291504"/>
                    <a:pt x="1693211" y="280222"/>
                    <a:pt x="1752600" y="292100"/>
                  </a:cubicBezTo>
                  <a:cubicBezTo>
                    <a:pt x="1765225" y="294625"/>
                    <a:pt x="1778209" y="295327"/>
                    <a:pt x="1790700" y="298450"/>
                  </a:cubicBezTo>
                  <a:cubicBezTo>
                    <a:pt x="1803687" y="301697"/>
                    <a:pt x="1815813" y="307903"/>
                    <a:pt x="1828800" y="311150"/>
                  </a:cubicBezTo>
                  <a:cubicBezTo>
                    <a:pt x="1837267" y="313267"/>
                    <a:pt x="1845859" y="314933"/>
                    <a:pt x="1854200" y="317500"/>
                  </a:cubicBezTo>
                  <a:cubicBezTo>
                    <a:pt x="1873392" y="323405"/>
                    <a:pt x="1891659" y="332612"/>
                    <a:pt x="1911350" y="336550"/>
                  </a:cubicBezTo>
                  <a:cubicBezTo>
                    <a:pt x="1921933" y="338667"/>
                    <a:pt x="1932687" y="340060"/>
                    <a:pt x="1943100" y="342900"/>
                  </a:cubicBezTo>
                  <a:cubicBezTo>
                    <a:pt x="1956015" y="346422"/>
                    <a:pt x="1968213" y="352353"/>
                    <a:pt x="1981200" y="355600"/>
                  </a:cubicBezTo>
                  <a:cubicBezTo>
                    <a:pt x="1989667" y="357717"/>
                    <a:pt x="1998209" y="359552"/>
                    <a:pt x="2006600" y="361950"/>
                  </a:cubicBezTo>
                  <a:cubicBezTo>
                    <a:pt x="2013036" y="363789"/>
                    <a:pt x="2019116" y="366848"/>
                    <a:pt x="2025650" y="368300"/>
                  </a:cubicBezTo>
                  <a:cubicBezTo>
                    <a:pt x="2038219" y="371093"/>
                    <a:pt x="2051161" y="371952"/>
                    <a:pt x="2063750" y="374650"/>
                  </a:cubicBezTo>
                  <a:cubicBezTo>
                    <a:pt x="2080817" y="378307"/>
                    <a:pt x="2097434" y="383927"/>
                    <a:pt x="2114550" y="387350"/>
                  </a:cubicBezTo>
                  <a:cubicBezTo>
                    <a:pt x="2160976" y="396635"/>
                    <a:pt x="2135616" y="392174"/>
                    <a:pt x="2190750" y="400050"/>
                  </a:cubicBezTo>
                  <a:cubicBezTo>
                    <a:pt x="2197100" y="402167"/>
                    <a:pt x="2203278" y="404895"/>
                    <a:pt x="2209800" y="406400"/>
                  </a:cubicBezTo>
                  <a:cubicBezTo>
                    <a:pt x="2230833" y="411254"/>
                    <a:pt x="2252545" y="413170"/>
                    <a:pt x="2273300" y="419100"/>
                  </a:cubicBezTo>
                  <a:lnTo>
                    <a:pt x="2317750" y="431800"/>
                  </a:lnTo>
                  <a:cubicBezTo>
                    <a:pt x="2362337" y="445176"/>
                    <a:pt x="2305512" y="429837"/>
                    <a:pt x="2368550" y="450850"/>
                  </a:cubicBezTo>
                  <a:cubicBezTo>
                    <a:pt x="2383169" y="455723"/>
                    <a:pt x="2398240" y="459122"/>
                    <a:pt x="2413000" y="463550"/>
                  </a:cubicBezTo>
                  <a:cubicBezTo>
                    <a:pt x="2419411" y="465473"/>
                    <a:pt x="2425556" y="468277"/>
                    <a:pt x="2432050" y="469900"/>
                  </a:cubicBezTo>
                  <a:cubicBezTo>
                    <a:pt x="2499941" y="486873"/>
                    <a:pt x="2423396" y="462433"/>
                    <a:pt x="2508250" y="488950"/>
                  </a:cubicBezTo>
                  <a:cubicBezTo>
                    <a:pt x="2527416" y="494940"/>
                    <a:pt x="2545919" y="503130"/>
                    <a:pt x="2565400" y="508000"/>
                  </a:cubicBezTo>
                  <a:cubicBezTo>
                    <a:pt x="2573867" y="510117"/>
                    <a:pt x="2582281" y="512457"/>
                    <a:pt x="2590800" y="514350"/>
                  </a:cubicBezTo>
                  <a:cubicBezTo>
                    <a:pt x="2620262" y="520897"/>
                    <a:pt x="2620849" y="519307"/>
                    <a:pt x="2647950" y="527050"/>
                  </a:cubicBezTo>
                  <a:cubicBezTo>
                    <a:pt x="2654386" y="528889"/>
                    <a:pt x="2660589" y="531477"/>
                    <a:pt x="2667000" y="533400"/>
                  </a:cubicBezTo>
                  <a:cubicBezTo>
                    <a:pt x="2681760" y="537828"/>
                    <a:pt x="2696690" y="541672"/>
                    <a:pt x="2711450" y="546100"/>
                  </a:cubicBezTo>
                  <a:cubicBezTo>
                    <a:pt x="2717861" y="548023"/>
                    <a:pt x="2724006" y="550827"/>
                    <a:pt x="2730500" y="552450"/>
                  </a:cubicBezTo>
                  <a:cubicBezTo>
                    <a:pt x="2740971" y="555068"/>
                    <a:pt x="2751667" y="556683"/>
                    <a:pt x="2762250" y="558800"/>
                  </a:cubicBezTo>
                  <a:cubicBezTo>
                    <a:pt x="2774950" y="565150"/>
                    <a:pt x="2787243" y="572389"/>
                    <a:pt x="2800350" y="577850"/>
                  </a:cubicBezTo>
                  <a:cubicBezTo>
                    <a:pt x="2812707" y="582999"/>
                    <a:pt x="2826185" y="585184"/>
                    <a:pt x="2838450" y="590550"/>
                  </a:cubicBezTo>
                  <a:cubicBezTo>
                    <a:pt x="2860131" y="600035"/>
                    <a:pt x="2879499" y="614816"/>
                    <a:pt x="2901950" y="622300"/>
                  </a:cubicBezTo>
                  <a:lnTo>
                    <a:pt x="2940050" y="635000"/>
                  </a:lnTo>
                  <a:cubicBezTo>
                    <a:pt x="2946400" y="637117"/>
                    <a:pt x="2952606" y="639727"/>
                    <a:pt x="2959100" y="641350"/>
                  </a:cubicBezTo>
                  <a:cubicBezTo>
                    <a:pt x="2976033" y="645583"/>
                    <a:pt x="2993341" y="648530"/>
                    <a:pt x="3009900" y="654050"/>
                  </a:cubicBezTo>
                  <a:cubicBezTo>
                    <a:pt x="3016250" y="656167"/>
                    <a:pt x="3022683" y="658050"/>
                    <a:pt x="3028950" y="660400"/>
                  </a:cubicBezTo>
                  <a:cubicBezTo>
                    <a:pt x="3039623" y="664402"/>
                    <a:pt x="3049886" y="669495"/>
                    <a:pt x="3060700" y="673100"/>
                  </a:cubicBezTo>
                  <a:cubicBezTo>
                    <a:pt x="3068979" y="675860"/>
                    <a:pt x="3077709" y="677052"/>
                    <a:pt x="3086100" y="679450"/>
                  </a:cubicBezTo>
                  <a:cubicBezTo>
                    <a:pt x="3092536" y="681289"/>
                    <a:pt x="3098692" y="684039"/>
                    <a:pt x="3105150" y="685800"/>
                  </a:cubicBezTo>
                  <a:cubicBezTo>
                    <a:pt x="3121989" y="690393"/>
                    <a:pt x="3139167" y="693705"/>
                    <a:pt x="3155950" y="698500"/>
                  </a:cubicBezTo>
                  <a:lnTo>
                    <a:pt x="3200400" y="711200"/>
                  </a:lnTo>
                  <a:cubicBezTo>
                    <a:pt x="3217265" y="715697"/>
                    <a:pt x="3234267" y="719667"/>
                    <a:pt x="3251200" y="723900"/>
                  </a:cubicBezTo>
                  <a:cubicBezTo>
                    <a:pt x="3259667" y="726017"/>
                    <a:pt x="3268321" y="727490"/>
                    <a:pt x="3276600" y="730250"/>
                  </a:cubicBezTo>
                  <a:cubicBezTo>
                    <a:pt x="3289300" y="734483"/>
                    <a:pt x="3302726" y="736963"/>
                    <a:pt x="3314700" y="742950"/>
                  </a:cubicBezTo>
                  <a:cubicBezTo>
                    <a:pt x="3323167" y="747183"/>
                    <a:pt x="3331311" y="752134"/>
                    <a:pt x="3340100" y="755650"/>
                  </a:cubicBezTo>
                  <a:cubicBezTo>
                    <a:pt x="3352529" y="760622"/>
                    <a:pt x="3365500" y="764117"/>
                    <a:pt x="3378200" y="768350"/>
                  </a:cubicBezTo>
                  <a:lnTo>
                    <a:pt x="3397250" y="774700"/>
                  </a:lnTo>
                  <a:lnTo>
                    <a:pt x="3390900" y="749300"/>
                  </a:lnTo>
                </a:path>
              </a:pathLst>
            </a:custGeom>
            <a:noFill/>
            <a:ln w="9525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5614" name="TextBox 22"/>
            <p:cNvSpPr txBox="1">
              <a:spLocks noChangeArrowheads="1"/>
            </p:cNvSpPr>
            <p:nvPr/>
          </p:nvSpPr>
          <p:spPr bwMode="auto">
            <a:xfrm>
              <a:off x="5410200" y="3276600"/>
              <a:ext cx="14382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latin typeface="+mj-lt"/>
                </a:rPr>
                <a:t>Logic 1 out</a:t>
              </a:r>
            </a:p>
          </p:txBody>
        </p:sp>
        <p:sp>
          <p:nvSpPr>
            <p:cNvPr id="25615" name="TextBox 23"/>
            <p:cNvSpPr txBox="1">
              <a:spLocks noChangeArrowheads="1"/>
            </p:cNvSpPr>
            <p:nvPr/>
          </p:nvSpPr>
          <p:spPr bwMode="auto">
            <a:xfrm>
              <a:off x="5484813" y="5024438"/>
              <a:ext cx="14382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latin typeface="+mj-lt"/>
                </a:rPr>
                <a:t>Logic 0 out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436" r="28331" b="48862"/>
          <a:stretch>
            <a:fillRect/>
          </a:stretch>
        </p:blipFill>
        <p:spPr bwMode="auto">
          <a:xfrm>
            <a:off x="4695886" y="1219200"/>
            <a:ext cx="433602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Driving External LEDs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3363" y="906463"/>
            <a:ext cx="4795837" cy="5422900"/>
          </a:xfrm>
        </p:spPr>
        <p:txBody>
          <a:bodyPr/>
          <a:lstStyle/>
          <a:p>
            <a:r>
              <a:rPr lang="en-US" sz="2000" dirty="0" smtClean="0"/>
              <a:t>Need </a:t>
            </a:r>
            <a:r>
              <a:rPr lang="en-US" sz="2000" dirty="0"/>
              <a:t>to limit current to a value which is safe for both LED and MCU port driver</a:t>
            </a:r>
          </a:p>
          <a:p>
            <a:r>
              <a:rPr lang="en-US" sz="2000" dirty="0"/>
              <a:t>Use current-limiting </a:t>
            </a:r>
            <a:r>
              <a:rPr lang="en-US" sz="2000" dirty="0" smtClean="0"/>
              <a:t>resistor</a:t>
            </a:r>
          </a:p>
          <a:p>
            <a:pPr lvl="1"/>
            <a:r>
              <a:rPr lang="en-US" sz="1900" dirty="0" smtClean="0"/>
              <a:t>R = (V</a:t>
            </a:r>
            <a:r>
              <a:rPr lang="en-US" sz="1900" baseline="-25000" dirty="0" smtClean="0"/>
              <a:t>DD</a:t>
            </a:r>
            <a:r>
              <a:rPr lang="en-US" sz="1900" dirty="0" smtClean="0"/>
              <a:t> – V</a:t>
            </a:r>
            <a:r>
              <a:rPr lang="en-US" sz="1900" baseline="-25000" dirty="0" smtClean="0"/>
              <a:t>LED</a:t>
            </a:r>
            <a:r>
              <a:rPr lang="en-US" sz="1900" dirty="0" smtClean="0"/>
              <a:t>)/I</a:t>
            </a:r>
            <a:r>
              <a:rPr lang="en-US" sz="1900" baseline="-25000" dirty="0" smtClean="0"/>
              <a:t>LED</a:t>
            </a:r>
            <a:endParaRPr lang="en-US" sz="1900" baseline="-25000" dirty="0"/>
          </a:p>
          <a:p>
            <a:r>
              <a:rPr lang="en-US" sz="2000" dirty="0"/>
              <a:t>Set I</a:t>
            </a:r>
            <a:r>
              <a:rPr lang="en-US" sz="2000" baseline="-25000" dirty="0"/>
              <a:t>LED</a:t>
            </a:r>
            <a:r>
              <a:rPr lang="en-US" sz="2000" dirty="0"/>
              <a:t> = 4 mA</a:t>
            </a:r>
          </a:p>
          <a:p>
            <a:r>
              <a:rPr lang="en-US" sz="2000" dirty="0"/>
              <a:t>V</a:t>
            </a:r>
            <a:r>
              <a:rPr lang="en-US" sz="2000" baseline="-25000" dirty="0"/>
              <a:t>LED</a:t>
            </a:r>
            <a:r>
              <a:rPr lang="en-US" sz="2000" dirty="0"/>
              <a:t> depends on type of LED (mainly color)</a:t>
            </a:r>
          </a:p>
          <a:p>
            <a:pPr lvl="1"/>
            <a:r>
              <a:rPr lang="en-US" sz="1800" dirty="0"/>
              <a:t>Red: ~1.8V</a:t>
            </a:r>
          </a:p>
          <a:p>
            <a:pPr lvl="1"/>
            <a:r>
              <a:rPr lang="en-US" sz="1800" dirty="0"/>
              <a:t>Blue: ~2.7 V</a:t>
            </a:r>
          </a:p>
          <a:p>
            <a:pPr lvl="0"/>
            <a:r>
              <a:rPr lang="en-US" sz="2000" dirty="0"/>
              <a:t>Solve for R given VDD = ~3.0 V</a:t>
            </a:r>
          </a:p>
          <a:p>
            <a:pPr lvl="1"/>
            <a:r>
              <a:rPr lang="en-US" sz="1800" dirty="0"/>
              <a:t>Red: 300 </a:t>
            </a:r>
            <a:r>
              <a:rPr lang="en-US" sz="1800" dirty="0" smtClean="0">
                <a:latin typeface="Symbol" pitchFamily="18" charset="2"/>
              </a:rPr>
              <a:t>W</a:t>
            </a:r>
            <a:endParaRPr lang="en-US" sz="1800" dirty="0">
              <a:latin typeface="Symbol" pitchFamily="18" charset="2"/>
            </a:endParaRPr>
          </a:p>
          <a:p>
            <a:pPr lvl="1"/>
            <a:r>
              <a:rPr lang="en-US" sz="1800" dirty="0"/>
              <a:t>Blue: 75 </a:t>
            </a:r>
            <a:r>
              <a:rPr lang="en-US" sz="1800" dirty="0">
                <a:latin typeface="Symbol" pitchFamily="18" charset="2"/>
              </a:rPr>
              <a:t>W </a:t>
            </a:r>
            <a:endParaRPr lang="en-US" sz="1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7" t="39716" r="43706" b="45609"/>
          <a:stretch>
            <a:fillRect/>
          </a:stretch>
        </p:blipFill>
        <p:spPr bwMode="auto">
          <a:xfrm>
            <a:off x="4679950" y="914400"/>
            <a:ext cx="4311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Output Example: Driving a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029200" cy="52578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Create a square wave with a GPIO output</a:t>
            </a:r>
          </a:p>
          <a:p>
            <a:pPr>
              <a:defRPr/>
            </a:pPr>
            <a:r>
              <a:rPr lang="en-US" sz="2000" dirty="0" smtClean="0"/>
              <a:t>Use capacitor to block DC value</a:t>
            </a:r>
          </a:p>
          <a:p>
            <a:pPr>
              <a:defRPr/>
            </a:pPr>
            <a:r>
              <a:rPr lang="en-US" sz="2000" dirty="0" smtClean="0"/>
              <a:t>Use resistor to reduce volume if needed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endParaRPr lang="en-US" dirty="0" smtClean="0">
              <a:latin typeface="Lucida Console" pitchFamily="49" charset="0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r>
              <a:rPr lang="en-US" sz="1400" dirty="0">
                <a:latin typeface="Lucida Console" pitchFamily="49" charset="0"/>
              </a:rPr>
              <a:t>void </a:t>
            </a:r>
            <a:r>
              <a:rPr lang="en-US" sz="1400" dirty="0" err="1">
                <a:latin typeface="Lucida Console" pitchFamily="49" charset="0"/>
              </a:rPr>
              <a:t>Speaker_Beep</a:t>
            </a:r>
            <a:r>
              <a:rPr lang="en-US" sz="1400" dirty="0">
                <a:latin typeface="Lucida Console" pitchFamily="49" charset="0"/>
              </a:rPr>
              <a:t>(uint32_t frequency</a:t>
            </a:r>
            <a:r>
              <a:rPr lang="en-US" sz="1400" dirty="0" smtClean="0">
                <a:latin typeface="Lucida Console" pitchFamily="49" charset="0"/>
              </a:rPr>
              <a:t>){</a:t>
            </a:r>
            <a:r>
              <a:rPr lang="en-US" sz="1400" dirty="0">
                <a:latin typeface="Lucida Console" pitchFamily="49" charset="0"/>
              </a:rPr>
              <a:t>	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err="1">
                <a:latin typeface="Lucida Console" pitchFamily="49" charset="0"/>
              </a:rPr>
              <a:t>Init_Speaker</a:t>
            </a:r>
            <a:r>
              <a:rPr lang="en-US" sz="1400" dirty="0" smtClean="0">
                <a:latin typeface="Lucida Console" pitchFamily="49" charset="0"/>
              </a:rPr>
              <a:t>();</a:t>
            </a:r>
            <a:endParaRPr lang="en-US" sz="1400" dirty="0">
              <a:latin typeface="Lucida Console" pitchFamily="49" charset="0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r>
              <a:rPr lang="en-US" sz="1400" dirty="0">
                <a:latin typeface="Lucida Console" pitchFamily="49" charset="0"/>
              </a:rPr>
              <a:t>	while(1){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r>
              <a:rPr lang="en-US" sz="1400" dirty="0">
                <a:latin typeface="Lucida Console" pitchFamily="49" charset="0"/>
              </a:rPr>
              <a:t>			GPIOD-&gt;BSRRL=(MASK(2));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r>
              <a:rPr lang="en-US" sz="1400" dirty="0">
                <a:latin typeface="Lucida Console" pitchFamily="49" charset="0"/>
              </a:rPr>
              <a:t>			Delay(frequency);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r>
              <a:rPr lang="en-US" sz="1400" dirty="0">
                <a:latin typeface="Lucida Console" pitchFamily="49" charset="0"/>
              </a:rPr>
              <a:t>			GPIOD-&gt;BSRRH=(MASK(2));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r>
              <a:rPr lang="en-US" sz="1400" dirty="0">
                <a:latin typeface="Lucida Console" pitchFamily="49" charset="0"/>
              </a:rPr>
              <a:t>			Delay(frequency</a:t>
            </a:r>
            <a:r>
              <a:rPr lang="en-US" sz="1400" dirty="0" smtClean="0">
                <a:latin typeface="Lucida Console" pitchFamily="49" charset="0"/>
              </a:rPr>
              <a:t>);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r>
              <a:rPr lang="en-US" sz="1400" dirty="0" smtClean="0">
                <a:latin typeface="Lucida Console" pitchFamily="49" charset="0"/>
              </a:rPr>
              <a:t>	}</a:t>
            </a:r>
            <a:endParaRPr lang="en-US" dirty="0" smtClean="0">
              <a:latin typeface="Lucida Console" pitchFamily="49" charset="0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</a:tabLst>
              <a:defRPr/>
            </a:pPr>
            <a:r>
              <a:rPr lang="en-US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  <p:pic>
        <p:nvPicPr>
          <p:cNvPr id="27653" name="Picture 4" descr="F:\NewFile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357563"/>
            <a:ext cx="3646487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Basic Concepts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358457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GPIO = General-purpose input and output (digital)</a:t>
            </a:r>
          </a:p>
          <a:p>
            <a:pPr lvl="1"/>
            <a:r>
              <a:rPr lang="en-US" sz="1800" dirty="0" smtClean="0"/>
              <a:t>Input: program can determine if input signal is a 1 or a 0</a:t>
            </a:r>
          </a:p>
          <a:p>
            <a:pPr lvl="1"/>
            <a:r>
              <a:rPr lang="en-US" sz="1800" dirty="0" smtClean="0"/>
              <a:t>Output: program can set output to 1 or 0 </a:t>
            </a:r>
          </a:p>
          <a:p>
            <a:r>
              <a:rPr lang="en-US" sz="2000" dirty="0" smtClean="0"/>
              <a:t>Can use this to interface with external devices or on board peripherals</a:t>
            </a:r>
          </a:p>
          <a:p>
            <a:pPr lvl="1"/>
            <a:r>
              <a:rPr lang="en-US" sz="1800" dirty="0" smtClean="0"/>
              <a:t>Input: switch, button……</a:t>
            </a:r>
          </a:p>
          <a:p>
            <a:pPr lvl="1"/>
            <a:r>
              <a:rPr lang="en-US" sz="1800" dirty="0" smtClean="0"/>
              <a:t>Output: LEDs, speaker……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STM32F40x LQFP100 </a:t>
            </a:r>
            <a:r>
              <a:rPr lang="en-GB" dirty="0" err="1"/>
              <a:t>pinout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2514600" cy="3886200"/>
          </a:xfrm>
        </p:spPr>
        <p:txBody>
          <a:bodyPr/>
          <a:lstStyle/>
          <a:p>
            <a:r>
              <a:rPr lang="en-US" sz="2000" dirty="0" smtClean="0"/>
              <a:t>Port A (PA) through Port E (PE)</a:t>
            </a:r>
          </a:p>
          <a:p>
            <a:endParaRPr lang="en-US" sz="2000" dirty="0" smtClean="0"/>
          </a:p>
          <a:p>
            <a:r>
              <a:rPr lang="en-US" sz="2000" dirty="0" smtClean="0"/>
              <a:t>Not all port bits are available</a:t>
            </a:r>
          </a:p>
          <a:p>
            <a:endParaRPr lang="en-US" sz="2000" dirty="0" smtClean="0"/>
          </a:p>
          <a:p>
            <a:r>
              <a:rPr lang="en-US" sz="2000" dirty="0" smtClean="0"/>
              <a:t>Quantity depends on package pin count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9" t="24434" r="33093" b="25706"/>
          <a:stretch/>
        </p:blipFill>
        <p:spPr bwMode="auto">
          <a:xfrm>
            <a:off x="3352800" y="901995"/>
            <a:ext cx="5334000" cy="48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GPIO Port Bit Circuitry in MCU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2362200" cy="5029200"/>
          </a:xfrm>
        </p:spPr>
        <p:txBody>
          <a:bodyPr/>
          <a:lstStyle/>
          <a:p>
            <a:r>
              <a:rPr lang="en-US" sz="2000" dirty="0" smtClean="0"/>
              <a:t>Configuration</a:t>
            </a:r>
          </a:p>
          <a:p>
            <a:pPr lvl="1"/>
            <a:r>
              <a:rPr lang="en-US" sz="1800" dirty="0" smtClean="0"/>
              <a:t>Direction</a:t>
            </a:r>
          </a:p>
          <a:p>
            <a:pPr lvl="1"/>
            <a:r>
              <a:rPr lang="en-US" sz="1800" dirty="0" smtClean="0"/>
              <a:t>MUX</a:t>
            </a:r>
          </a:p>
          <a:p>
            <a:pPr lvl="1"/>
            <a:r>
              <a:rPr lang="en-US" sz="1800" dirty="0" smtClean="0"/>
              <a:t>Modes</a:t>
            </a:r>
          </a:p>
          <a:p>
            <a:pPr lvl="1"/>
            <a:r>
              <a:rPr lang="en-US" sz="1800" dirty="0" smtClean="0"/>
              <a:t>Speed</a:t>
            </a:r>
          </a:p>
          <a:p>
            <a:endParaRPr lang="en-US" sz="2000" dirty="0" smtClean="0"/>
          </a:p>
          <a:p>
            <a:r>
              <a:rPr lang="en-US" sz="2000" dirty="0" smtClean="0"/>
              <a:t>Data</a:t>
            </a:r>
          </a:p>
          <a:p>
            <a:pPr lvl="1"/>
            <a:r>
              <a:rPr lang="en-US" sz="1800" dirty="0" smtClean="0"/>
              <a:t>Output (different ways to access it)</a:t>
            </a:r>
          </a:p>
          <a:p>
            <a:pPr lvl="1"/>
            <a:r>
              <a:rPr lang="en-US" sz="1800" dirty="0" smtClean="0"/>
              <a:t>Input</a:t>
            </a:r>
            <a:endParaRPr lang="en-US" dirty="0"/>
          </a:p>
          <a:p>
            <a:pPr lvl="1"/>
            <a:r>
              <a:rPr lang="en-US" sz="1800" dirty="0" smtClean="0"/>
              <a:t>Analogue</a:t>
            </a:r>
            <a:endParaRPr lang="en-US" sz="1800" dirty="0"/>
          </a:p>
          <a:p>
            <a:endParaRPr lang="en-US" sz="1900" dirty="0" smtClean="0"/>
          </a:p>
          <a:p>
            <a:r>
              <a:rPr lang="en-GB" sz="2000" dirty="0" smtClean="0"/>
              <a:t>Locking</a:t>
            </a:r>
            <a:endParaRPr lang="en-US" sz="19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7" t="29395" r="26953" b="28434"/>
          <a:stretch/>
        </p:blipFill>
        <p:spPr bwMode="auto">
          <a:xfrm>
            <a:off x="2619823" y="1371600"/>
            <a:ext cx="651465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Control Registers</a:t>
            </a:r>
          </a:p>
        </p:txBody>
      </p:sp>
      <p:sp>
        <p:nvSpPr>
          <p:cNvPr id="7173" name="Text Placeholder 5"/>
          <p:cNvSpPr>
            <a:spLocks noGrp="1"/>
          </p:cNvSpPr>
          <p:nvPr>
            <p:ph type="body" idx="4294967295"/>
          </p:nvPr>
        </p:nvSpPr>
        <p:spPr>
          <a:xfrm>
            <a:off x="228600" y="4800600"/>
            <a:ext cx="8839200" cy="1371600"/>
          </a:xfrm>
        </p:spPr>
        <p:txBody>
          <a:bodyPr/>
          <a:lstStyle/>
          <a:p>
            <a:r>
              <a:rPr lang="en-US" sz="2000" dirty="0" smtClean="0"/>
              <a:t>One set of control registers (10 in total) per port</a:t>
            </a:r>
          </a:p>
          <a:p>
            <a:r>
              <a:rPr lang="en-US" sz="2000" dirty="0" smtClean="0"/>
              <a:t>Each bit in a control register corresponds to a port bit</a:t>
            </a:r>
          </a:p>
          <a:p>
            <a:r>
              <a:rPr lang="en-US" sz="2000" dirty="0" smtClean="0"/>
              <a:t>All registers have to be accessed as 32-bit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19" y="762000"/>
            <a:ext cx="8910637" cy="4038600"/>
          </a:xfrm>
        </p:spPr>
        <p:txBody>
          <a:bodyPr/>
          <a:lstStyle/>
          <a:p>
            <a:r>
              <a:rPr lang="en-GB" sz="2400" b="0" dirty="0" smtClean="0"/>
              <a:t>Each </a:t>
            </a:r>
            <a:r>
              <a:rPr lang="en-GB" sz="2400" b="0" dirty="0"/>
              <a:t>general-purpose I/O port has </a:t>
            </a:r>
            <a:endParaRPr lang="en-GB" sz="2400" b="0" dirty="0" smtClean="0"/>
          </a:p>
          <a:p>
            <a:pPr lvl="1"/>
            <a:r>
              <a:rPr lang="en-GB" sz="2000" b="0" dirty="0" smtClean="0"/>
              <a:t>four </a:t>
            </a:r>
            <a:r>
              <a:rPr lang="en-GB" sz="2000" b="0" dirty="0"/>
              <a:t>32-bit configuration registers </a:t>
            </a:r>
            <a:r>
              <a:rPr lang="en-GB" sz="2000" b="0" dirty="0" smtClean="0"/>
              <a:t>(</a:t>
            </a:r>
          </a:p>
          <a:p>
            <a:pPr lvl="2"/>
            <a:r>
              <a:rPr lang="en-GB" sz="1900" b="0" dirty="0" err="1" smtClean="0"/>
              <a:t>GPIOx_MODER</a:t>
            </a:r>
            <a:r>
              <a:rPr lang="en-GB" sz="1900" b="0" dirty="0" smtClean="0"/>
              <a:t> (input, output, AF, </a:t>
            </a:r>
            <a:r>
              <a:rPr lang="en-GB" sz="1900" b="0" dirty="0" err="1" smtClean="0"/>
              <a:t>analog</a:t>
            </a:r>
            <a:r>
              <a:rPr lang="en-GB" sz="1900" b="0" dirty="0" smtClean="0"/>
              <a:t>)</a:t>
            </a:r>
            <a:endParaRPr lang="en-GB" sz="1900" dirty="0"/>
          </a:p>
          <a:p>
            <a:pPr lvl="2"/>
            <a:r>
              <a:rPr lang="en-GB" sz="1800" b="0" dirty="0" err="1" smtClean="0"/>
              <a:t>GPIOx_OTYPER</a:t>
            </a:r>
            <a:r>
              <a:rPr lang="en-GB" sz="1800" b="0" dirty="0" smtClean="0"/>
              <a:t> (output type: push-pull or open drain)</a:t>
            </a:r>
            <a:endParaRPr lang="en-GB" sz="1800" dirty="0"/>
          </a:p>
          <a:p>
            <a:pPr lvl="2"/>
            <a:r>
              <a:rPr lang="en-GB" sz="1800" b="0" dirty="0" err="1" smtClean="0"/>
              <a:t>GPIOx_OSPEEDR</a:t>
            </a:r>
            <a:r>
              <a:rPr lang="en-GB" sz="1800" b="0" dirty="0" smtClean="0"/>
              <a:t>(speed)</a:t>
            </a:r>
            <a:endParaRPr lang="en-GB" sz="1800" dirty="0"/>
          </a:p>
          <a:p>
            <a:pPr lvl="2"/>
            <a:r>
              <a:rPr lang="en-GB" sz="1800" b="0" dirty="0" err="1" smtClean="0"/>
              <a:t>GPIOx_PUPDR</a:t>
            </a:r>
            <a:r>
              <a:rPr lang="en-GB" sz="1800" b="0" dirty="0" smtClean="0"/>
              <a:t>(pull-up/pull-down)</a:t>
            </a:r>
          </a:p>
          <a:p>
            <a:pPr lvl="1"/>
            <a:r>
              <a:rPr lang="en-GB" sz="2000" b="0" dirty="0" smtClean="0"/>
              <a:t>two </a:t>
            </a:r>
            <a:r>
              <a:rPr lang="en-GB" sz="2000" b="0" dirty="0"/>
              <a:t>32-bit data </a:t>
            </a:r>
            <a:r>
              <a:rPr lang="en-GB" sz="2000" b="0" dirty="0" smtClean="0"/>
              <a:t>registers(</a:t>
            </a:r>
            <a:r>
              <a:rPr lang="en-GB" sz="2000" b="0" dirty="0" err="1" smtClean="0"/>
              <a:t>GPIOx_IDR</a:t>
            </a:r>
            <a:r>
              <a:rPr lang="en-GB" sz="2000" b="0" dirty="0" smtClean="0"/>
              <a:t> </a:t>
            </a:r>
            <a:r>
              <a:rPr lang="en-GB" sz="2000" b="0" dirty="0"/>
              <a:t>and </a:t>
            </a:r>
            <a:r>
              <a:rPr lang="en-GB" sz="2000" b="0" dirty="0" err="1" smtClean="0"/>
              <a:t>GPIOx_ODR</a:t>
            </a:r>
            <a:r>
              <a:rPr lang="en-GB" sz="2000" b="0" dirty="0" smtClean="0"/>
              <a:t>)</a:t>
            </a:r>
          </a:p>
          <a:p>
            <a:pPr lvl="1"/>
            <a:r>
              <a:rPr lang="en-GB" sz="2000" b="0" dirty="0" smtClean="0"/>
              <a:t>a </a:t>
            </a:r>
            <a:r>
              <a:rPr lang="en-GB" sz="2000" b="0" dirty="0"/>
              <a:t>32-bit set/reset register (</a:t>
            </a:r>
            <a:r>
              <a:rPr lang="en-GB" sz="2000" b="0" dirty="0" err="1" smtClean="0"/>
              <a:t>GPIOx_BSRR</a:t>
            </a:r>
            <a:r>
              <a:rPr lang="en-GB" sz="2000" b="0" dirty="0" smtClean="0"/>
              <a:t>)</a:t>
            </a:r>
          </a:p>
          <a:p>
            <a:pPr lvl="1"/>
            <a:r>
              <a:rPr lang="en-GB" sz="2000" b="0" dirty="0" smtClean="0"/>
              <a:t>a </a:t>
            </a:r>
            <a:r>
              <a:rPr lang="en-GB" sz="2000" b="0" dirty="0"/>
              <a:t>32-bit </a:t>
            </a:r>
            <a:r>
              <a:rPr lang="en-GB" sz="2000" b="0" dirty="0" smtClean="0"/>
              <a:t>locking register </a:t>
            </a:r>
            <a:r>
              <a:rPr lang="en-GB" sz="2000" b="0" dirty="0"/>
              <a:t>(</a:t>
            </a:r>
            <a:r>
              <a:rPr lang="en-GB" sz="2000" b="0" dirty="0" err="1"/>
              <a:t>GPIOx_LCKR</a:t>
            </a:r>
            <a:r>
              <a:rPr lang="en-GB" sz="2000" b="0" dirty="0"/>
              <a:t>) </a:t>
            </a:r>
            <a:endParaRPr lang="en-GB" sz="2000" b="0" dirty="0" smtClean="0"/>
          </a:p>
          <a:p>
            <a:pPr lvl="1"/>
            <a:r>
              <a:rPr lang="en-GB" sz="2000" dirty="0"/>
              <a:t>t</a:t>
            </a:r>
            <a:r>
              <a:rPr lang="en-GB" sz="2000" b="0" dirty="0" smtClean="0"/>
              <a:t>wo </a:t>
            </a:r>
            <a:r>
              <a:rPr lang="en-GB" sz="2000" b="0" dirty="0"/>
              <a:t>32-bit alternate function selection register (</a:t>
            </a:r>
            <a:r>
              <a:rPr lang="en-GB" sz="2000" b="0" dirty="0" err="1" smtClean="0"/>
              <a:t>GPIOx_AFRH</a:t>
            </a:r>
            <a:r>
              <a:rPr lang="en-GB" sz="2000" dirty="0"/>
              <a:t> </a:t>
            </a:r>
            <a:r>
              <a:rPr lang="en-GB" sz="2000" b="0" dirty="0" smtClean="0"/>
              <a:t>and </a:t>
            </a:r>
            <a:r>
              <a:rPr lang="en-GB" sz="2000" b="0" dirty="0" err="1"/>
              <a:t>GPIOx_AFRL</a:t>
            </a:r>
            <a:r>
              <a:rPr lang="en-GB" sz="2000" b="0" dirty="0" smtClean="0"/>
              <a:t>)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GPIO Configuration </a:t>
            </a:r>
            <a:r>
              <a:rPr lang="en-GB" dirty="0"/>
              <a:t>registers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657600" cy="58674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Each bit can be configured differently</a:t>
            </a:r>
          </a:p>
          <a:p>
            <a:pPr>
              <a:defRPr/>
            </a:pPr>
            <a:r>
              <a:rPr lang="en-US" sz="2000" dirty="0" smtClean="0"/>
              <a:t>Reset clears port bit direction to 0</a:t>
            </a:r>
          </a:p>
          <a:p>
            <a:pPr>
              <a:defRPr/>
            </a:pPr>
            <a:r>
              <a:rPr lang="en-GB" sz="2000" b="0" dirty="0" smtClean="0"/>
              <a:t>Output modes: </a:t>
            </a:r>
            <a:r>
              <a:rPr lang="en-GB" sz="2000" b="0" dirty="0"/>
              <a:t>push-pull or open drain + </a:t>
            </a:r>
            <a:r>
              <a:rPr lang="en-GB" sz="2000" b="0" dirty="0" smtClean="0"/>
              <a:t>pull-up/down</a:t>
            </a:r>
          </a:p>
          <a:p>
            <a:r>
              <a:rPr lang="en-GB" sz="2000" b="0" dirty="0" smtClean="0"/>
              <a:t>Output </a:t>
            </a:r>
            <a:r>
              <a:rPr lang="en-GB" sz="2000" b="0" dirty="0"/>
              <a:t>data from output data register (</a:t>
            </a:r>
            <a:r>
              <a:rPr lang="en-GB" sz="2000" b="0" dirty="0" err="1"/>
              <a:t>GPIOx_ODR</a:t>
            </a:r>
            <a:r>
              <a:rPr lang="en-GB" sz="2000" b="0" dirty="0"/>
              <a:t>) or peripheral (alternate </a:t>
            </a:r>
            <a:r>
              <a:rPr lang="en-GB" sz="2000" b="0" dirty="0" smtClean="0"/>
              <a:t>function output</a:t>
            </a:r>
            <a:r>
              <a:rPr lang="en-GB" sz="2000" b="0" dirty="0"/>
              <a:t>)</a:t>
            </a:r>
            <a:endParaRPr lang="en-GB" sz="2000" b="0" dirty="0" smtClean="0"/>
          </a:p>
          <a:p>
            <a:pPr>
              <a:defRPr/>
            </a:pPr>
            <a:r>
              <a:rPr lang="en-GB" sz="2000" b="0" dirty="0"/>
              <a:t>Input states: floating, pull-up/down, </a:t>
            </a:r>
            <a:r>
              <a:rPr lang="en-GB" sz="2000" b="0" dirty="0" err="1" smtClean="0"/>
              <a:t>analog</a:t>
            </a:r>
            <a:endParaRPr lang="en-GB" sz="2000" b="0" dirty="0" smtClean="0"/>
          </a:p>
          <a:p>
            <a:pPr>
              <a:defRPr/>
            </a:pPr>
            <a:r>
              <a:rPr lang="en-GB" sz="2000" b="0" dirty="0"/>
              <a:t>Input data to input data register (</a:t>
            </a:r>
            <a:r>
              <a:rPr lang="en-GB" sz="2000" b="0" dirty="0" err="1"/>
              <a:t>GPIOx_IDR</a:t>
            </a:r>
            <a:r>
              <a:rPr lang="en-GB" sz="2000" b="0" dirty="0"/>
              <a:t>) or peripheral (alternate function input)</a:t>
            </a:r>
            <a:endParaRPr lang="en-GB" sz="2000" b="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2445" r="31187" b="11889"/>
          <a:stretch/>
        </p:blipFill>
        <p:spPr bwMode="auto">
          <a:xfrm>
            <a:off x="3886200" y="838201"/>
            <a:ext cx="5057775" cy="54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Alternate </a:t>
            </a:r>
            <a:r>
              <a:rPr lang="en-GB" dirty="0"/>
              <a:t>function selection </a:t>
            </a:r>
            <a:r>
              <a:rPr lang="en-GB" dirty="0" smtClean="0"/>
              <a:t>register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3733800" cy="5422900"/>
          </a:xfrm>
        </p:spPr>
        <p:txBody>
          <a:bodyPr/>
          <a:lstStyle/>
          <a:p>
            <a:r>
              <a:rPr lang="en-GB" dirty="0" smtClean="0"/>
              <a:t>In AF mode, AFRL or AFRH needs to be configured to be driven by specific </a:t>
            </a:r>
            <a:r>
              <a:rPr lang="en-GB" dirty="0" smtClean="0"/>
              <a:t>peripheral</a:t>
            </a:r>
          </a:p>
          <a:p>
            <a:r>
              <a:rPr lang="en-GB" dirty="0" smtClean="0"/>
              <a:t>Can be seen as a select signal to the Mux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b="0" dirty="0"/>
              <a:t>EVENTOUT is not mapped onto the following I/O pins: PC13, PC14, PC15, PH0, PH1 </a:t>
            </a:r>
            <a:r>
              <a:rPr lang="en-GB" b="0" dirty="0" smtClean="0"/>
              <a:t>and PI8</a:t>
            </a:r>
            <a:r>
              <a:rPr lang="en-GB" b="0" dirty="0"/>
              <a:t>.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24243" r="31762" b="43480"/>
          <a:stretch/>
        </p:blipFill>
        <p:spPr bwMode="auto">
          <a:xfrm>
            <a:off x="3912919" y="914400"/>
            <a:ext cx="5017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0" t="57074" r="30953" b="10095"/>
          <a:stretch/>
        </p:blipFill>
        <p:spPr bwMode="auto">
          <a:xfrm>
            <a:off x="4066309" y="3429000"/>
            <a:ext cx="4947062" cy="29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37480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CMSIS - Accessing Hardware Registers in 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762000"/>
            <a:ext cx="8910637" cy="5422900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sz="2400" dirty="0" smtClean="0"/>
              <a:t>Header file</a:t>
            </a:r>
            <a:r>
              <a:rPr lang="en-US" sz="2400" dirty="0" smtClean="0">
                <a:solidFill>
                  <a:srgbClr val="FF0000"/>
                </a:solidFill>
              </a:rPr>
              <a:t> stm32f4xx.h </a:t>
            </a:r>
            <a:r>
              <a:rPr lang="en-US" sz="2400" dirty="0" smtClean="0"/>
              <a:t>defines C data structure types to represent hardware registers in MCU with CMSIS-Core hardware abstraction layer</a:t>
            </a:r>
            <a:endParaRPr lang="en-US" sz="2400" dirty="0">
              <a:latin typeface="Lucida Console" pitchFamily="49" charset="0"/>
            </a:endParaRPr>
          </a:p>
          <a:p>
            <a:pPr marL="0" indent="0">
              <a:spcBef>
                <a:spcPts val="200"/>
              </a:spcBef>
              <a:buFontTx/>
              <a:buNone/>
              <a:defRPr/>
            </a:pPr>
            <a:endParaRPr lang="en-US" dirty="0" smtClean="0">
              <a:latin typeface="Lucida Console" pitchFamily="49" charset="0"/>
            </a:endParaRPr>
          </a:p>
          <a:p>
            <a:pPr marL="0" indent="0">
              <a:spcBef>
                <a:spcPts val="200"/>
              </a:spcBef>
              <a:buFontTx/>
              <a:buNone/>
              <a:defRPr/>
            </a:pP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26459" r="29480" b="42234"/>
          <a:stretch/>
        </p:blipFill>
        <p:spPr bwMode="auto">
          <a:xfrm>
            <a:off x="66755" y="2133600"/>
            <a:ext cx="907724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ARMTheme</Template>
  <TotalTime>11091</TotalTime>
  <Words>1281</Words>
  <Application>Microsoft Office PowerPoint</Application>
  <PresentationFormat>On-screen Show (4:3)</PresentationFormat>
  <Paragraphs>270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ARMTheme</vt:lpstr>
      <vt:lpstr>Improved ARMTheme</vt:lpstr>
      <vt:lpstr>General Purpose I/O</vt:lpstr>
      <vt:lpstr>Overview</vt:lpstr>
      <vt:lpstr>Basic Concepts</vt:lpstr>
      <vt:lpstr>STM32F40x LQFP100 pinout</vt:lpstr>
      <vt:lpstr>GPIO Port Bit Circuitry in MCU</vt:lpstr>
      <vt:lpstr>Control Registers</vt:lpstr>
      <vt:lpstr>GPIO Configuration registers</vt:lpstr>
      <vt:lpstr>Alternate function selection register</vt:lpstr>
      <vt:lpstr>CMSIS - Accessing Hardware Registers in C</vt:lpstr>
      <vt:lpstr>CMSIS C Support</vt:lpstr>
      <vt:lpstr>Clocking Logic</vt:lpstr>
      <vt:lpstr>Initializing GPIO</vt:lpstr>
      <vt:lpstr>CMSIS C Support</vt:lpstr>
      <vt:lpstr>Writing/Reading Output/Input Port Data</vt:lpstr>
      <vt:lpstr>Coding Style and Bit Access</vt:lpstr>
      <vt:lpstr>Using Masks</vt:lpstr>
      <vt:lpstr>Using Masks with CMSIS</vt:lpstr>
      <vt:lpstr>C Code</vt:lpstr>
      <vt:lpstr>Atomic Access</vt:lpstr>
      <vt:lpstr>Interfacing</vt:lpstr>
      <vt:lpstr>Inputs: What’s a One? A Zero?</vt:lpstr>
      <vt:lpstr>Outputs: What’s a One? A Zero?</vt:lpstr>
      <vt:lpstr>Driving External LEDs</vt:lpstr>
      <vt:lpstr>Output Example: Driving a Speaker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Content</dc:title>
  <dc:creator>Compaq</dc:creator>
  <cp:lastModifiedBy>Ran Guan</cp:lastModifiedBy>
  <cp:revision>145</cp:revision>
  <cp:lastPrinted>2000-08-21T16:55:50Z</cp:lastPrinted>
  <dcterms:created xsi:type="dcterms:W3CDTF">2000-08-18T17:47:17Z</dcterms:created>
  <dcterms:modified xsi:type="dcterms:W3CDTF">2013-08-20T15:12:14Z</dcterms:modified>
</cp:coreProperties>
</file>