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9" r:id="rId2"/>
  </p:sldMasterIdLst>
  <p:notesMasterIdLst>
    <p:notesMasterId r:id="rId58"/>
  </p:notesMasterIdLst>
  <p:handoutMasterIdLst>
    <p:handoutMasterId r:id="rId59"/>
  </p:handoutMasterIdLst>
  <p:sldIdLst>
    <p:sldId id="258" r:id="rId3"/>
    <p:sldId id="287" r:id="rId4"/>
    <p:sldId id="324" r:id="rId5"/>
    <p:sldId id="289" r:id="rId6"/>
    <p:sldId id="288" r:id="rId7"/>
    <p:sldId id="323" r:id="rId8"/>
    <p:sldId id="290" r:id="rId9"/>
    <p:sldId id="353" r:id="rId10"/>
    <p:sldId id="291" r:id="rId11"/>
    <p:sldId id="354" r:id="rId12"/>
    <p:sldId id="292" r:id="rId13"/>
    <p:sldId id="293" r:id="rId14"/>
    <p:sldId id="296" r:id="rId15"/>
    <p:sldId id="297" r:id="rId16"/>
    <p:sldId id="298" r:id="rId17"/>
    <p:sldId id="299" r:id="rId18"/>
    <p:sldId id="301" r:id="rId19"/>
    <p:sldId id="302" r:id="rId20"/>
    <p:sldId id="279" r:id="rId21"/>
    <p:sldId id="264" r:id="rId22"/>
    <p:sldId id="349" r:id="rId23"/>
    <p:sldId id="355" r:id="rId24"/>
    <p:sldId id="356" r:id="rId25"/>
    <p:sldId id="326" r:id="rId26"/>
    <p:sldId id="329" r:id="rId27"/>
    <p:sldId id="331" r:id="rId28"/>
    <p:sldId id="362" r:id="rId29"/>
    <p:sldId id="333" r:id="rId30"/>
    <p:sldId id="332" r:id="rId31"/>
    <p:sldId id="325" r:id="rId32"/>
    <p:sldId id="282" r:id="rId33"/>
    <p:sldId id="304" r:id="rId34"/>
    <p:sldId id="358" r:id="rId35"/>
    <p:sldId id="305" r:id="rId36"/>
    <p:sldId id="339" r:id="rId37"/>
    <p:sldId id="368" r:id="rId38"/>
    <p:sldId id="340" r:id="rId39"/>
    <p:sldId id="359" r:id="rId40"/>
    <p:sldId id="361" r:id="rId41"/>
    <p:sldId id="357" r:id="rId42"/>
    <p:sldId id="341" r:id="rId43"/>
    <p:sldId id="343" r:id="rId44"/>
    <p:sldId id="345" r:id="rId45"/>
    <p:sldId id="347" r:id="rId46"/>
    <p:sldId id="344" r:id="rId47"/>
    <p:sldId id="338" r:id="rId48"/>
    <p:sldId id="364" r:id="rId49"/>
    <p:sldId id="320" r:id="rId50"/>
    <p:sldId id="363" r:id="rId51"/>
    <p:sldId id="281" r:id="rId52"/>
    <p:sldId id="327" r:id="rId53"/>
    <p:sldId id="365" r:id="rId54"/>
    <p:sldId id="366" r:id="rId55"/>
    <p:sldId id="367" r:id="rId56"/>
    <p:sldId id="369" r:id="rId57"/>
  </p:sldIdLst>
  <p:sldSz cx="9144000" cy="6858000" type="screen4x3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99"/>
    <a:srgbClr val="FF0000"/>
    <a:srgbClr val="FEDCD6"/>
    <a:srgbClr val="FFCC99"/>
    <a:srgbClr val="CCFF99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2" autoAdjust="0"/>
    <p:restoredTop sz="99861" autoAdjust="0"/>
  </p:normalViewPr>
  <p:slideViewPr>
    <p:cSldViewPr>
      <p:cViewPr varScale="1">
        <p:scale>
          <a:sx n="92" d="100"/>
          <a:sy n="92" d="100"/>
        </p:scale>
        <p:origin x="-16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174" y="-102"/>
      </p:cViewPr>
      <p:guideLst>
        <p:guide orient="horz" pos="282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883" cy="4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087" y="0"/>
            <a:ext cx="3038882" cy="4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499561"/>
            <a:ext cx="3038883" cy="45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087" y="8499561"/>
            <a:ext cx="3038882" cy="45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E66AB8-B72B-46AD-93A3-8A023CEF0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883" cy="4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87" y="0"/>
            <a:ext cx="3038882" cy="4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6200" y="684213"/>
            <a:ext cx="4451350" cy="333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485" y="4249003"/>
            <a:ext cx="5239001" cy="40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499561"/>
            <a:ext cx="3038883" cy="45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87" y="8499561"/>
            <a:ext cx="3038882" cy="45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5536E5-0377-4EEB-A512-2B9771343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5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F10A2B-8D9C-434A-AD03-94F0712C9332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AFE4-0DD4-4449-ACD4-48CEEBB7F3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0D04AB-EF02-44B8-95F6-EA356C3F5068}" type="slidenum">
              <a:rPr lang="en-US" sz="1200" baseline="0" smtClean="0"/>
              <a:pPr/>
              <a:t>12</a:t>
            </a:fld>
            <a:endParaRPr lang="en-US" sz="1200" baseline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006445-B82F-4C99-A9EA-CB11F840EE26}" type="slidenum">
              <a:rPr lang="en-US" sz="1200" baseline="0" smtClean="0"/>
              <a:pPr/>
              <a:t>13</a:t>
            </a:fld>
            <a:endParaRPr lang="en-US" sz="1200" baseline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F125C7-A074-4069-8674-04D4978E10F7}" type="slidenum">
              <a:rPr lang="en-US" sz="1200" baseline="0" smtClean="0"/>
              <a:pPr/>
              <a:t>14</a:t>
            </a:fld>
            <a:endParaRPr lang="en-US" sz="1200" baseline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E90A39-BB10-4A4C-8150-D83C8211A1F8}" type="slidenum">
              <a:rPr lang="en-US" sz="1200" baseline="0" smtClean="0"/>
              <a:pPr/>
              <a:t>15</a:t>
            </a:fld>
            <a:endParaRPr lang="en-US" sz="1200" baseline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1C9C61-9152-4B7B-9B17-FB3EE8ACD057}" type="slidenum">
              <a:rPr lang="en-US" sz="1200" baseline="0" smtClean="0"/>
              <a:pPr/>
              <a:t>16</a:t>
            </a:fld>
            <a:endParaRPr lang="en-US" sz="1200" baseline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0E8A37-FDB3-4BF9-835B-A9A2D0255E8D}" type="slidenum">
              <a:rPr lang="en-US" sz="1200" baseline="0" smtClean="0"/>
              <a:pPr/>
              <a:t>17</a:t>
            </a:fld>
            <a:endParaRPr lang="en-US" sz="1200" baseline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D4B672-F9CD-4106-80E9-31AE8C88ABB6}" type="slidenum">
              <a:rPr lang="en-US" sz="1200" baseline="0" smtClean="0"/>
              <a:pPr/>
              <a:t>18</a:t>
            </a:fld>
            <a:endParaRPr lang="en-US" sz="1200" baseline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16D3FF-4F74-4BBC-901A-57B46042AC99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FD62C7-F173-4927-B354-64743C6251B5}" type="slidenum">
              <a:rPr lang="en-US" sz="1200" baseline="0" smtClean="0"/>
              <a:pPr/>
              <a:t>2</a:t>
            </a:fld>
            <a:endParaRPr lang="en-US" sz="1200" baseline="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6F68A-C189-46F9-8B27-9141ECC5A151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AFE4-0DD4-4449-ACD4-48CEEBB7F3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B40539-6831-4AB7-9CEF-E7548FB5E3AF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3F670-3AEC-4707-978B-AE7212962B83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16D3FF-4F74-4BBC-901A-57B46042AC99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0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9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C0C757-2BEB-4E63-99DD-53F160A7E2D7}" type="slidenum">
              <a:rPr lang="en-US" sz="1200" smtClean="0"/>
              <a:pPr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2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C0C757-2BEB-4E63-99DD-53F160A7E2D7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AFE4-0DD4-4449-ACD4-48CEEBB7F3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5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AFE4-0DD4-4449-ACD4-48CEEBB7F32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5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3F7F-60F9-42A9-9D82-C8BF1166E1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0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5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5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1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1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099B84-9EB5-40E4-A6F9-E6E9737B0ED3}" type="slidenum">
              <a:rPr lang="en-US" sz="1200" baseline="0" smtClean="0"/>
              <a:pPr/>
              <a:t>4</a:t>
            </a:fld>
            <a:endParaRPr lang="en-US" sz="1200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1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2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10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74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749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5EF963-A9B7-4B27-A42D-84120295523B}" type="slidenum">
              <a:rPr lang="en-US" sz="1200" baseline="0" smtClean="0"/>
              <a:pPr/>
              <a:t>48</a:t>
            </a:fld>
            <a:endParaRPr lang="en-US" sz="1200" baseline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5EF963-A9B7-4B27-A42D-84120295523B}" type="slidenum">
              <a:rPr lang="en-US" sz="1200" baseline="0" smtClean="0"/>
              <a:pPr/>
              <a:t>49</a:t>
            </a:fld>
            <a:endParaRPr lang="en-US" sz="1200" baseline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856617-5F4B-4FBA-B5FF-9D6FC470BD17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12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8014B-4093-4ED0-9055-9E9540EE27B9}" type="slidenum">
              <a:rPr lang="en-US" sz="1200" baseline="0" smtClean="0"/>
              <a:pPr/>
              <a:t>5</a:t>
            </a:fld>
            <a:endParaRPr lang="en-US" sz="1200" baseline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12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12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95BD28-DC11-4E0F-9935-1351C109749D}" type="slidenum">
              <a:rPr lang="en-US" sz="1200" baseline="0" smtClean="0"/>
              <a:pPr/>
              <a:t>6</a:t>
            </a:fld>
            <a:endParaRPr lang="en-US" sz="1200" baseline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D13213-BCB8-4096-86FB-1D00414EA0B8}" type="slidenum">
              <a:rPr lang="en-US" sz="1200" baseline="0" smtClean="0"/>
              <a:pPr/>
              <a:t>7</a:t>
            </a:fld>
            <a:endParaRPr lang="en-US" sz="1200" baseline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E30CAE-D980-4B1A-A7FB-CE4682D18786}" type="slidenum">
              <a:rPr lang="en-US" sz="1200" baseline="0" smtClean="0"/>
              <a:pPr/>
              <a:t>8</a:t>
            </a:fld>
            <a:endParaRPr lang="en-US" sz="1200" baseline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E30CAE-D980-4B1A-A7FB-CE4682D18786}" type="slidenum">
              <a:rPr lang="en-US" sz="1200" baseline="0" smtClean="0"/>
              <a:pPr/>
              <a:t>9</a:t>
            </a:fld>
            <a:endParaRPr lang="en-US" sz="1200" baseline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228600"/>
            <a:ext cx="89757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343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990600"/>
            <a:ext cx="43434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9065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228600"/>
            <a:ext cx="89757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343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990600"/>
            <a:ext cx="43434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9065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4632325" y="6518275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4632325" y="6518275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00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9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10.xml"/><Relationship Id="rId7" Type="http://schemas.openxmlformats.org/officeDocument/2006/relationships/oleObject" Target="../embeddings/oleObject2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1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tags" Target="../tags/tag75.xml"/><Relationship Id="rId47" Type="http://schemas.openxmlformats.org/officeDocument/2006/relationships/tags" Target="../tags/tag80.xml"/><Relationship Id="rId50" Type="http://schemas.openxmlformats.org/officeDocument/2006/relationships/tags" Target="../tags/tag83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tags" Target="../tags/tag79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tags" Target="../tags/tag74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45" Type="http://schemas.openxmlformats.org/officeDocument/2006/relationships/tags" Target="../tags/tag78.xml"/><Relationship Id="rId53" Type="http://schemas.openxmlformats.org/officeDocument/2006/relationships/notesSlide" Target="../notesSlides/notesSlide7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tags" Target="../tags/tag82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4" Type="http://schemas.openxmlformats.org/officeDocument/2006/relationships/tags" Target="../tags/tag77.xml"/><Relationship Id="rId52" Type="http://schemas.openxmlformats.org/officeDocument/2006/relationships/slideLayout" Target="../slideLayouts/slideLayout3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tags" Target="../tags/tag76.xml"/><Relationship Id="rId48" Type="http://schemas.openxmlformats.org/officeDocument/2006/relationships/tags" Target="../tags/tag81.xml"/><Relationship Id="rId8" Type="http://schemas.openxmlformats.org/officeDocument/2006/relationships/tags" Target="../tags/tag41.xml"/><Relationship Id="rId5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3.xml"/><Relationship Id="rId7" Type="http://schemas.openxmlformats.org/officeDocument/2006/relationships/image" Target="../media/image3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.png"/><Relationship Id="rId4" Type="http://schemas.openxmlformats.org/officeDocument/2006/relationships/tags" Target="../tags/tag9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Analog Interfacing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if the Reference Voltage is not known?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1143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0" dirty="0" smtClean="0"/>
              <a:t>Example - running off an unregulated battery (to save power)</a:t>
            </a:r>
          </a:p>
          <a:p>
            <a:pPr>
              <a:spcBef>
                <a:spcPts val="600"/>
              </a:spcBef>
            </a:pPr>
            <a:r>
              <a:rPr lang="en-US" sz="2000" b="0" dirty="0" smtClean="0"/>
              <a:t>Measure a known voltage and an unknown voltage</a:t>
            </a:r>
          </a:p>
          <a:p>
            <a:pPr>
              <a:spcBef>
                <a:spcPts val="600"/>
              </a:spcBef>
            </a:pPr>
            <a:endParaRPr lang="en-US" sz="2000" b="0" dirty="0" smtClean="0"/>
          </a:p>
          <a:p>
            <a:pPr>
              <a:spcBef>
                <a:spcPts val="600"/>
              </a:spcBef>
            </a:pPr>
            <a:endParaRPr lang="en-US" sz="2000" b="0" dirty="0"/>
          </a:p>
          <a:p>
            <a:pPr>
              <a:spcBef>
                <a:spcPts val="600"/>
              </a:spcBef>
            </a:pPr>
            <a:endParaRPr lang="en-US" sz="2000" b="0" dirty="0" smtClean="0"/>
          </a:p>
          <a:p>
            <a:pPr>
              <a:spcBef>
                <a:spcPts val="600"/>
              </a:spcBef>
            </a:pPr>
            <a:r>
              <a:rPr lang="en-US" sz="2000" b="0" dirty="0" smtClean="0"/>
              <a:t>Many MCUs include an internal fixed voltage source which ADC can measure for this purpose</a:t>
            </a:r>
          </a:p>
          <a:p>
            <a:pPr>
              <a:spcBef>
                <a:spcPts val="600"/>
              </a:spcBef>
            </a:pPr>
            <a:r>
              <a:rPr lang="en-US" sz="2000" b="0" dirty="0" smtClean="0"/>
              <a:t>Can also solve for </a:t>
            </a:r>
            <a:r>
              <a:rPr lang="en-US" sz="2000" b="0" dirty="0" err="1" smtClean="0"/>
              <a:t>Vref</a:t>
            </a:r>
            <a:endParaRPr lang="en-US" sz="2000" b="0" dirty="0"/>
          </a:p>
        </p:txBody>
      </p:sp>
      <p:sp>
        <p:nvSpPr>
          <p:cNvPr id="4" name="Rectangle 3"/>
          <p:cNvSpPr/>
          <p:nvPr/>
        </p:nvSpPr>
        <p:spPr>
          <a:xfrm>
            <a:off x="1676400" y="510540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+mn-lt"/>
              </a:rPr>
              <a:t>“My ADC tells me that channel 27 returns a code of 0x6543, so I can calculate that V</a:t>
            </a:r>
            <a:r>
              <a:rPr lang="en-US" sz="2000" baseline="-25000" dirty="0">
                <a:latin typeface="+mn-lt"/>
              </a:rPr>
              <a:t>REFSH</a:t>
            </a:r>
            <a:r>
              <a:rPr lang="en-US" sz="2000" dirty="0">
                <a:latin typeface="+mn-lt"/>
              </a:rPr>
              <a:t> = 1.0V * </a:t>
            </a:r>
            <a:r>
              <a:rPr lang="en-US" sz="2000" dirty="0" smtClean="0">
                <a:latin typeface="+mn-lt"/>
              </a:rPr>
              <a:t>2</a:t>
            </a:r>
            <a:r>
              <a:rPr lang="en-US" sz="2000" baseline="30000" dirty="0" smtClean="0">
                <a:latin typeface="+mn-lt"/>
              </a:rPr>
              <a:t>16</a:t>
            </a:r>
            <a:r>
              <a:rPr lang="en-US" sz="2000" dirty="0" smtClean="0">
                <a:latin typeface="+mn-lt"/>
              </a:rPr>
              <a:t>/0x6543 </a:t>
            </a:r>
            <a:r>
              <a:rPr lang="en-US" sz="2000" dirty="0">
                <a:latin typeface="+mn-lt"/>
              </a:rPr>
              <a:t>=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4257196"/>
                <a:ext cx="2529860" cy="83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𝑘𝑛𝑜𝑤𝑛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257196"/>
                <a:ext cx="2529860" cy="8336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1923143"/>
                <a:ext cx="4061946" cy="787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𝑢𝑛𝑘𝑛𝑜𝑤𝑛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𝑘𝑛𝑜𝑤𝑛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𝑘𝑛𝑜𝑤𝑛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𝑘𝑛𝑜𝑤𝑛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923143"/>
                <a:ext cx="4061946" cy="787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15667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/>
          <a:lstStyle/>
          <a:p>
            <a:r>
              <a:rPr lang="en-US" dirty="0" smtClean="0"/>
              <a:t>Analog to Digital conversion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7535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A/D – Flash Conversion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914400"/>
            <a:ext cx="3733800" cy="5867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 smtClean="0"/>
              <a:t>A multi-level voltage divider is used to set voltage levels over the complete range of conversion.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A comparator is used at each level to determine whether the voltage is lower or higher than the level.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The series of comparator outputs are encoded to a binary number in digital logic (a priority encoder)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Components used</a:t>
            </a:r>
          </a:p>
          <a:p>
            <a:pPr lvl="1">
              <a:spcBef>
                <a:spcPct val="0"/>
              </a:spcBef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</a:t>
            </a:r>
            <a:r>
              <a:rPr lang="en-US" sz="1400" dirty="0" smtClean="0"/>
              <a:t> resistors</a:t>
            </a:r>
          </a:p>
          <a:p>
            <a:pPr lvl="1">
              <a:spcBef>
                <a:spcPct val="0"/>
              </a:spcBef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</a:t>
            </a:r>
            <a:r>
              <a:rPr lang="en-US" sz="1400" dirty="0" smtClean="0"/>
              <a:t>-1 comparators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Note </a:t>
            </a:r>
          </a:p>
          <a:p>
            <a:pPr lvl="1">
              <a:spcBef>
                <a:spcPct val="0"/>
              </a:spcBef>
            </a:pPr>
            <a:r>
              <a:rPr lang="en-US" sz="1400" dirty="0" smtClean="0"/>
              <a:t>This particular resistor divider generates voltages which are </a:t>
            </a:r>
            <a:r>
              <a:rPr lang="en-US" sz="1400" i="1" dirty="0" smtClean="0"/>
              <a:t>not </a:t>
            </a:r>
            <a:r>
              <a:rPr lang="en-US" sz="1400" dirty="0" smtClean="0"/>
              <a:t>offset by ½ bit, so maximum error is 1 bit</a:t>
            </a:r>
          </a:p>
          <a:p>
            <a:pPr lvl="1">
              <a:spcBef>
                <a:spcPct val="0"/>
              </a:spcBef>
            </a:pPr>
            <a:r>
              <a:rPr lang="en-US" sz="1400" dirty="0" smtClean="0"/>
              <a:t>We could change this offset voltage by using resistors of values R, 2R, 2R ...  2R, 3R (starting at bottom)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0" y="1447800"/>
            <a:ext cx="785813" cy="3994150"/>
            <a:chOff x="2448" y="940"/>
            <a:chExt cx="495" cy="2516"/>
          </a:xfrm>
        </p:grpSpPr>
        <p:sp>
          <p:nvSpPr>
            <p:cNvPr id="9312" name="Text Box 5"/>
            <p:cNvSpPr txBox="1">
              <a:spLocks noChangeArrowheads="1"/>
            </p:cNvSpPr>
            <p:nvPr/>
          </p:nvSpPr>
          <p:spPr bwMode="auto">
            <a:xfrm>
              <a:off x="2474" y="3244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1/8 V</a:t>
              </a:r>
            </a:p>
          </p:txBody>
        </p:sp>
        <p:sp>
          <p:nvSpPr>
            <p:cNvPr id="9313" name="Text Box 6"/>
            <p:cNvSpPr txBox="1">
              <a:spLocks noChangeArrowheads="1"/>
            </p:cNvSpPr>
            <p:nvPr/>
          </p:nvSpPr>
          <p:spPr bwMode="auto">
            <a:xfrm>
              <a:off x="2474" y="2860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2/8 V</a:t>
              </a:r>
            </a:p>
          </p:txBody>
        </p:sp>
        <p:sp>
          <p:nvSpPr>
            <p:cNvPr id="9314" name="Text Box 7"/>
            <p:cNvSpPr txBox="1">
              <a:spLocks noChangeArrowheads="1"/>
            </p:cNvSpPr>
            <p:nvPr/>
          </p:nvSpPr>
          <p:spPr bwMode="auto">
            <a:xfrm>
              <a:off x="2474" y="2476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3/8 V</a:t>
              </a:r>
            </a:p>
          </p:txBody>
        </p:sp>
        <p:sp>
          <p:nvSpPr>
            <p:cNvPr id="9315" name="Text Box 8"/>
            <p:cNvSpPr txBox="1">
              <a:spLocks noChangeArrowheads="1"/>
            </p:cNvSpPr>
            <p:nvPr/>
          </p:nvSpPr>
          <p:spPr bwMode="auto">
            <a:xfrm>
              <a:off x="2474" y="2064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4/8 V</a:t>
              </a:r>
            </a:p>
          </p:txBody>
        </p:sp>
        <p:sp>
          <p:nvSpPr>
            <p:cNvPr id="9316" name="Text Box 9"/>
            <p:cNvSpPr txBox="1">
              <a:spLocks noChangeArrowheads="1"/>
            </p:cNvSpPr>
            <p:nvPr/>
          </p:nvSpPr>
          <p:spPr bwMode="auto">
            <a:xfrm>
              <a:off x="2474" y="1708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5/8 V</a:t>
              </a:r>
            </a:p>
          </p:txBody>
        </p:sp>
        <p:sp>
          <p:nvSpPr>
            <p:cNvPr id="9317" name="Text Box 10"/>
            <p:cNvSpPr txBox="1">
              <a:spLocks noChangeArrowheads="1"/>
            </p:cNvSpPr>
            <p:nvPr/>
          </p:nvSpPr>
          <p:spPr bwMode="auto">
            <a:xfrm>
              <a:off x="2474" y="1324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6/8 V</a:t>
              </a:r>
            </a:p>
          </p:txBody>
        </p:sp>
        <p:sp>
          <p:nvSpPr>
            <p:cNvPr id="9318" name="Text Box 11"/>
            <p:cNvSpPr txBox="1">
              <a:spLocks noChangeArrowheads="1"/>
            </p:cNvSpPr>
            <p:nvPr/>
          </p:nvSpPr>
          <p:spPr bwMode="auto">
            <a:xfrm>
              <a:off x="2448" y="940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aseline="0">
                  <a:solidFill>
                    <a:schemeClr val="accent2"/>
                  </a:solidFill>
                  <a:latin typeface="Verdana" pitchFamily="34" charset="0"/>
                </a:rPr>
                <a:t>7/8 V</a:t>
              </a:r>
            </a:p>
          </p:txBody>
        </p:sp>
      </p:grpSp>
      <p:sp>
        <p:nvSpPr>
          <p:cNvPr id="9221" name="Freeform 16"/>
          <p:cNvSpPr>
            <a:spLocks/>
          </p:cNvSpPr>
          <p:nvPr/>
        </p:nvSpPr>
        <p:spPr bwMode="auto">
          <a:xfrm>
            <a:off x="4813300" y="1782763"/>
            <a:ext cx="69850" cy="174625"/>
          </a:xfrm>
          <a:custGeom>
            <a:avLst/>
            <a:gdLst>
              <a:gd name="T0" fmla="*/ 2147483647 w 44"/>
              <a:gd name="T1" fmla="*/ 0 h 110"/>
              <a:gd name="T2" fmla="*/ 2147483647 w 44"/>
              <a:gd name="T3" fmla="*/ 2147483647 h 110"/>
              <a:gd name="T4" fmla="*/ 0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2147483647 w 44"/>
              <a:gd name="T11" fmla="*/ 2147483647 h 110"/>
              <a:gd name="T12" fmla="*/ 0 w 44"/>
              <a:gd name="T13" fmla="*/ 2147483647 h 110"/>
              <a:gd name="T14" fmla="*/ 2147483647 w 44"/>
              <a:gd name="T15" fmla="*/ 2147483647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10"/>
              <a:gd name="T26" fmla="*/ 44 w 44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10">
                <a:moveTo>
                  <a:pt x="22" y="0"/>
                </a:moveTo>
                <a:lnTo>
                  <a:pt x="44" y="9"/>
                </a:lnTo>
                <a:lnTo>
                  <a:pt x="0" y="26"/>
                </a:lnTo>
                <a:lnTo>
                  <a:pt x="44" y="45"/>
                </a:lnTo>
                <a:lnTo>
                  <a:pt x="0" y="63"/>
                </a:lnTo>
                <a:lnTo>
                  <a:pt x="44" y="82"/>
                </a:lnTo>
                <a:lnTo>
                  <a:pt x="0" y="99"/>
                </a:lnTo>
                <a:lnTo>
                  <a:pt x="22" y="11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7"/>
          <p:cNvSpPr>
            <a:spLocks noChangeShapeType="1"/>
          </p:cNvSpPr>
          <p:nvPr/>
        </p:nvSpPr>
        <p:spPr bwMode="auto">
          <a:xfrm>
            <a:off x="4819650" y="5954713"/>
            <a:ext cx="587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>
            <a:off x="4789488" y="5927725"/>
            <a:ext cx="1158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auto">
          <a:xfrm>
            <a:off x="4762500" y="5897563"/>
            <a:ext cx="1730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20"/>
          <p:cNvSpPr>
            <a:spLocks noChangeShapeType="1"/>
          </p:cNvSpPr>
          <p:nvPr/>
        </p:nvSpPr>
        <p:spPr bwMode="auto">
          <a:xfrm>
            <a:off x="4848225" y="5781675"/>
            <a:ext cx="1588" cy="1158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21"/>
          <p:cNvSpPr>
            <a:spLocks/>
          </p:cNvSpPr>
          <p:nvPr/>
        </p:nvSpPr>
        <p:spPr bwMode="auto">
          <a:xfrm>
            <a:off x="4813300" y="2390775"/>
            <a:ext cx="69850" cy="173038"/>
          </a:xfrm>
          <a:custGeom>
            <a:avLst/>
            <a:gdLst>
              <a:gd name="T0" fmla="*/ 2147483647 w 44"/>
              <a:gd name="T1" fmla="*/ 0 h 109"/>
              <a:gd name="T2" fmla="*/ 2147483647 w 44"/>
              <a:gd name="T3" fmla="*/ 2147483647 h 109"/>
              <a:gd name="T4" fmla="*/ 0 w 44"/>
              <a:gd name="T5" fmla="*/ 2147483647 h 109"/>
              <a:gd name="T6" fmla="*/ 2147483647 w 44"/>
              <a:gd name="T7" fmla="*/ 2147483647 h 109"/>
              <a:gd name="T8" fmla="*/ 0 w 44"/>
              <a:gd name="T9" fmla="*/ 2147483647 h 109"/>
              <a:gd name="T10" fmla="*/ 2147483647 w 44"/>
              <a:gd name="T11" fmla="*/ 2147483647 h 109"/>
              <a:gd name="T12" fmla="*/ 0 w 44"/>
              <a:gd name="T13" fmla="*/ 2147483647 h 109"/>
              <a:gd name="T14" fmla="*/ 2147483647 w 44"/>
              <a:gd name="T15" fmla="*/ 2147483647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09"/>
              <a:gd name="T26" fmla="*/ 44 w 44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09">
                <a:moveTo>
                  <a:pt x="22" y="0"/>
                </a:moveTo>
                <a:lnTo>
                  <a:pt x="44" y="8"/>
                </a:lnTo>
                <a:lnTo>
                  <a:pt x="0" y="27"/>
                </a:lnTo>
                <a:lnTo>
                  <a:pt x="44" y="45"/>
                </a:lnTo>
                <a:lnTo>
                  <a:pt x="0" y="64"/>
                </a:lnTo>
                <a:lnTo>
                  <a:pt x="44" y="81"/>
                </a:lnTo>
                <a:lnTo>
                  <a:pt x="0" y="100"/>
                </a:lnTo>
                <a:lnTo>
                  <a:pt x="22" y="10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22"/>
          <p:cNvSpPr>
            <a:spLocks/>
          </p:cNvSpPr>
          <p:nvPr/>
        </p:nvSpPr>
        <p:spPr bwMode="auto">
          <a:xfrm>
            <a:off x="6599238" y="1520825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23"/>
          <p:cNvSpPr>
            <a:spLocks noChangeArrowheads="1"/>
          </p:cNvSpPr>
          <p:nvPr/>
        </p:nvSpPr>
        <p:spPr bwMode="auto">
          <a:xfrm>
            <a:off x="6638925" y="1633538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29" name="Rectangle 24"/>
          <p:cNvSpPr>
            <a:spLocks noChangeArrowheads="1"/>
          </p:cNvSpPr>
          <p:nvPr/>
        </p:nvSpPr>
        <p:spPr bwMode="auto">
          <a:xfrm>
            <a:off x="6657975" y="1981200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30" name="Rectangle 25"/>
          <p:cNvSpPr>
            <a:spLocks noChangeArrowheads="1"/>
          </p:cNvSpPr>
          <p:nvPr/>
        </p:nvSpPr>
        <p:spPr bwMode="auto">
          <a:xfrm>
            <a:off x="7286625" y="1609725"/>
            <a:ext cx="695325" cy="417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Rectangle 26"/>
          <p:cNvSpPr>
            <a:spLocks noChangeArrowheads="1"/>
          </p:cNvSpPr>
          <p:nvPr/>
        </p:nvSpPr>
        <p:spPr bwMode="auto">
          <a:xfrm>
            <a:off x="7383463" y="3613150"/>
            <a:ext cx="520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aseline="0">
                <a:solidFill>
                  <a:srgbClr val="000000"/>
                </a:solidFill>
                <a:latin typeface="Arial" charset="0"/>
              </a:rPr>
              <a:t>Encoder</a:t>
            </a:r>
            <a:endParaRPr lang="en-US"/>
          </a:p>
        </p:txBody>
      </p:sp>
      <p:sp>
        <p:nvSpPr>
          <p:cNvPr id="9232" name="Line 27"/>
          <p:cNvSpPr>
            <a:spLocks noChangeShapeType="1"/>
          </p:cNvSpPr>
          <p:nvPr/>
        </p:nvSpPr>
        <p:spPr bwMode="auto">
          <a:xfrm>
            <a:off x="7121525" y="1868488"/>
            <a:ext cx="1651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Freeform 28"/>
          <p:cNvSpPr>
            <a:spLocks/>
          </p:cNvSpPr>
          <p:nvPr/>
        </p:nvSpPr>
        <p:spPr bwMode="auto">
          <a:xfrm>
            <a:off x="5903913" y="2130425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Rectangle 29"/>
          <p:cNvSpPr>
            <a:spLocks noChangeArrowheads="1"/>
          </p:cNvSpPr>
          <p:nvPr/>
        </p:nvSpPr>
        <p:spPr bwMode="auto">
          <a:xfrm>
            <a:off x="5943600" y="2243138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35" name="Rectangle 30"/>
          <p:cNvSpPr>
            <a:spLocks noChangeArrowheads="1"/>
          </p:cNvSpPr>
          <p:nvPr/>
        </p:nvSpPr>
        <p:spPr bwMode="auto">
          <a:xfrm>
            <a:off x="5961063" y="2590800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36" name="Line 31"/>
          <p:cNvSpPr>
            <a:spLocks noChangeShapeType="1"/>
          </p:cNvSpPr>
          <p:nvPr/>
        </p:nvSpPr>
        <p:spPr bwMode="auto">
          <a:xfrm>
            <a:off x="6426200" y="2478088"/>
            <a:ext cx="8604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Freeform 32"/>
          <p:cNvSpPr>
            <a:spLocks/>
          </p:cNvSpPr>
          <p:nvPr/>
        </p:nvSpPr>
        <p:spPr bwMode="auto">
          <a:xfrm>
            <a:off x="4848225" y="1651000"/>
            <a:ext cx="1751013" cy="131763"/>
          </a:xfrm>
          <a:custGeom>
            <a:avLst/>
            <a:gdLst>
              <a:gd name="T0" fmla="*/ 0 w 1103"/>
              <a:gd name="T1" fmla="*/ 2147483647 h 83"/>
              <a:gd name="T2" fmla="*/ 0 w 1103"/>
              <a:gd name="T3" fmla="*/ 0 h 83"/>
              <a:gd name="T4" fmla="*/ 2147483647 w 1103"/>
              <a:gd name="T5" fmla="*/ 0 h 83"/>
              <a:gd name="T6" fmla="*/ 0 60000 65536"/>
              <a:gd name="T7" fmla="*/ 0 60000 65536"/>
              <a:gd name="T8" fmla="*/ 0 60000 65536"/>
              <a:gd name="T9" fmla="*/ 0 w 1103"/>
              <a:gd name="T10" fmla="*/ 0 h 83"/>
              <a:gd name="T11" fmla="*/ 1103 w 110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" h="83">
                <a:moveTo>
                  <a:pt x="0" y="83"/>
                </a:moveTo>
                <a:lnTo>
                  <a:pt x="0" y="0"/>
                </a:lnTo>
                <a:lnTo>
                  <a:pt x="1103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33"/>
          <p:cNvSpPr>
            <a:spLocks noChangeShapeType="1"/>
          </p:cNvSpPr>
          <p:nvPr/>
        </p:nvSpPr>
        <p:spPr bwMode="auto">
          <a:xfrm>
            <a:off x="4848225" y="1957388"/>
            <a:ext cx="1588" cy="4333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34"/>
          <p:cNvSpPr>
            <a:spLocks/>
          </p:cNvSpPr>
          <p:nvPr/>
        </p:nvSpPr>
        <p:spPr bwMode="auto">
          <a:xfrm>
            <a:off x="4848225" y="2230438"/>
            <a:ext cx="1055688" cy="160337"/>
          </a:xfrm>
          <a:custGeom>
            <a:avLst/>
            <a:gdLst>
              <a:gd name="T0" fmla="*/ 0 w 665"/>
              <a:gd name="T1" fmla="*/ 2147483647 h 101"/>
              <a:gd name="T2" fmla="*/ 0 w 665"/>
              <a:gd name="T3" fmla="*/ 2147483647 h 101"/>
              <a:gd name="T4" fmla="*/ 2147483647 w 665"/>
              <a:gd name="T5" fmla="*/ 2147483647 h 101"/>
              <a:gd name="T6" fmla="*/ 2147483647 w 665"/>
              <a:gd name="T7" fmla="*/ 2147483647 h 101"/>
              <a:gd name="T8" fmla="*/ 2147483647 w 665"/>
              <a:gd name="T9" fmla="*/ 2147483647 h 101"/>
              <a:gd name="T10" fmla="*/ 2147483647 w 665"/>
              <a:gd name="T11" fmla="*/ 0 h 101"/>
              <a:gd name="T12" fmla="*/ 2147483647 w 665"/>
              <a:gd name="T13" fmla="*/ 2147483647 h 101"/>
              <a:gd name="T14" fmla="*/ 2147483647 w 665"/>
              <a:gd name="T15" fmla="*/ 2147483647 h 101"/>
              <a:gd name="T16" fmla="*/ 2147483647 w 665"/>
              <a:gd name="T17" fmla="*/ 2147483647 h 101"/>
              <a:gd name="T18" fmla="*/ 2147483647 w 665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5"/>
              <a:gd name="T31" fmla="*/ 0 h 101"/>
              <a:gd name="T32" fmla="*/ 665 w 665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5" h="101">
                <a:moveTo>
                  <a:pt x="0" y="101"/>
                </a:moveTo>
                <a:lnTo>
                  <a:pt x="0" y="19"/>
                </a:lnTo>
                <a:lnTo>
                  <a:pt x="202" y="19"/>
                </a:lnTo>
                <a:lnTo>
                  <a:pt x="203" y="10"/>
                </a:lnTo>
                <a:lnTo>
                  <a:pt x="210" y="3"/>
                </a:lnTo>
                <a:lnTo>
                  <a:pt x="219" y="0"/>
                </a:lnTo>
                <a:lnTo>
                  <a:pt x="229" y="3"/>
                </a:lnTo>
                <a:lnTo>
                  <a:pt x="235" y="10"/>
                </a:lnTo>
                <a:lnTo>
                  <a:pt x="238" y="19"/>
                </a:lnTo>
                <a:lnTo>
                  <a:pt x="665" y="19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Freeform 35"/>
          <p:cNvSpPr>
            <a:spLocks/>
          </p:cNvSpPr>
          <p:nvPr/>
        </p:nvSpPr>
        <p:spPr bwMode="auto">
          <a:xfrm>
            <a:off x="5195888" y="2043113"/>
            <a:ext cx="1403350" cy="4086225"/>
          </a:xfrm>
          <a:custGeom>
            <a:avLst/>
            <a:gdLst>
              <a:gd name="T0" fmla="*/ 0 w 884"/>
              <a:gd name="T1" fmla="*/ 2147483647 h 2574"/>
              <a:gd name="T2" fmla="*/ 0 w 884"/>
              <a:gd name="T3" fmla="*/ 0 h 2574"/>
              <a:gd name="T4" fmla="*/ 2147483647 w 884"/>
              <a:gd name="T5" fmla="*/ 0 h 2574"/>
              <a:gd name="T6" fmla="*/ 0 60000 65536"/>
              <a:gd name="T7" fmla="*/ 0 60000 65536"/>
              <a:gd name="T8" fmla="*/ 0 60000 65536"/>
              <a:gd name="T9" fmla="*/ 0 w 884"/>
              <a:gd name="T10" fmla="*/ 0 h 2574"/>
              <a:gd name="T11" fmla="*/ 884 w 884"/>
              <a:gd name="T12" fmla="*/ 2574 h 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4" h="2574">
                <a:moveTo>
                  <a:pt x="0" y="2574"/>
                </a:moveTo>
                <a:lnTo>
                  <a:pt x="0" y="0"/>
                </a:lnTo>
                <a:lnTo>
                  <a:pt x="884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36"/>
          <p:cNvSpPr>
            <a:spLocks/>
          </p:cNvSpPr>
          <p:nvPr/>
        </p:nvSpPr>
        <p:spPr bwMode="auto">
          <a:xfrm>
            <a:off x="4813300" y="3043238"/>
            <a:ext cx="69850" cy="174625"/>
          </a:xfrm>
          <a:custGeom>
            <a:avLst/>
            <a:gdLst>
              <a:gd name="T0" fmla="*/ 2147483647 w 44"/>
              <a:gd name="T1" fmla="*/ 0 h 110"/>
              <a:gd name="T2" fmla="*/ 2147483647 w 44"/>
              <a:gd name="T3" fmla="*/ 2147483647 h 110"/>
              <a:gd name="T4" fmla="*/ 0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2147483647 w 44"/>
              <a:gd name="T11" fmla="*/ 2147483647 h 110"/>
              <a:gd name="T12" fmla="*/ 0 w 44"/>
              <a:gd name="T13" fmla="*/ 2147483647 h 110"/>
              <a:gd name="T14" fmla="*/ 2147483647 w 44"/>
              <a:gd name="T15" fmla="*/ 2147483647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10"/>
              <a:gd name="T26" fmla="*/ 44 w 44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10">
                <a:moveTo>
                  <a:pt x="22" y="0"/>
                </a:moveTo>
                <a:lnTo>
                  <a:pt x="44" y="9"/>
                </a:lnTo>
                <a:lnTo>
                  <a:pt x="0" y="27"/>
                </a:lnTo>
                <a:lnTo>
                  <a:pt x="44" y="46"/>
                </a:lnTo>
                <a:lnTo>
                  <a:pt x="0" y="63"/>
                </a:lnTo>
                <a:lnTo>
                  <a:pt x="44" y="82"/>
                </a:lnTo>
                <a:lnTo>
                  <a:pt x="0" y="100"/>
                </a:lnTo>
                <a:lnTo>
                  <a:pt x="22" y="11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37"/>
          <p:cNvSpPr>
            <a:spLocks/>
          </p:cNvSpPr>
          <p:nvPr/>
        </p:nvSpPr>
        <p:spPr bwMode="auto">
          <a:xfrm>
            <a:off x="4813300" y="3651250"/>
            <a:ext cx="69850" cy="173038"/>
          </a:xfrm>
          <a:custGeom>
            <a:avLst/>
            <a:gdLst>
              <a:gd name="T0" fmla="*/ 2147483647 w 44"/>
              <a:gd name="T1" fmla="*/ 0 h 109"/>
              <a:gd name="T2" fmla="*/ 2147483647 w 44"/>
              <a:gd name="T3" fmla="*/ 2147483647 h 109"/>
              <a:gd name="T4" fmla="*/ 0 w 44"/>
              <a:gd name="T5" fmla="*/ 2147483647 h 109"/>
              <a:gd name="T6" fmla="*/ 2147483647 w 44"/>
              <a:gd name="T7" fmla="*/ 2147483647 h 109"/>
              <a:gd name="T8" fmla="*/ 0 w 44"/>
              <a:gd name="T9" fmla="*/ 2147483647 h 109"/>
              <a:gd name="T10" fmla="*/ 2147483647 w 44"/>
              <a:gd name="T11" fmla="*/ 2147483647 h 109"/>
              <a:gd name="T12" fmla="*/ 0 w 44"/>
              <a:gd name="T13" fmla="*/ 2147483647 h 109"/>
              <a:gd name="T14" fmla="*/ 2147483647 w 44"/>
              <a:gd name="T15" fmla="*/ 2147483647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09"/>
              <a:gd name="T26" fmla="*/ 44 w 44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09">
                <a:moveTo>
                  <a:pt x="22" y="0"/>
                </a:moveTo>
                <a:lnTo>
                  <a:pt x="44" y="9"/>
                </a:lnTo>
                <a:lnTo>
                  <a:pt x="0" y="28"/>
                </a:lnTo>
                <a:lnTo>
                  <a:pt x="44" y="45"/>
                </a:lnTo>
                <a:lnTo>
                  <a:pt x="0" y="64"/>
                </a:lnTo>
                <a:lnTo>
                  <a:pt x="44" y="82"/>
                </a:lnTo>
                <a:lnTo>
                  <a:pt x="0" y="101"/>
                </a:lnTo>
                <a:lnTo>
                  <a:pt x="22" y="10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Freeform 38"/>
          <p:cNvSpPr>
            <a:spLocks/>
          </p:cNvSpPr>
          <p:nvPr/>
        </p:nvSpPr>
        <p:spPr bwMode="auto">
          <a:xfrm>
            <a:off x="6599238" y="2781300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Rectangle 39"/>
          <p:cNvSpPr>
            <a:spLocks noChangeArrowheads="1"/>
          </p:cNvSpPr>
          <p:nvPr/>
        </p:nvSpPr>
        <p:spPr bwMode="auto">
          <a:xfrm>
            <a:off x="6638925" y="2895600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45" name="Rectangle 40"/>
          <p:cNvSpPr>
            <a:spLocks noChangeArrowheads="1"/>
          </p:cNvSpPr>
          <p:nvPr/>
        </p:nvSpPr>
        <p:spPr bwMode="auto">
          <a:xfrm>
            <a:off x="6657975" y="3243263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46" name="Line 41"/>
          <p:cNvSpPr>
            <a:spLocks noChangeShapeType="1"/>
          </p:cNvSpPr>
          <p:nvPr/>
        </p:nvSpPr>
        <p:spPr bwMode="auto">
          <a:xfrm>
            <a:off x="7121525" y="3128963"/>
            <a:ext cx="1651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42"/>
          <p:cNvSpPr>
            <a:spLocks/>
          </p:cNvSpPr>
          <p:nvPr/>
        </p:nvSpPr>
        <p:spPr bwMode="auto">
          <a:xfrm>
            <a:off x="5903913" y="3390900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Rectangle 43"/>
          <p:cNvSpPr>
            <a:spLocks noChangeArrowheads="1"/>
          </p:cNvSpPr>
          <p:nvPr/>
        </p:nvSpPr>
        <p:spPr bwMode="auto">
          <a:xfrm>
            <a:off x="5943600" y="3505200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49" name="Rectangle 44"/>
          <p:cNvSpPr>
            <a:spLocks noChangeArrowheads="1"/>
          </p:cNvSpPr>
          <p:nvPr/>
        </p:nvSpPr>
        <p:spPr bwMode="auto">
          <a:xfrm>
            <a:off x="5961063" y="3852863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50" name="Line 45"/>
          <p:cNvSpPr>
            <a:spLocks noChangeShapeType="1"/>
          </p:cNvSpPr>
          <p:nvPr/>
        </p:nvSpPr>
        <p:spPr bwMode="auto">
          <a:xfrm>
            <a:off x="6426200" y="3738563"/>
            <a:ext cx="8604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Freeform 46"/>
          <p:cNvSpPr>
            <a:spLocks/>
          </p:cNvSpPr>
          <p:nvPr/>
        </p:nvSpPr>
        <p:spPr bwMode="auto">
          <a:xfrm>
            <a:off x="4848225" y="2884488"/>
            <a:ext cx="1751013" cy="158750"/>
          </a:xfrm>
          <a:custGeom>
            <a:avLst/>
            <a:gdLst>
              <a:gd name="T0" fmla="*/ 0 w 1103"/>
              <a:gd name="T1" fmla="*/ 2147483647 h 100"/>
              <a:gd name="T2" fmla="*/ 0 w 1103"/>
              <a:gd name="T3" fmla="*/ 2147483647 h 100"/>
              <a:gd name="T4" fmla="*/ 2147483647 w 1103"/>
              <a:gd name="T5" fmla="*/ 2147483647 h 100"/>
              <a:gd name="T6" fmla="*/ 2147483647 w 1103"/>
              <a:gd name="T7" fmla="*/ 2147483647 h 100"/>
              <a:gd name="T8" fmla="*/ 2147483647 w 1103"/>
              <a:gd name="T9" fmla="*/ 2147483647 h 100"/>
              <a:gd name="T10" fmla="*/ 2147483647 w 1103"/>
              <a:gd name="T11" fmla="*/ 0 h 100"/>
              <a:gd name="T12" fmla="*/ 2147483647 w 1103"/>
              <a:gd name="T13" fmla="*/ 2147483647 h 100"/>
              <a:gd name="T14" fmla="*/ 2147483647 w 1103"/>
              <a:gd name="T15" fmla="*/ 2147483647 h 100"/>
              <a:gd name="T16" fmla="*/ 2147483647 w 1103"/>
              <a:gd name="T17" fmla="*/ 2147483647 h 100"/>
              <a:gd name="T18" fmla="*/ 2147483647 w 1103"/>
              <a:gd name="T19" fmla="*/ 2147483647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3"/>
              <a:gd name="T31" fmla="*/ 0 h 100"/>
              <a:gd name="T32" fmla="*/ 1103 w 1103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3" h="100">
                <a:moveTo>
                  <a:pt x="0" y="100"/>
                </a:moveTo>
                <a:lnTo>
                  <a:pt x="0" y="17"/>
                </a:lnTo>
                <a:lnTo>
                  <a:pt x="202" y="17"/>
                </a:lnTo>
                <a:lnTo>
                  <a:pt x="203" y="8"/>
                </a:lnTo>
                <a:lnTo>
                  <a:pt x="210" y="1"/>
                </a:lnTo>
                <a:lnTo>
                  <a:pt x="219" y="0"/>
                </a:lnTo>
                <a:lnTo>
                  <a:pt x="229" y="1"/>
                </a:lnTo>
                <a:lnTo>
                  <a:pt x="235" y="8"/>
                </a:lnTo>
                <a:lnTo>
                  <a:pt x="238" y="17"/>
                </a:lnTo>
                <a:lnTo>
                  <a:pt x="1103" y="17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7"/>
          <p:cNvSpPr>
            <a:spLocks noChangeShapeType="1"/>
          </p:cNvSpPr>
          <p:nvPr/>
        </p:nvSpPr>
        <p:spPr bwMode="auto">
          <a:xfrm>
            <a:off x="4848225" y="3217863"/>
            <a:ext cx="1588" cy="4333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48"/>
          <p:cNvSpPr>
            <a:spLocks/>
          </p:cNvSpPr>
          <p:nvPr/>
        </p:nvSpPr>
        <p:spPr bwMode="auto">
          <a:xfrm>
            <a:off x="4848225" y="3490913"/>
            <a:ext cx="1055688" cy="160337"/>
          </a:xfrm>
          <a:custGeom>
            <a:avLst/>
            <a:gdLst>
              <a:gd name="T0" fmla="*/ 0 w 665"/>
              <a:gd name="T1" fmla="*/ 2147483647 h 101"/>
              <a:gd name="T2" fmla="*/ 0 w 665"/>
              <a:gd name="T3" fmla="*/ 2147483647 h 101"/>
              <a:gd name="T4" fmla="*/ 2147483647 w 665"/>
              <a:gd name="T5" fmla="*/ 2147483647 h 101"/>
              <a:gd name="T6" fmla="*/ 2147483647 w 665"/>
              <a:gd name="T7" fmla="*/ 2147483647 h 101"/>
              <a:gd name="T8" fmla="*/ 2147483647 w 665"/>
              <a:gd name="T9" fmla="*/ 2147483647 h 101"/>
              <a:gd name="T10" fmla="*/ 2147483647 w 665"/>
              <a:gd name="T11" fmla="*/ 0 h 101"/>
              <a:gd name="T12" fmla="*/ 2147483647 w 665"/>
              <a:gd name="T13" fmla="*/ 2147483647 h 101"/>
              <a:gd name="T14" fmla="*/ 2147483647 w 665"/>
              <a:gd name="T15" fmla="*/ 2147483647 h 101"/>
              <a:gd name="T16" fmla="*/ 2147483647 w 665"/>
              <a:gd name="T17" fmla="*/ 2147483647 h 101"/>
              <a:gd name="T18" fmla="*/ 2147483647 w 665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5"/>
              <a:gd name="T31" fmla="*/ 0 h 101"/>
              <a:gd name="T32" fmla="*/ 665 w 665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5" h="101">
                <a:moveTo>
                  <a:pt x="0" y="101"/>
                </a:moveTo>
                <a:lnTo>
                  <a:pt x="0" y="19"/>
                </a:lnTo>
                <a:lnTo>
                  <a:pt x="202" y="19"/>
                </a:lnTo>
                <a:lnTo>
                  <a:pt x="203" y="10"/>
                </a:lnTo>
                <a:lnTo>
                  <a:pt x="210" y="3"/>
                </a:lnTo>
                <a:lnTo>
                  <a:pt x="219" y="0"/>
                </a:lnTo>
                <a:lnTo>
                  <a:pt x="229" y="3"/>
                </a:lnTo>
                <a:lnTo>
                  <a:pt x="235" y="10"/>
                </a:lnTo>
                <a:lnTo>
                  <a:pt x="238" y="19"/>
                </a:lnTo>
                <a:lnTo>
                  <a:pt x="665" y="19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49"/>
          <p:cNvSpPr>
            <a:spLocks noChangeShapeType="1"/>
          </p:cNvSpPr>
          <p:nvPr/>
        </p:nvSpPr>
        <p:spPr bwMode="auto">
          <a:xfrm>
            <a:off x="4848225" y="2563813"/>
            <a:ext cx="1588" cy="4794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Freeform 50"/>
          <p:cNvSpPr>
            <a:spLocks/>
          </p:cNvSpPr>
          <p:nvPr/>
        </p:nvSpPr>
        <p:spPr bwMode="auto">
          <a:xfrm>
            <a:off x="4813300" y="4260850"/>
            <a:ext cx="69850" cy="174625"/>
          </a:xfrm>
          <a:custGeom>
            <a:avLst/>
            <a:gdLst>
              <a:gd name="T0" fmla="*/ 2147483647 w 44"/>
              <a:gd name="T1" fmla="*/ 0 h 110"/>
              <a:gd name="T2" fmla="*/ 2147483647 w 44"/>
              <a:gd name="T3" fmla="*/ 2147483647 h 110"/>
              <a:gd name="T4" fmla="*/ 0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2147483647 w 44"/>
              <a:gd name="T11" fmla="*/ 2147483647 h 110"/>
              <a:gd name="T12" fmla="*/ 0 w 44"/>
              <a:gd name="T13" fmla="*/ 2147483647 h 110"/>
              <a:gd name="T14" fmla="*/ 2147483647 w 44"/>
              <a:gd name="T15" fmla="*/ 2147483647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10"/>
              <a:gd name="T26" fmla="*/ 44 w 44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10">
                <a:moveTo>
                  <a:pt x="22" y="0"/>
                </a:moveTo>
                <a:lnTo>
                  <a:pt x="44" y="9"/>
                </a:lnTo>
                <a:lnTo>
                  <a:pt x="0" y="26"/>
                </a:lnTo>
                <a:lnTo>
                  <a:pt x="44" y="45"/>
                </a:lnTo>
                <a:lnTo>
                  <a:pt x="0" y="63"/>
                </a:lnTo>
                <a:lnTo>
                  <a:pt x="44" y="82"/>
                </a:lnTo>
                <a:lnTo>
                  <a:pt x="0" y="99"/>
                </a:lnTo>
                <a:lnTo>
                  <a:pt x="22" y="11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Freeform 51"/>
          <p:cNvSpPr>
            <a:spLocks/>
          </p:cNvSpPr>
          <p:nvPr/>
        </p:nvSpPr>
        <p:spPr bwMode="auto">
          <a:xfrm>
            <a:off x="4813300" y="4868863"/>
            <a:ext cx="69850" cy="173037"/>
          </a:xfrm>
          <a:custGeom>
            <a:avLst/>
            <a:gdLst>
              <a:gd name="T0" fmla="*/ 2147483647 w 44"/>
              <a:gd name="T1" fmla="*/ 0 h 109"/>
              <a:gd name="T2" fmla="*/ 2147483647 w 44"/>
              <a:gd name="T3" fmla="*/ 2147483647 h 109"/>
              <a:gd name="T4" fmla="*/ 0 w 44"/>
              <a:gd name="T5" fmla="*/ 2147483647 h 109"/>
              <a:gd name="T6" fmla="*/ 2147483647 w 44"/>
              <a:gd name="T7" fmla="*/ 2147483647 h 109"/>
              <a:gd name="T8" fmla="*/ 0 w 44"/>
              <a:gd name="T9" fmla="*/ 2147483647 h 109"/>
              <a:gd name="T10" fmla="*/ 2147483647 w 44"/>
              <a:gd name="T11" fmla="*/ 2147483647 h 109"/>
              <a:gd name="T12" fmla="*/ 0 w 44"/>
              <a:gd name="T13" fmla="*/ 2147483647 h 109"/>
              <a:gd name="T14" fmla="*/ 2147483647 w 44"/>
              <a:gd name="T15" fmla="*/ 2147483647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09"/>
              <a:gd name="T26" fmla="*/ 44 w 44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09">
                <a:moveTo>
                  <a:pt x="22" y="0"/>
                </a:moveTo>
                <a:lnTo>
                  <a:pt x="44" y="8"/>
                </a:lnTo>
                <a:lnTo>
                  <a:pt x="0" y="27"/>
                </a:lnTo>
                <a:lnTo>
                  <a:pt x="44" y="45"/>
                </a:lnTo>
                <a:lnTo>
                  <a:pt x="0" y="64"/>
                </a:lnTo>
                <a:lnTo>
                  <a:pt x="44" y="83"/>
                </a:lnTo>
                <a:lnTo>
                  <a:pt x="0" y="100"/>
                </a:lnTo>
                <a:lnTo>
                  <a:pt x="22" y="10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Freeform 52"/>
          <p:cNvSpPr>
            <a:spLocks/>
          </p:cNvSpPr>
          <p:nvPr/>
        </p:nvSpPr>
        <p:spPr bwMode="auto">
          <a:xfrm>
            <a:off x="6599238" y="3998913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8" name="Rectangle 53"/>
          <p:cNvSpPr>
            <a:spLocks noChangeArrowheads="1"/>
          </p:cNvSpPr>
          <p:nvPr/>
        </p:nvSpPr>
        <p:spPr bwMode="auto">
          <a:xfrm>
            <a:off x="6638925" y="4111625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59" name="Rectangle 54"/>
          <p:cNvSpPr>
            <a:spLocks noChangeArrowheads="1"/>
          </p:cNvSpPr>
          <p:nvPr/>
        </p:nvSpPr>
        <p:spPr bwMode="auto">
          <a:xfrm>
            <a:off x="6657975" y="4459288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60" name="Line 55"/>
          <p:cNvSpPr>
            <a:spLocks noChangeShapeType="1"/>
          </p:cNvSpPr>
          <p:nvPr/>
        </p:nvSpPr>
        <p:spPr bwMode="auto">
          <a:xfrm>
            <a:off x="7121525" y="4346575"/>
            <a:ext cx="165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Freeform 56"/>
          <p:cNvSpPr>
            <a:spLocks/>
          </p:cNvSpPr>
          <p:nvPr/>
        </p:nvSpPr>
        <p:spPr bwMode="auto">
          <a:xfrm>
            <a:off x="5903913" y="4608513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2" name="Rectangle 57"/>
          <p:cNvSpPr>
            <a:spLocks noChangeArrowheads="1"/>
          </p:cNvSpPr>
          <p:nvPr/>
        </p:nvSpPr>
        <p:spPr bwMode="auto">
          <a:xfrm>
            <a:off x="5943600" y="4721225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63" name="Rectangle 58"/>
          <p:cNvSpPr>
            <a:spLocks noChangeArrowheads="1"/>
          </p:cNvSpPr>
          <p:nvPr/>
        </p:nvSpPr>
        <p:spPr bwMode="auto">
          <a:xfrm>
            <a:off x="5961063" y="5068888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64" name="Line 59"/>
          <p:cNvSpPr>
            <a:spLocks noChangeShapeType="1"/>
          </p:cNvSpPr>
          <p:nvPr/>
        </p:nvSpPr>
        <p:spPr bwMode="auto">
          <a:xfrm>
            <a:off x="6426200" y="4956175"/>
            <a:ext cx="8604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Freeform 60"/>
          <p:cNvSpPr>
            <a:spLocks/>
          </p:cNvSpPr>
          <p:nvPr/>
        </p:nvSpPr>
        <p:spPr bwMode="auto">
          <a:xfrm>
            <a:off x="4848225" y="4100513"/>
            <a:ext cx="1751013" cy="160337"/>
          </a:xfrm>
          <a:custGeom>
            <a:avLst/>
            <a:gdLst>
              <a:gd name="T0" fmla="*/ 0 w 1103"/>
              <a:gd name="T1" fmla="*/ 2147483647 h 101"/>
              <a:gd name="T2" fmla="*/ 0 w 1103"/>
              <a:gd name="T3" fmla="*/ 2147483647 h 101"/>
              <a:gd name="T4" fmla="*/ 2147483647 w 1103"/>
              <a:gd name="T5" fmla="*/ 2147483647 h 101"/>
              <a:gd name="T6" fmla="*/ 2147483647 w 1103"/>
              <a:gd name="T7" fmla="*/ 2147483647 h 101"/>
              <a:gd name="T8" fmla="*/ 2147483647 w 1103"/>
              <a:gd name="T9" fmla="*/ 2147483647 h 101"/>
              <a:gd name="T10" fmla="*/ 2147483647 w 1103"/>
              <a:gd name="T11" fmla="*/ 0 h 101"/>
              <a:gd name="T12" fmla="*/ 2147483647 w 1103"/>
              <a:gd name="T13" fmla="*/ 2147483647 h 101"/>
              <a:gd name="T14" fmla="*/ 2147483647 w 1103"/>
              <a:gd name="T15" fmla="*/ 2147483647 h 101"/>
              <a:gd name="T16" fmla="*/ 2147483647 w 1103"/>
              <a:gd name="T17" fmla="*/ 2147483647 h 101"/>
              <a:gd name="T18" fmla="*/ 2147483647 w 1103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3"/>
              <a:gd name="T31" fmla="*/ 0 h 101"/>
              <a:gd name="T32" fmla="*/ 1103 w 1103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3" h="101">
                <a:moveTo>
                  <a:pt x="0" y="101"/>
                </a:moveTo>
                <a:lnTo>
                  <a:pt x="0" y="18"/>
                </a:lnTo>
                <a:lnTo>
                  <a:pt x="202" y="18"/>
                </a:lnTo>
                <a:lnTo>
                  <a:pt x="203" y="9"/>
                </a:lnTo>
                <a:lnTo>
                  <a:pt x="210" y="3"/>
                </a:lnTo>
                <a:lnTo>
                  <a:pt x="219" y="0"/>
                </a:lnTo>
                <a:lnTo>
                  <a:pt x="229" y="3"/>
                </a:lnTo>
                <a:lnTo>
                  <a:pt x="235" y="9"/>
                </a:lnTo>
                <a:lnTo>
                  <a:pt x="238" y="18"/>
                </a:lnTo>
                <a:lnTo>
                  <a:pt x="1103" y="1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Line 61"/>
          <p:cNvSpPr>
            <a:spLocks noChangeShapeType="1"/>
          </p:cNvSpPr>
          <p:nvPr/>
        </p:nvSpPr>
        <p:spPr bwMode="auto">
          <a:xfrm>
            <a:off x="4848225" y="4435475"/>
            <a:ext cx="1588" cy="4333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Freeform 62"/>
          <p:cNvSpPr>
            <a:spLocks/>
          </p:cNvSpPr>
          <p:nvPr/>
        </p:nvSpPr>
        <p:spPr bwMode="auto">
          <a:xfrm>
            <a:off x="4848225" y="4708525"/>
            <a:ext cx="1055688" cy="160338"/>
          </a:xfrm>
          <a:custGeom>
            <a:avLst/>
            <a:gdLst>
              <a:gd name="T0" fmla="*/ 0 w 665"/>
              <a:gd name="T1" fmla="*/ 2147483647 h 101"/>
              <a:gd name="T2" fmla="*/ 0 w 665"/>
              <a:gd name="T3" fmla="*/ 2147483647 h 101"/>
              <a:gd name="T4" fmla="*/ 2147483647 w 665"/>
              <a:gd name="T5" fmla="*/ 2147483647 h 101"/>
              <a:gd name="T6" fmla="*/ 2147483647 w 665"/>
              <a:gd name="T7" fmla="*/ 2147483647 h 101"/>
              <a:gd name="T8" fmla="*/ 2147483647 w 665"/>
              <a:gd name="T9" fmla="*/ 2147483647 h 101"/>
              <a:gd name="T10" fmla="*/ 2147483647 w 665"/>
              <a:gd name="T11" fmla="*/ 0 h 101"/>
              <a:gd name="T12" fmla="*/ 2147483647 w 665"/>
              <a:gd name="T13" fmla="*/ 2147483647 h 101"/>
              <a:gd name="T14" fmla="*/ 2147483647 w 665"/>
              <a:gd name="T15" fmla="*/ 2147483647 h 101"/>
              <a:gd name="T16" fmla="*/ 2147483647 w 665"/>
              <a:gd name="T17" fmla="*/ 2147483647 h 101"/>
              <a:gd name="T18" fmla="*/ 2147483647 w 665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5"/>
              <a:gd name="T31" fmla="*/ 0 h 101"/>
              <a:gd name="T32" fmla="*/ 665 w 665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5" h="101">
                <a:moveTo>
                  <a:pt x="0" y="101"/>
                </a:moveTo>
                <a:lnTo>
                  <a:pt x="0" y="19"/>
                </a:lnTo>
                <a:lnTo>
                  <a:pt x="202" y="19"/>
                </a:lnTo>
                <a:lnTo>
                  <a:pt x="203" y="10"/>
                </a:lnTo>
                <a:lnTo>
                  <a:pt x="210" y="3"/>
                </a:lnTo>
                <a:lnTo>
                  <a:pt x="219" y="0"/>
                </a:lnTo>
                <a:lnTo>
                  <a:pt x="229" y="3"/>
                </a:lnTo>
                <a:lnTo>
                  <a:pt x="235" y="10"/>
                </a:lnTo>
                <a:lnTo>
                  <a:pt x="238" y="19"/>
                </a:lnTo>
                <a:lnTo>
                  <a:pt x="665" y="19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63"/>
          <p:cNvSpPr>
            <a:spLocks noChangeShapeType="1"/>
          </p:cNvSpPr>
          <p:nvPr/>
        </p:nvSpPr>
        <p:spPr bwMode="auto">
          <a:xfrm>
            <a:off x="4848225" y="3781425"/>
            <a:ext cx="1588" cy="4794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Freeform 64"/>
          <p:cNvSpPr>
            <a:spLocks/>
          </p:cNvSpPr>
          <p:nvPr/>
        </p:nvSpPr>
        <p:spPr bwMode="auto">
          <a:xfrm>
            <a:off x="4813300" y="5478463"/>
            <a:ext cx="69850" cy="173037"/>
          </a:xfrm>
          <a:custGeom>
            <a:avLst/>
            <a:gdLst>
              <a:gd name="T0" fmla="*/ 2147483647 w 44"/>
              <a:gd name="T1" fmla="*/ 0 h 109"/>
              <a:gd name="T2" fmla="*/ 2147483647 w 44"/>
              <a:gd name="T3" fmla="*/ 2147483647 h 109"/>
              <a:gd name="T4" fmla="*/ 0 w 44"/>
              <a:gd name="T5" fmla="*/ 2147483647 h 109"/>
              <a:gd name="T6" fmla="*/ 2147483647 w 44"/>
              <a:gd name="T7" fmla="*/ 2147483647 h 109"/>
              <a:gd name="T8" fmla="*/ 0 w 44"/>
              <a:gd name="T9" fmla="*/ 2147483647 h 109"/>
              <a:gd name="T10" fmla="*/ 2147483647 w 44"/>
              <a:gd name="T11" fmla="*/ 2147483647 h 109"/>
              <a:gd name="T12" fmla="*/ 0 w 44"/>
              <a:gd name="T13" fmla="*/ 2147483647 h 109"/>
              <a:gd name="T14" fmla="*/ 2147483647 w 44"/>
              <a:gd name="T15" fmla="*/ 2147483647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09"/>
              <a:gd name="T26" fmla="*/ 44 w 44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09">
                <a:moveTo>
                  <a:pt x="22" y="0"/>
                </a:moveTo>
                <a:lnTo>
                  <a:pt x="44" y="8"/>
                </a:lnTo>
                <a:lnTo>
                  <a:pt x="0" y="27"/>
                </a:lnTo>
                <a:lnTo>
                  <a:pt x="44" y="45"/>
                </a:lnTo>
                <a:lnTo>
                  <a:pt x="0" y="64"/>
                </a:lnTo>
                <a:lnTo>
                  <a:pt x="44" y="81"/>
                </a:lnTo>
                <a:lnTo>
                  <a:pt x="0" y="100"/>
                </a:lnTo>
                <a:lnTo>
                  <a:pt x="22" y="10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Freeform 65"/>
          <p:cNvSpPr>
            <a:spLocks/>
          </p:cNvSpPr>
          <p:nvPr/>
        </p:nvSpPr>
        <p:spPr bwMode="auto">
          <a:xfrm>
            <a:off x="6599238" y="5216525"/>
            <a:ext cx="522287" cy="695325"/>
          </a:xfrm>
          <a:custGeom>
            <a:avLst/>
            <a:gdLst>
              <a:gd name="T0" fmla="*/ 0 w 329"/>
              <a:gd name="T1" fmla="*/ 0 h 438"/>
              <a:gd name="T2" fmla="*/ 0 w 329"/>
              <a:gd name="T3" fmla="*/ 2147483647 h 438"/>
              <a:gd name="T4" fmla="*/ 2147483647 w 329"/>
              <a:gd name="T5" fmla="*/ 2147483647 h 438"/>
              <a:gd name="T6" fmla="*/ 0 w 329"/>
              <a:gd name="T7" fmla="*/ 0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38"/>
              <a:gd name="T14" fmla="*/ 329 w 329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38">
                <a:moveTo>
                  <a:pt x="0" y="0"/>
                </a:moveTo>
                <a:lnTo>
                  <a:pt x="0" y="438"/>
                </a:lnTo>
                <a:lnTo>
                  <a:pt x="329" y="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Rectangle 66"/>
          <p:cNvSpPr>
            <a:spLocks noChangeArrowheads="1"/>
          </p:cNvSpPr>
          <p:nvPr/>
        </p:nvSpPr>
        <p:spPr bwMode="auto">
          <a:xfrm>
            <a:off x="6638925" y="5329238"/>
            <a:ext cx="666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9272" name="Rectangle 67"/>
          <p:cNvSpPr>
            <a:spLocks noChangeArrowheads="1"/>
          </p:cNvSpPr>
          <p:nvPr/>
        </p:nvSpPr>
        <p:spPr bwMode="auto">
          <a:xfrm>
            <a:off x="6657975" y="5678488"/>
            <a:ext cx="38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-</a:t>
            </a:r>
            <a:endParaRPr lang="en-US"/>
          </a:p>
        </p:txBody>
      </p:sp>
      <p:sp>
        <p:nvSpPr>
          <p:cNvPr id="9273" name="Line 68"/>
          <p:cNvSpPr>
            <a:spLocks noChangeShapeType="1"/>
          </p:cNvSpPr>
          <p:nvPr/>
        </p:nvSpPr>
        <p:spPr bwMode="auto">
          <a:xfrm>
            <a:off x="7121525" y="5564188"/>
            <a:ext cx="1651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Freeform 69"/>
          <p:cNvSpPr>
            <a:spLocks/>
          </p:cNvSpPr>
          <p:nvPr/>
        </p:nvSpPr>
        <p:spPr bwMode="auto">
          <a:xfrm>
            <a:off x="4848225" y="5318125"/>
            <a:ext cx="1751013" cy="160338"/>
          </a:xfrm>
          <a:custGeom>
            <a:avLst/>
            <a:gdLst>
              <a:gd name="T0" fmla="*/ 0 w 1103"/>
              <a:gd name="T1" fmla="*/ 2147483647 h 101"/>
              <a:gd name="T2" fmla="*/ 0 w 1103"/>
              <a:gd name="T3" fmla="*/ 2147483647 h 101"/>
              <a:gd name="T4" fmla="*/ 2147483647 w 1103"/>
              <a:gd name="T5" fmla="*/ 2147483647 h 101"/>
              <a:gd name="T6" fmla="*/ 2147483647 w 1103"/>
              <a:gd name="T7" fmla="*/ 2147483647 h 101"/>
              <a:gd name="T8" fmla="*/ 2147483647 w 1103"/>
              <a:gd name="T9" fmla="*/ 2147483647 h 101"/>
              <a:gd name="T10" fmla="*/ 2147483647 w 1103"/>
              <a:gd name="T11" fmla="*/ 0 h 101"/>
              <a:gd name="T12" fmla="*/ 2147483647 w 1103"/>
              <a:gd name="T13" fmla="*/ 2147483647 h 101"/>
              <a:gd name="T14" fmla="*/ 2147483647 w 1103"/>
              <a:gd name="T15" fmla="*/ 2147483647 h 101"/>
              <a:gd name="T16" fmla="*/ 2147483647 w 1103"/>
              <a:gd name="T17" fmla="*/ 2147483647 h 101"/>
              <a:gd name="T18" fmla="*/ 2147483647 w 1103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3"/>
              <a:gd name="T31" fmla="*/ 0 h 101"/>
              <a:gd name="T32" fmla="*/ 1103 w 1103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3" h="101">
                <a:moveTo>
                  <a:pt x="0" y="101"/>
                </a:moveTo>
                <a:lnTo>
                  <a:pt x="0" y="19"/>
                </a:lnTo>
                <a:lnTo>
                  <a:pt x="202" y="19"/>
                </a:lnTo>
                <a:lnTo>
                  <a:pt x="203" y="9"/>
                </a:lnTo>
                <a:lnTo>
                  <a:pt x="210" y="3"/>
                </a:lnTo>
                <a:lnTo>
                  <a:pt x="219" y="0"/>
                </a:lnTo>
                <a:lnTo>
                  <a:pt x="229" y="3"/>
                </a:lnTo>
                <a:lnTo>
                  <a:pt x="235" y="9"/>
                </a:lnTo>
                <a:lnTo>
                  <a:pt x="238" y="19"/>
                </a:lnTo>
                <a:lnTo>
                  <a:pt x="1103" y="19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Line 70"/>
          <p:cNvSpPr>
            <a:spLocks noChangeShapeType="1"/>
          </p:cNvSpPr>
          <p:nvPr/>
        </p:nvSpPr>
        <p:spPr bwMode="auto">
          <a:xfrm>
            <a:off x="4848225" y="5651500"/>
            <a:ext cx="1588" cy="130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Line 71"/>
          <p:cNvSpPr>
            <a:spLocks noChangeShapeType="1"/>
          </p:cNvSpPr>
          <p:nvPr/>
        </p:nvSpPr>
        <p:spPr bwMode="auto">
          <a:xfrm>
            <a:off x="4848225" y="5000625"/>
            <a:ext cx="1588" cy="4778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" name="Freeform 72"/>
          <p:cNvSpPr>
            <a:spLocks/>
          </p:cNvSpPr>
          <p:nvPr/>
        </p:nvSpPr>
        <p:spPr bwMode="auto">
          <a:xfrm>
            <a:off x="4813300" y="1347788"/>
            <a:ext cx="69850" cy="173037"/>
          </a:xfrm>
          <a:custGeom>
            <a:avLst/>
            <a:gdLst>
              <a:gd name="T0" fmla="*/ 2147483647 w 44"/>
              <a:gd name="T1" fmla="*/ 0 h 109"/>
              <a:gd name="T2" fmla="*/ 2147483647 w 44"/>
              <a:gd name="T3" fmla="*/ 2147483647 h 109"/>
              <a:gd name="T4" fmla="*/ 0 w 44"/>
              <a:gd name="T5" fmla="*/ 2147483647 h 109"/>
              <a:gd name="T6" fmla="*/ 2147483647 w 44"/>
              <a:gd name="T7" fmla="*/ 2147483647 h 109"/>
              <a:gd name="T8" fmla="*/ 0 w 44"/>
              <a:gd name="T9" fmla="*/ 2147483647 h 109"/>
              <a:gd name="T10" fmla="*/ 2147483647 w 44"/>
              <a:gd name="T11" fmla="*/ 2147483647 h 109"/>
              <a:gd name="T12" fmla="*/ 0 w 44"/>
              <a:gd name="T13" fmla="*/ 2147483647 h 109"/>
              <a:gd name="T14" fmla="*/ 2147483647 w 44"/>
              <a:gd name="T15" fmla="*/ 2147483647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09"/>
              <a:gd name="T26" fmla="*/ 44 w 44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09">
                <a:moveTo>
                  <a:pt x="22" y="0"/>
                </a:moveTo>
                <a:lnTo>
                  <a:pt x="44" y="8"/>
                </a:lnTo>
                <a:lnTo>
                  <a:pt x="0" y="27"/>
                </a:lnTo>
                <a:lnTo>
                  <a:pt x="44" y="45"/>
                </a:lnTo>
                <a:lnTo>
                  <a:pt x="0" y="64"/>
                </a:lnTo>
                <a:lnTo>
                  <a:pt x="44" y="81"/>
                </a:lnTo>
                <a:lnTo>
                  <a:pt x="0" y="100"/>
                </a:lnTo>
                <a:lnTo>
                  <a:pt x="22" y="10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" name="Freeform 73"/>
          <p:cNvSpPr>
            <a:spLocks/>
          </p:cNvSpPr>
          <p:nvPr/>
        </p:nvSpPr>
        <p:spPr bwMode="auto">
          <a:xfrm>
            <a:off x="4500563" y="1260475"/>
            <a:ext cx="347662" cy="87313"/>
          </a:xfrm>
          <a:custGeom>
            <a:avLst/>
            <a:gdLst>
              <a:gd name="T0" fmla="*/ 0 w 219"/>
              <a:gd name="T1" fmla="*/ 0 h 55"/>
              <a:gd name="T2" fmla="*/ 2147483647 w 219"/>
              <a:gd name="T3" fmla="*/ 0 h 55"/>
              <a:gd name="T4" fmla="*/ 2147483647 w 219"/>
              <a:gd name="T5" fmla="*/ 2147483647 h 55"/>
              <a:gd name="T6" fmla="*/ 0 60000 65536"/>
              <a:gd name="T7" fmla="*/ 0 60000 65536"/>
              <a:gd name="T8" fmla="*/ 0 60000 65536"/>
              <a:gd name="T9" fmla="*/ 0 w 219"/>
              <a:gd name="T10" fmla="*/ 0 h 55"/>
              <a:gd name="T11" fmla="*/ 219 w 219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55">
                <a:moveTo>
                  <a:pt x="0" y="0"/>
                </a:moveTo>
                <a:lnTo>
                  <a:pt x="219" y="0"/>
                </a:lnTo>
                <a:lnTo>
                  <a:pt x="219" y="55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Line 74"/>
          <p:cNvSpPr>
            <a:spLocks noChangeShapeType="1"/>
          </p:cNvSpPr>
          <p:nvPr/>
        </p:nvSpPr>
        <p:spPr bwMode="auto">
          <a:xfrm>
            <a:off x="4848225" y="1520825"/>
            <a:ext cx="1588" cy="2619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0" name="Freeform 75"/>
          <p:cNvSpPr>
            <a:spLocks/>
          </p:cNvSpPr>
          <p:nvPr/>
        </p:nvSpPr>
        <p:spPr bwMode="auto">
          <a:xfrm>
            <a:off x="4487863" y="1249363"/>
            <a:ext cx="23812" cy="20637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0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0 w 15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0" y="7"/>
                </a:moveTo>
                <a:lnTo>
                  <a:pt x="3" y="2"/>
                </a:lnTo>
                <a:lnTo>
                  <a:pt x="8" y="0"/>
                </a:lnTo>
                <a:lnTo>
                  <a:pt x="12" y="2"/>
                </a:lnTo>
                <a:lnTo>
                  <a:pt x="15" y="7"/>
                </a:lnTo>
                <a:lnTo>
                  <a:pt x="12" y="12"/>
                </a:lnTo>
                <a:lnTo>
                  <a:pt x="8" y="13"/>
                </a:lnTo>
                <a:lnTo>
                  <a:pt x="3" y="12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1" name="Rectangle 76"/>
          <p:cNvSpPr>
            <a:spLocks noChangeArrowheads="1"/>
          </p:cNvSpPr>
          <p:nvPr/>
        </p:nvSpPr>
        <p:spPr bwMode="auto">
          <a:xfrm>
            <a:off x="4219575" y="1155700"/>
            <a:ext cx="217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1V</a:t>
            </a:r>
            <a:endParaRPr lang="en-US"/>
          </a:p>
        </p:txBody>
      </p:sp>
      <p:sp>
        <p:nvSpPr>
          <p:cNvPr id="9282" name="Line 77"/>
          <p:cNvSpPr>
            <a:spLocks noChangeShapeType="1"/>
          </p:cNvSpPr>
          <p:nvPr/>
        </p:nvSpPr>
        <p:spPr bwMode="auto">
          <a:xfrm>
            <a:off x="4506913" y="6129338"/>
            <a:ext cx="6953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3" name="Freeform 78"/>
          <p:cNvSpPr>
            <a:spLocks/>
          </p:cNvSpPr>
          <p:nvPr/>
        </p:nvSpPr>
        <p:spPr bwMode="auto">
          <a:xfrm>
            <a:off x="4487863" y="6118225"/>
            <a:ext cx="23812" cy="22225"/>
          </a:xfrm>
          <a:custGeom>
            <a:avLst/>
            <a:gdLst>
              <a:gd name="T0" fmla="*/ 0 w 15"/>
              <a:gd name="T1" fmla="*/ 2147483647 h 14"/>
              <a:gd name="T2" fmla="*/ 2147483647 w 15"/>
              <a:gd name="T3" fmla="*/ 2147483647 h 14"/>
              <a:gd name="T4" fmla="*/ 2147483647 w 15"/>
              <a:gd name="T5" fmla="*/ 0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2147483647 h 14"/>
              <a:gd name="T16" fmla="*/ 0 w 15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4"/>
              <a:gd name="T29" fmla="*/ 15 w 15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4">
                <a:moveTo>
                  <a:pt x="0" y="7"/>
                </a:moveTo>
                <a:lnTo>
                  <a:pt x="3" y="3"/>
                </a:lnTo>
                <a:lnTo>
                  <a:pt x="8" y="0"/>
                </a:lnTo>
                <a:lnTo>
                  <a:pt x="12" y="3"/>
                </a:lnTo>
                <a:lnTo>
                  <a:pt x="15" y="7"/>
                </a:lnTo>
                <a:lnTo>
                  <a:pt x="12" y="11"/>
                </a:lnTo>
                <a:lnTo>
                  <a:pt x="8" y="14"/>
                </a:lnTo>
                <a:lnTo>
                  <a:pt x="3" y="11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4" name="Rectangle 79"/>
          <p:cNvSpPr>
            <a:spLocks noChangeArrowheads="1"/>
          </p:cNvSpPr>
          <p:nvPr/>
        </p:nvSpPr>
        <p:spPr bwMode="auto">
          <a:xfrm>
            <a:off x="4221163" y="6026150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V</a:t>
            </a:r>
            <a:endParaRPr lang="en-US"/>
          </a:p>
        </p:txBody>
      </p:sp>
      <p:sp>
        <p:nvSpPr>
          <p:cNvPr id="9285" name="Rectangle 80"/>
          <p:cNvSpPr>
            <a:spLocks noChangeArrowheads="1"/>
          </p:cNvSpPr>
          <p:nvPr/>
        </p:nvSpPr>
        <p:spPr bwMode="auto">
          <a:xfrm>
            <a:off x="4337050" y="6135688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aseline="0">
                <a:solidFill>
                  <a:srgbClr val="000000"/>
                </a:solidFill>
                <a:latin typeface="Arial" charset="0"/>
              </a:rPr>
              <a:t>in</a:t>
            </a:r>
            <a:endParaRPr lang="en-US"/>
          </a:p>
        </p:txBody>
      </p:sp>
      <p:sp>
        <p:nvSpPr>
          <p:cNvPr id="9286" name="Line 81"/>
          <p:cNvSpPr>
            <a:spLocks noChangeShapeType="1"/>
          </p:cNvSpPr>
          <p:nvPr/>
        </p:nvSpPr>
        <p:spPr bwMode="auto">
          <a:xfrm flipH="1">
            <a:off x="5195888" y="2652713"/>
            <a:ext cx="708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" name="Line 82"/>
          <p:cNvSpPr>
            <a:spLocks noChangeShapeType="1"/>
          </p:cNvSpPr>
          <p:nvPr/>
        </p:nvSpPr>
        <p:spPr bwMode="auto">
          <a:xfrm flipH="1">
            <a:off x="5195888" y="3954463"/>
            <a:ext cx="708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8" name="Line 83"/>
          <p:cNvSpPr>
            <a:spLocks noChangeShapeType="1"/>
          </p:cNvSpPr>
          <p:nvPr/>
        </p:nvSpPr>
        <p:spPr bwMode="auto">
          <a:xfrm flipH="1">
            <a:off x="5195888" y="5173663"/>
            <a:ext cx="708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9" name="Line 84"/>
          <p:cNvSpPr>
            <a:spLocks noChangeShapeType="1"/>
          </p:cNvSpPr>
          <p:nvPr/>
        </p:nvSpPr>
        <p:spPr bwMode="auto">
          <a:xfrm flipH="1">
            <a:off x="5195888" y="3348038"/>
            <a:ext cx="14033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0" name="Line 85"/>
          <p:cNvSpPr>
            <a:spLocks noChangeShapeType="1"/>
          </p:cNvSpPr>
          <p:nvPr/>
        </p:nvSpPr>
        <p:spPr bwMode="auto">
          <a:xfrm flipH="1">
            <a:off x="5195888" y="4564063"/>
            <a:ext cx="14033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1" name="Line 86"/>
          <p:cNvSpPr>
            <a:spLocks noChangeShapeType="1"/>
          </p:cNvSpPr>
          <p:nvPr/>
        </p:nvSpPr>
        <p:spPr bwMode="auto">
          <a:xfrm flipH="1">
            <a:off x="5195888" y="5781675"/>
            <a:ext cx="1403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2" name="Rectangle 87"/>
          <p:cNvSpPr>
            <a:spLocks noChangeArrowheads="1"/>
          </p:cNvSpPr>
          <p:nvPr/>
        </p:nvSpPr>
        <p:spPr bwMode="auto">
          <a:xfrm>
            <a:off x="5773738" y="1252538"/>
            <a:ext cx="1023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Comparators</a:t>
            </a:r>
            <a:endParaRPr lang="en-US"/>
          </a:p>
        </p:txBody>
      </p:sp>
      <p:sp>
        <p:nvSpPr>
          <p:cNvPr id="9293" name="Rectangle 88"/>
          <p:cNvSpPr>
            <a:spLocks noChangeArrowheads="1"/>
          </p:cNvSpPr>
          <p:nvPr/>
        </p:nvSpPr>
        <p:spPr bwMode="auto">
          <a:xfrm>
            <a:off x="4560888" y="13287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294" name="Rectangle 89"/>
          <p:cNvSpPr>
            <a:spLocks noChangeArrowheads="1"/>
          </p:cNvSpPr>
          <p:nvPr/>
        </p:nvSpPr>
        <p:spPr bwMode="auto">
          <a:xfrm>
            <a:off x="4560888" y="17732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295" name="Rectangle 90"/>
          <p:cNvSpPr>
            <a:spLocks noChangeArrowheads="1"/>
          </p:cNvSpPr>
          <p:nvPr/>
        </p:nvSpPr>
        <p:spPr bwMode="auto">
          <a:xfrm>
            <a:off x="4565650" y="2371725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296" name="Rectangle 91"/>
          <p:cNvSpPr>
            <a:spLocks noChangeArrowheads="1"/>
          </p:cNvSpPr>
          <p:nvPr/>
        </p:nvSpPr>
        <p:spPr bwMode="auto">
          <a:xfrm>
            <a:off x="4560888" y="29908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297" name="Rectangle 92"/>
          <p:cNvSpPr>
            <a:spLocks noChangeArrowheads="1"/>
          </p:cNvSpPr>
          <p:nvPr/>
        </p:nvSpPr>
        <p:spPr bwMode="auto">
          <a:xfrm>
            <a:off x="4565650" y="3589338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298" name="Rectangle 93"/>
          <p:cNvSpPr>
            <a:spLocks noChangeArrowheads="1"/>
          </p:cNvSpPr>
          <p:nvPr/>
        </p:nvSpPr>
        <p:spPr bwMode="auto">
          <a:xfrm>
            <a:off x="4565650" y="4208463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299" name="Rectangle 94"/>
          <p:cNvSpPr>
            <a:spLocks noChangeArrowheads="1"/>
          </p:cNvSpPr>
          <p:nvPr/>
        </p:nvSpPr>
        <p:spPr bwMode="auto">
          <a:xfrm>
            <a:off x="4565650" y="4805363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300" name="Rectangle 95"/>
          <p:cNvSpPr>
            <a:spLocks noChangeArrowheads="1"/>
          </p:cNvSpPr>
          <p:nvPr/>
        </p:nvSpPr>
        <p:spPr bwMode="auto">
          <a:xfrm>
            <a:off x="4608513" y="540702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9301" name="Freeform 96"/>
          <p:cNvSpPr>
            <a:spLocks/>
          </p:cNvSpPr>
          <p:nvPr/>
        </p:nvSpPr>
        <p:spPr bwMode="auto">
          <a:xfrm>
            <a:off x="8504238" y="3335338"/>
            <a:ext cx="425450" cy="708025"/>
          </a:xfrm>
          <a:custGeom>
            <a:avLst/>
            <a:gdLst>
              <a:gd name="T0" fmla="*/ 0 w 268"/>
              <a:gd name="T1" fmla="*/ 2147483647 h 446"/>
              <a:gd name="T2" fmla="*/ 0 w 268"/>
              <a:gd name="T3" fmla="*/ 2147483647 h 446"/>
              <a:gd name="T4" fmla="*/ 2147483647 w 268"/>
              <a:gd name="T5" fmla="*/ 2147483647 h 446"/>
              <a:gd name="T6" fmla="*/ 0 w 268"/>
              <a:gd name="T7" fmla="*/ 0 h 446"/>
              <a:gd name="T8" fmla="*/ 0 w 268"/>
              <a:gd name="T9" fmla="*/ 2147483647 h 4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8"/>
              <a:gd name="T16" fmla="*/ 0 h 446"/>
              <a:gd name="T17" fmla="*/ 268 w 268"/>
              <a:gd name="T18" fmla="*/ 446 h 4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8" h="446">
                <a:moveTo>
                  <a:pt x="0" y="357"/>
                </a:moveTo>
                <a:lnTo>
                  <a:pt x="0" y="446"/>
                </a:lnTo>
                <a:lnTo>
                  <a:pt x="268" y="222"/>
                </a:lnTo>
                <a:lnTo>
                  <a:pt x="0" y="0"/>
                </a:lnTo>
                <a:lnTo>
                  <a:pt x="0" y="8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97"/>
          <p:cNvSpPr>
            <a:spLocks noChangeShapeType="1"/>
          </p:cNvSpPr>
          <p:nvPr/>
        </p:nvSpPr>
        <p:spPr bwMode="auto">
          <a:xfrm flipH="1">
            <a:off x="7981950" y="3476625"/>
            <a:ext cx="5222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3" name="Line 98"/>
          <p:cNvSpPr>
            <a:spLocks noChangeShapeType="1"/>
          </p:cNvSpPr>
          <p:nvPr/>
        </p:nvSpPr>
        <p:spPr bwMode="auto">
          <a:xfrm flipH="1">
            <a:off x="7981950" y="3913188"/>
            <a:ext cx="5222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Rectangle 99"/>
          <p:cNvSpPr>
            <a:spLocks noChangeArrowheads="1"/>
          </p:cNvSpPr>
          <p:nvPr/>
        </p:nvSpPr>
        <p:spPr bwMode="auto">
          <a:xfrm>
            <a:off x="8193088" y="35988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9305" name="Text Box 100"/>
          <p:cNvSpPr txBox="1">
            <a:spLocks noChangeArrowheads="1"/>
          </p:cNvSpPr>
          <p:nvPr/>
        </p:nvSpPr>
        <p:spPr bwMode="auto">
          <a:xfrm>
            <a:off x="7391400" y="16764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1</a:t>
            </a:r>
          </a:p>
        </p:txBody>
      </p:sp>
      <p:sp>
        <p:nvSpPr>
          <p:cNvPr id="9306" name="Text Box 101"/>
          <p:cNvSpPr txBox="1">
            <a:spLocks noChangeArrowheads="1"/>
          </p:cNvSpPr>
          <p:nvPr/>
        </p:nvSpPr>
        <p:spPr bwMode="auto">
          <a:xfrm>
            <a:off x="7391400" y="225425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1</a:t>
            </a:r>
          </a:p>
        </p:txBody>
      </p:sp>
      <p:sp>
        <p:nvSpPr>
          <p:cNvPr id="9307" name="Text Box 102"/>
          <p:cNvSpPr txBox="1">
            <a:spLocks noChangeArrowheads="1"/>
          </p:cNvSpPr>
          <p:nvPr/>
        </p:nvSpPr>
        <p:spPr bwMode="auto">
          <a:xfrm>
            <a:off x="7391400" y="29718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1</a:t>
            </a:r>
          </a:p>
        </p:txBody>
      </p:sp>
      <p:sp>
        <p:nvSpPr>
          <p:cNvPr id="9308" name="Text Box 103"/>
          <p:cNvSpPr txBox="1">
            <a:spLocks noChangeArrowheads="1"/>
          </p:cNvSpPr>
          <p:nvPr/>
        </p:nvSpPr>
        <p:spPr bwMode="auto">
          <a:xfrm>
            <a:off x="7400925" y="415925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0</a:t>
            </a:r>
          </a:p>
        </p:txBody>
      </p:sp>
      <p:sp>
        <p:nvSpPr>
          <p:cNvPr id="9309" name="Text Box 104"/>
          <p:cNvSpPr txBox="1">
            <a:spLocks noChangeArrowheads="1"/>
          </p:cNvSpPr>
          <p:nvPr/>
        </p:nvSpPr>
        <p:spPr bwMode="auto">
          <a:xfrm>
            <a:off x="7391400" y="476885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0</a:t>
            </a:r>
          </a:p>
        </p:txBody>
      </p:sp>
      <p:sp>
        <p:nvSpPr>
          <p:cNvPr id="9310" name="Text Box 105"/>
          <p:cNvSpPr txBox="1">
            <a:spLocks noChangeArrowheads="1"/>
          </p:cNvSpPr>
          <p:nvPr/>
        </p:nvSpPr>
        <p:spPr bwMode="auto">
          <a:xfrm>
            <a:off x="7391400" y="537845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0</a:t>
            </a:r>
          </a:p>
        </p:txBody>
      </p:sp>
      <p:sp>
        <p:nvSpPr>
          <p:cNvPr id="9311" name="Text Box 106"/>
          <p:cNvSpPr txBox="1">
            <a:spLocks noChangeArrowheads="1"/>
          </p:cNvSpPr>
          <p:nvPr/>
        </p:nvSpPr>
        <p:spPr bwMode="auto">
          <a:xfrm>
            <a:off x="7391400" y="36576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>
                <a:solidFill>
                  <a:srgbClr val="CC0000"/>
                </a:solidFill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9436997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ADC - Successive Approximation Conversion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990600"/>
            <a:ext cx="4038600" cy="5867400"/>
          </a:xfrm>
        </p:spPr>
        <p:txBody>
          <a:bodyPr/>
          <a:lstStyle/>
          <a:p>
            <a:r>
              <a:rPr lang="en-US" sz="2000" dirty="0" smtClean="0"/>
              <a:t>Successively approximate input voltage by using a binary search and a DAC</a:t>
            </a:r>
          </a:p>
          <a:p>
            <a:r>
              <a:rPr lang="en-US" sz="2000" dirty="0" smtClean="0"/>
              <a:t>SA Register holds current approximation of result</a:t>
            </a:r>
          </a:p>
          <a:p>
            <a:r>
              <a:rPr lang="en-US" sz="2000" dirty="0" smtClean="0"/>
              <a:t>Set all DAC input bits to 0</a:t>
            </a:r>
          </a:p>
          <a:p>
            <a:r>
              <a:rPr lang="en-US" sz="2000" dirty="0" smtClean="0"/>
              <a:t>Start with DAC’s most significant bit</a:t>
            </a:r>
          </a:p>
          <a:p>
            <a:r>
              <a:rPr lang="en-US" sz="2000" dirty="0" smtClean="0"/>
              <a:t>Repeat </a:t>
            </a:r>
          </a:p>
          <a:p>
            <a:pPr lvl="1"/>
            <a:r>
              <a:rPr lang="en-US" sz="1800" dirty="0" smtClean="0"/>
              <a:t>Set next input bit for DAC to 1</a:t>
            </a:r>
          </a:p>
          <a:p>
            <a:pPr lvl="1"/>
            <a:r>
              <a:rPr lang="en-US" sz="1800" dirty="0" smtClean="0"/>
              <a:t>Wait for DAC and comparator to stabilize</a:t>
            </a:r>
          </a:p>
          <a:p>
            <a:pPr lvl="1"/>
            <a:r>
              <a:rPr lang="en-US" sz="1800" dirty="0" smtClean="0"/>
              <a:t>If the DAC output (test voltage) is </a:t>
            </a:r>
            <a:r>
              <a:rPr lang="en-US" sz="1800" b="1" dirty="0" smtClean="0"/>
              <a:t>smaller</a:t>
            </a:r>
            <a:r>
              <a:rPr lang="en-US" sz="1800" dirty="0" smtClean="0"/>
              <a:t> than the input then set the current bit to 1, else clear the current bit to 0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-5400000">
            <a:off x="3981450" y="2952750"/>
            <a:ext cx="64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aseline="0">
                <a:solidFill>
                  <a:srgbClr val="FF0000"/>
                </a:solidFill>
                <a:latin typeface="Arial" charset="0"/>
              </a:rPr>
              <a:t>Voltage</a:t>
            </a:r>
            <a:endParaRPr lang="en-US" baseline="0">
              <a:solidFill>
                <a:srgbClr val="FF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967538" y="5943600"/>
            <a:ext cx="423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aseline="0">
                <a:solidFill>
                  <a:srgbClr val="000080"/>
                </a:solidFill>
                <a:latin typeface="Arial" charset="0"/>
              </a:rPr>
              <a:t>Time</a:t>
            </a:r>
            <a:endParaRPr lang="en-US" baseline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367213" y="5867400"/>
            <a:ext cx="966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baseline="0" dirty="0">
                <a:solidFill>
                  <a:srgbClr val="000000"/>
                </a:solidFill>
                <a:latin typeface="Arial" charset="0"/>
              </a:rPr>
              <a:t>Start of </a:t>
            </a:r>
          </a:p>
          <a:p>
            <a:pPr algn="ctr"/>
            <a:r>
              <a:rPr lang="en-US" sz="1500" baseline="0" dirty="0">
                <a:solidFill>
                  <a:srgbClr val="000000"/>
                </a:solidFill>
                <a:latin typeface="Arial" charset="0"/>
              </a:rPr>
              <a:t>Conversion</a:t>
            </a:r>
            <a:endParaRPr lang="en-US" baseline="0" dirty="0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4572000" y="868362"/>
            <a:ext cx="3533775" cy="4770437"/>
          </a:xfrm>
          <a:custGeom>
            <a:avLst/>
            <a:gdLst>
              <a:gd name="T0" fmla="*/ 0 w 2438"/>
              <a:gd name="T1" fmla="*/ 0 h 2463"/>
              <a:gd name="T2" fmla="*/ 0 w 2438"/>
              <a:gd name="T3" fmla="*/ 2147483647 h 2463"/>
              <a:gd name="T4" fmla="*/ 2147483647 w 2438"/>
              <a:gd name="T5" fmla="*/ 2147483647 h 2463"/>
              <a:gd name="T6" fmla="*/ 0 60000 65536"/>
              <a:gd name="T7" fmla="*/ 0 60000 65536"/>
              <a:gd name="T8" fmla="*/ 0 60000 65536"/>
              <a:gd name="T9" fmla="*/ 0 w 2438"/>
              <a:gd name="T10" fmla="*/ 0 h 2463"/>
              <a:gd name="T11" fmla="*/ 2438 w 2438"/>
              <a:gd name="T12" fmla="*/ 2463 h 24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8" h="2463">
                <a:moveTo>
                  <a:pt x="0" y="0"/>
                </a:moveTo>
                <a:lnTo>
                  <a:pt x="0" y="2463"/>
                </a:lnTo>
                <a:lnTo>
                  <a:pt x="2438" y="2463"/>
                </a:lnTo>
              </a:path>
            </a:pathLst>
          </a:cu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499100" y="1371600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baseline="0">
                <a:solidFill>
                  <a:srgbClr val="FF0000"/>
                </a:solidFill>
                <a:latin typeface="Arial" charset="0"/>
              </a:rPr>
              <a:t>Test voltage</a:t>
            </a:r>
            <a:br>
              <a:rPr lang="en-US" sz="1500" baseline="0">
                <a:solidFill>
                  <a:srgbClr val="FF0000"/>
                </a:solidFill>
                <a:latin typeface="Arial" charset="0"/>
              </a:rPr>
            </a:br>
            <a:r>
              <a:rPr lang="en-US" sz="1500" baseline="0">
                <a:solidFill>
                  <a:srgbClr val="FF0000"/>
                </a:solidFill>
                <a:latin typeface="Arial" charset="0"/>
              </a:rPr>
              <a:t>(DAC output)</a:t>
            </a:r>
            <a:endParaRPr lang="en-US" baseline="0">
              <a:solidFill>
                <a:srgbClr val="FF0000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572000" y="2711450"/>
            <a:ext cx="36861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4797425" y="5638800"/>
            <a:ext cx="169863" cy="273050"/>
            <a:chOff x="3466" y="2720"/>
            <a:chExt cx="121" cy="172"/>
          </a:xfrm>
        </p:grpSpPr>
        <p:sp>
          <p:nvSpPr>
            <p:cNvPr id="12372" name="Rectangle 11"/>
            <p:cNvSpPr>
              <a:spLocks noChangeArrowheads="1"/>
            </p:cNvSpPr>
            <p:nvPr/>
          </p:nvSpPr>
          <p:spPr bwMode="auto">
            <a:xfrm>
              <a:off x="3466" y="2720"/>
              <a:ext cx="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aseline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aseline="0"/>
            </a:p>
          </p:txBody>
        </p:sp>
        <p:sp>
          <p:nvSpPr>
            <p:cNvPr id="12373" name="Rectangle 12"/>
            <p:cNvSpPr>
              <a:spLocks noChangeArrowheads="1"/>
            </p:cNvSpPr>
            <p:nvPr/>
          </p:nvSpPr>
          <p:spPr bwMode="auto">
            <a:xfrm>
              <a:off x="3537" y="2796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baseline="0"/>
            </a:p>
          </p:txBody>
        </p:sp>
      </p:grpSp>
      <p:grpSp>
        <p:nvGrpSpPr>
          <p:cNvPr id="12299" name="Group 13"/>
          <p:cNvGrpSpPr>
            <a:grpSpLocks/>
          </p:cNvGrpSpPr>
          <p:nvPr/>
        </p:nvGrpSpPr>
        <p:grpSpPr bwMode="auto">
          <a:xfrm>
            <a:off x="5302250" y="5638800"/>
            <a:ext cx="171450" cy="271463"/>
            <a:chOff x="3640" y="2545"/>
            <a:chExt cx="121" cy="171"/>
          </a:xfrm>
        </p:grpSpPr>
        <p:sp>
          <p:nvSpPr>
            <p:cNvPr id="12370" name="Rectangle 14"/>
            <p:cNvSpPr>
              <a:spLocks noChangeArrowheads="1"/>
            </p:cNvSpPr>
            <p:nvPr/>
          </p:nvSpPr>
          <p:spPr bwMode="auto">
            <a:xfrm>
              <a:off x="3640" y="2545"/>
              <a:ext cx="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aseline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aseline="0"/>
            </a:p>
          </p:txBody>
        </p:sp>
        <p:sp>
          <p:nvSpPr>
            <p:cNvPr id="12371" name="Rectangle 15"/>
            <p:cNvSpPr>
              <a:spLocks noChangeArrowheads="1"/>
            </p:cNvSpPr>
            <p:nvPr/>
          </p:nvSpPr>
          <p:spPr bwMode="auto">
            <a:xfrm>
              <a:off x="3711" y="2620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aseline="0"/>
            </a:p>
          </p:txBody>
        </p:sp>
      </p:grpSp>
      <p:grpSp>
        <p:nvGrpSpPr>
          <p:cNvPr id="12300" name="Group 16"/>
          <p:cNvGrpSpPr>
            <a:grpSpLocks/>
          </p:cNvGrpSpPr>
          <p:nvPr/>
        </p:nvGrpSpPr>
        <p:grpSpPr bwMode="auto">
          <a:xfrm>
            <a:off x="5810250" y="5638800"/>
            <a:ext cx="169863" cy="273050"/>
            <a:chOff x="3814" y="1930"/>
            <a:chExt cx="121" cy="172"/>
          </a:xfrm>
        </p:grpSpPr>
        <p:sp>
          <p:nvSpPr>
            <p:cNvPr id="12368" name="Rectangle 17"/>
            <p:cNvSpPr>
              <a:spLocks noChangeArrowheads="1"/>
            </p:cNvSpPr>
            <p:nvPr/>
          </p:nvSpPr>
          <p:spPr bwMode="auto">
            <a:xfrm>
              <a:off x="3814" y="1930"/>
              <a:ext cx="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aseline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aseline="0"/>
            </a:p>
          </p:txBody>
        </p:sp>
        <p:sp>
          <p:nvSpPr>
            <p:cNvPr id="12369" name="Rectangle 18"/>
            <p:cNvSpPr>
              <a:spLocks noChangeArrowheads="1"/>
            </p:cNvSpPr>
            <p:nvPr/>
          </p:nvSpPr>
          <p:spPr bwMode="auto">
            <a:xfrm>
              <a:off x="3885" y="2006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baseline="0"/>
            </a:p>
          </p:txBody>
        </p:sp>
      </p:grpSp>
      <p:grpSp>
        <p:nvGrpSpPr>
          <p:cNvPr id="12301" name="Group 19"/>
          <p:cNvGrpSpPr>
            <a:grpSpLocks/>
          </p:cNvGrpSpPr>
          <p:nvPr/>
        </p:nvGrpSpPr>
        <p:grpSpPr bwMode="auto">
          <a:xfrm>
            <a:off x="6316663" y="5638800"/>
            <a:ext cx="171450" cy="273050"/>
            <a:chOff x="3989" y="1665"/>
            <a:chExt cx="121" cy="172"/>
          </a:xfrm>
        </p:grpSpPr>
        <p:sp>
          <p:nvSpPr>
            <p:cNvPr id="12366" name="Rectangle 20"/>
            <p:cNvSpPr>
              <a:spLocks noChangeArrowheads="1"/>
            </p:cNvSpPr>
            <p:nvPr/>
          </p:nvSpPr>
          <p:spPr bwMode="auto">
            <a:xfrm>
              <a:off x="3989" y="1665"/>
              <a:ext cx="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aseline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aseline="0"/>
            </a:p>
          </p:txBody>
        </p:sp>
        <p:sp>
          <p:nvSpPr>
            <p:cNvPr id="12367" name="Rectangle 21"/>
            <p:cNvSpPr>
              <a:spLocks noChangeArrowheads="1"/>
            </p:cNvSpPr>
            <p:nvPr/>
          </p:nvSpPr>
          <p:spPr bwMode="auto">
            <a:xfrm>
              <a:off x="4060" y="1741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baseline="0"/>
            </a:p>
          </p:txBody>
        </p:sp>
      </p:grpSp>
      <p:grpSp>
        <p:nvGrpSpPr>
          <p:cNvPr id="12302" name="Group 22"/>
          <p:cNvGrpSpPr>
            <a:grpSpLocks/>
          </p:cNvGrpSpPr>
          <p:nvPr/>
        </p:nvGrpSpPr>
        <p:grpSpPr bwMode="auto">
          <a:xfrm>
            <a:off x="6823075" y="5638800"/>
            <a:ext cx="169863" cy="273050"/>
            <a:chOff x="4163" y="1754"/>
            <a:chExt cx="121" cy="172"/>
          </a:xfrm>
        </p:grpSpPr>
        <p:sp>
          <p:nvSpPr>
            <p:cNvPr id="12364" name="Rectangle 23"/>
            <p:cNvSpPr>
              <a:spLocks noChangeArrowheads="1"/>
            </p:cNvSpPr>
            <p:nvPr/>
          </p:nvSpPr>
          <p:spPr bwMode="auto">
            <a:xfrm>
              <a:off x="4163" y="1754"/>
              <a:ext cx="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aseline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aseline="0"/>
            </a:p>
          </p:txBody>
        </p:sp>
        <p:sp>
          <p:nvSpPr>
            <p:cNvPr id="12365" name="Rectangle 24"/>
            <p:cNvSpPr>
              <a:spLocks noChangeArrowheads="1"/>
            </p:cNvSpPr>
            <p:nvPr/>
          </p:nvSpPr>
          <p:spPr bwMode="auto">
            <a:xfrm>
              <a:off x="4234" y="1830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baseline="0"/>
            </a:p>
          </p:txBody>
        </p:sp>
      </p:grp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7329488" y="5638800"/>
            <a:ext cx="171450" cy="273050"/>
            <a:chOff x="4337" y="1665"/>
            <a:chExt cx="121" cy="172"/>
          </a:xfrm>
        </p:grpSpPr>
        <p:sp>
          <p:nvSpPr>
            <p:cNvPr id="12362" name="Rectangle 26"/>
            <p:cNvSpPr>
              <a:spLocks noChangeArrowheads="1"/>
            </p:cNvSpPr>
            <p:nvPr/>
          </p:nvSpPr>
          <p:spPr bwMode="auto">
            <a:xfrm>
              <a:off x="4337" y="1665"/>
              <a:ext cx="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aseline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aseline="0"/>
            </a:p>
          </p:txBody>
        </p:sp>
        <p:sp>
          <p:nvSpPr>
            <p:cNvPr id="12363" name="Rectangle 27"/>
            <p:cNvSpPr>
              <a:spLocks noChangeArrowheads="1"/>
            </p:cNvSpPr>
            <p:nvPr/>
          </p:nvSpPr>
          <p:spPr bwMode="auto">
            <a:xfrm>
              <a:off x="4408" y="1741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baseline="0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080000" y="1981200"/>
            <a:ext cx="504825" cy="1219200"/>
            <a:chOff x="3200" y="1536"/>
            <a:chExt cx="318" cy="768"/>
          </a:xfrm>
        </p:grpSpPr>
        <p:sp>
          <p:nvSpPr>
            <p:cNvPr id="12358" name="Rectangle 29"/>
            <p:cNvSpPr>
              <a:spLocks noChangeArrowheads="1"/>
            </p:cNvSpPr>
            <p:nvPr/>
          </p:nvSpPr>
          <p:spPr bwMode="auto">
            <a:xfrm>
              <a:off x="3200" y="1536"/>
              <a:ext cx="31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9" name="Group 30"/>
            <p:cNvGrpSpPr>
              <a:grpSpLocks/>
            </p:cNvGrpSpPr>
            <p:nvPr/>
          </p:nvGrpSpPr>
          <p:grpSpPr bwMode="auto">
            <a:xfrm>
              <a:off x="3200" y="1536"/>
              <a:ext cx="318" cy="768"/>
              <a:chOff x="3216" y="1824"/>
              <a:chExt cx="144" cy="768"/>
            </a:xfrm>
          </p:grpSpPr>
          <p:sp>
            <p:nvSpPr>
              <p:cNvPr id="12360" name="Line 31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Arc 32"/>
              <p:cNvSpPr>
                <a:spLocks/>
              </p:cNvSpPr>
              <p:nvPr/>
            </p:nvSpPr>
            <p:spPr bwMode="auto">
              <a:xfrm rot="10800000" flipV="1">
                <a:off x="3216" y="1824"/>
                <a:ext cx="96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99238" y="2743200"/>
            <a:ext cx="508000" cy="152400"/>
            <a:chOff x="4157" y="2016"/>
            <a:chExt cx="320" cy="96"/>
          </a:xfrm>
        </p:grpSpPr>
        <p:sp>
          <p:nvSpPr>
            <p:cNvPr id="12354" name="Rectangle 34"/>
            <p:cNvSpPr>
              <a:spLocks noChangeArrowheads="1"/>
            </p:cNvSpPr>
            <p:nvPr/>
          </p:nvSpPr>
          <p:spPr bwMode="auto">
            <a:xfrm>
              <a:off x="4157" y="2016"/>
              <a:ext cx="32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5" name="Group 35"/>
            <p:cNvGrpSpPr>
              <a:grpSpLocks/>
            </p:cNvGrpSpPr>
            <p:nvPr/>
          </p:nvGrpSpPr>
          <p:grpSpPr bwMode="auto">
            <a:xfrm>
              <a:off x="4157" y="2016"/>
              <a:ext cx="320" cy="96"/>
              <a:chOff x="3216" y="1824"/>
              <a:chExt cx="144" cy="768"/>
            </a:xfrm>
          </p:grpSpPr>
          <p:sp>
            <p:nvSpPr>
              <p:cNvPr id="12356" name="Line 36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Arc 37"/>
              <p:cNvSpPr>
                <a:spLocks/>
              </p:cNvSpPr>
              <p:nvPr/>
            </p:nvSpPr>
            <p:spPr bwMode="auto">
              <a:xfrm rot="10800000" flipV="1">
                <a:off x="3216" y="1824"/>
                <a:ext cx="96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7107238" y="2667000"/>
            <a:ext cx="504825" cy="76200"/>
            <a:chOff x="4477" y="1968"/>
            <a:chExt cx="318" cy="48"/>
          </a:xfrm>
        </p:grpSpPr>
        <p:sp>
          <p:nvSpPr>
            <p:cNvPr id="12350" name="Rectangle 39"/>
            <p:cNvSpPr>
              <a:spLocks noChangeArrowheads="1"/>
            </p:cNvSpPr>
            <p:nvPr/>
          </p:nvSpPr>
          <p:spPr bwMode="auto">
            <a:xfrm>
              <a:off x="4477" y="1968"/>
              <a:ext cx="31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1" name="Group 40"/>
            <p:cNvGrpSpPr>
              <a:grpSpLocks/>
            </p:cNvGrpSpPr>
            <p:nvPr/>
          </p:nvGrpSpPr>
          <p:grpSpPr bwMode="auto">
            <a:xfrm>
              <a:off x="4477" y="1968"/>
              <a:ext cx="318" cy="48"/>
              <a:chOff x="3216" y="1824"/>
              <a:chExt cx="144" cy="768"/>
            </a:xfrm>
          </p:grpSpPr>
          <p:sp>
            <p:nvSpPr>
              <p:cNvPr id="12352" name="Line 41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Arc 42"/>
              <p:cNvSpPr>
                <a:spLocks/>
              </p:cNvSpPr>
              <p:nvPr/>
            </p:nvSpPr>
            <p:spPr bwMode="auto">
              <a:xfrm rot="10800000" flipV="1">
                <a:off x="3216" y="1824"/>
                <a:ext cx="96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5584825" y="1981200"/>
            <a:ext cx="508000" cy="1219200"/>
            <a:chOff x="3518" y="1536"/>
            <a:chExt cx="320" cy="768"/>
          </a:xfrm>
        </p:grpSpPr>
        <p:sp>
          <p:nvSpPr>
            <p:cNvPr id="12346" name="Rectangle 44"/>
            <p:cNvSpPr>
              <a:spLocks noChangeArrowheads="1"/>
            </p:cNvSpPr>
            <p:nvPr/>
          </p:nvSpPr>
          <p:spPr bwMode="auto">
            <a:xfrm>
              <a:off x="3518" y="1920"/>
              <a:ext cx="32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47" name="Group 45"/>
            <p:cNvGrpSpPr>
              <a:grpSpLocks/>
            </p:cNvGrpSpPr>
            <p:nvPr/>
          </p:nvGrpSpPr>
          <p:grpSpPr bwMode="auto">
            <a:xfrm flipV="1">
              <a:off x="3518" y="1536"/>
              <a:ext cx="320" cy="384"/>
              <a:chOff x="3216" y="1824"/>
              <a:chExt cx="144" cy="768"/>
            </a:xfrm>
          </p:grpSpPr>
          <p:sp>
            <p:nvSpPr>
              <p:cNvPr id="12348" name="Line 46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Arc 47"/>
              <p:cNvSpPr>
                <a:spLocks/>
              </p:cNvSpPr>
              <p:nvPr/>
            </p:nvSpPr>
            <p:spPr bwMode="auto">
              <a:xfrm rot="10800000" flipV="1">
                <a:off x="3216" y="1824"/>
                <a:ext cx="96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6092825" y="2590800"/>
            <a:ext cx="506413" cy="609600"/>
            <a:chOff x="3838" y="1920"/>
            <a:chExt cx="319" cy="384"/>
          </a:xfrm>
        </p:grpSpPr>
        <p:sp>
          <p:nvSpPr>
            <p:cNvPr id="12342" name="Rectangle 49"/>
            <p:cNvSpPr>
              <a:spLocks noChangeArrowheads="1"/>
            </p:cNvSpPr>
            <p:nvPr/>
          </p:nvSpPr>
          <p:spPr bwMode="auto">
            <a:xfrm>
              <a:off x="3838" y="2112"/>
              <a:ext cx="319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43" name="Group 50"/>
            <p:cNvGrpSpPr>
              <a:grpSpLocks/>
            </p:cNvGrpSpPr>
            <p:nvPr/>
          </p:nvGrpSpPr>
          <p:grpSpPr bwMode="auto">
            <a:xfrm flipV="1">
              <a:off x="3838" y="1920"/>
              <a:ext cx="319" cy="192"/>
              <a:chOff x="3216" y="1824"/>
              <a:chExt cx="144" cy="768"/>
            </a:xfrm>
          </p:grpSpPr>
          <p:sp>
            <p:nvSpPr>
              <p:cNvPr id="12344" name="Line 51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Arc 52"/>
              <p:cNvSpPr>
                <a:spLocks/>
              </p:cNvSpPr>
              <p:nvPr/>
            </p:nvSpPr>
            <p:spPr bwMode="auto">
              <a:xfrm rot="10800000" flipV="1">
                <a:off x="3216" y="1824"/>
                <a:ext cx="96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4572000" y="3200400"/>
            <a:ext cx="508000" cy="2438400"/>
            <a:chOff x="2880" y="2304"/>
            <a:chExt cx="320" cy="1536"/>
          </a:xfrm>
        </p:grpSpPr>
        <p:sp>
          <p:nvSpPr>
            <p:cNvPr id="12340" name="Rectangle 54"/>
            <p:cNvSpPr>
              <a:spLocks noChangeArrowheads="1"/>
            </p:cNvSpPr>
            <p:nvPr/>
          </p:nvSpPr>
          <p:spPr bwMode="auto">
            <a:xfrm>
              <a:off x="2880" y="2304"/>
              <a:ext cx="320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Arc 55"/>
            <p:cNvSpPr>
              <a:spLocks/>
            </p:cNvSpPr>
            <p:nvPr/>
          </p:nvSpPr>
          <p:spPr bwMode="auto">
            <a:xfrm rot="10800000" flipV="1">
              <a:off x="2880" y="2304"/>
              <a:ext cx="320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0" name="Rectangle 56"/>
          <p:cNvSpPr>
            <a:spLocks noChangeArrowheads="1"/>
          </p:cNvSpPr>
          <p:nvPr/>
        </p:nvSpPr>
        <p:spPr bwMode="auto">
          <a:xfrm>
            <a:off x="8201025" y="5562600"/>
            <a:ext cx="504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aseline="0">
                <a:solidFill>
                  <a:srgbClr val="000000"/>
                </a:solidFill>
                <a:latin typeface="Arial" charset="0"/>
              </a:rPr>
              <a:t>000000</a:t>
            </a:r>
            <a:endParaRPr lang="en-US" sz="1200" baseline="0"/>
          </a:p>
        </p:txBody>
      </p:sp>
      <p:sp>
        <p:nvSpPr>
          <p:cNvPr id="12311" name="Rectangle 57"/>
          <p:cNvSpPr>
            <a:spLocks noChangeArrowheads="1"/>
          </p:cNvSpPr>
          <p:nvPr/>
        </p:nvSpPr>
        <p:spPr bwMode="auto">
          <a:xfrm>
            <a:off x="8204200" y="868363"/>
            <a:ext cx="504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111111</a:t>
            </a:r>
            <a:endParaRPr lang="en-US" sz="1200" baseline="0" dirty="0"/>
          </a:p>
        </p:txBody>
      </p:sp>
      <p:sp>
        <p:nvSpPr>
          <p:cNvPr id="12312" name="Rectangle 58"/>
          <p:cNvSpPr>
            <a:spLocks noChangeArrowheads="1"/>
          </p:cNvSpPr>
          <p:nvPr/>
        </p:nvSpPr>
        <p:spPr bwMode="auto">
          <a:xfrm>
            <a:off x="8153400" y="3124200"/>
            <a:ext cx="504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aseline="0">
                <a:solidFill>
                  <a:srgbClr val="000000"/>
                </a:solidFill>
                <a:latin typeface="Arial" charset="0"/>
              </a:rPr>
              <a:t>100000</a:t>
            </a:r>
            <a:endParaRPr lang="en-US" sz="1200" baseline="0"/>
          </a:p>
        </p:txBody>
      </p:sp>
      <p:sp>
        <p:nvSpPr>
          <p:cNvPr id="12313" name="Rectangle 59"/>
          <p:cNvSpPr>
            <a:spLocks noChangeArrowheads="1"/>
          </p:cNvSpPr>
          <p:nvPr/>
        </p:nvSpPr>
        <p:spPr bwMode="auto">
          <a:xfrm>
            <a:off x="8148638" y="2819400"/>
            <a:ext cx="504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aseline="0">
                <a:solidFill>
                  <a:srgbClr val="000000"/>
                </a:solidFill>
                <a:latin typeface="Arial" charset="0"/>
              </a:rPr>
              <a:t>100100</a:t>
            </a:r>
            <a:endParaRPr lang="en-US" sz="1200" baseline="0"/>
          </a:p>
        </p:txBody>
      </p:sp>
      <p:sp>
        <p:nvSpPr>
          <p:cNvPr id="12314" name="Rectangle 60"/>
          <p:cNvSpPr>
            <a:spLocks noChangeArrowheads="1"/>
          </p:cNvSpPr>
          <p:nvPr/>
        </p:nvSpPr>
        <p:spPr bwMode="auto">
          <a:xfrm>
            <a:off x="4586288" y="2209800"/>
            <a:ext cx="59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baseline="0">
                <a:solidFill>
                  <a:schemeClr val="hlink"/>
                </a:solidFill>
                <a:latin typeface="Arial" charset="0"/>
              </a:rPr>
              <a:t>Analog</a:t>
            </a:r>
            <a:br>
              <a:rPr lang="en-US" sz="1500" baseline="0">
                <a:solidFill>
                  <a:schemeClr val="hlink"/>
                </a:solidFill>
                <a:latin typeface="Arial" charset="0"/>
              </a:rPr>
            </a:br>
            <a:r>
              <a:rPr lang="en-US" sz="1500" baseline="0">
                <a:solidFill>
                  <a:schemeClr val="hlink"/>
                </a:solidFill>
                <a:latin typeface="Arial" charset="0"/>
              </a:rPr>
              <a:t>Input</a:t>
            </a:r>
            <a:endParaRPr lang="en-US" baseline="0">
              <a:solidFill>
                <a:schemeClr val="hlink"/>
              </a:solidFill>
            </a:endParaRPr>
          </a:p>
        </p:txBody>
      </p:sp>
      <p:grpSp>
        <p:nvGrpSpPr>
          <p:cNvPr id="19" name="Group 95"/>
          <p:cNvGrpSpPr>
            <a:grpSpLocks/>
          </p:cNvGrpSpPr>
          <p:nvPr/>
        </p:nvGrpSpPr>
        <p:grpSpPr bwMode="auto">
          <a:xfrm>
            <a:off x="5080000" y="3200400"/>
            <a:ext cx="504825" cy="2438400"/>
            <a:chOff x="3200" y="2304"/>
            <a:chExt cx="318" cy="1536"/>
          </a:xfrm>
        </p:grpSpPr>
        <p:sp>
          <p:nvSpPr>
            <p:cNvPr id="12338" name="Rectangle 62"/>
            <p:cNvSpPr>
              <a:spLocks noChangeArrowheads="1"/>
            </p:cNvSpPr>
            <p:nvPr/>
          </p:nvSpPr>
          <p:spPr bwMode="auto">
            <a:xfrm>
              <a:off x="3200" y="2304"/>
              <a:ext cx="318" cy="15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Rectangle 63"/>
            <p:cNvSpPr>
              <a:spLocks noChangeArrowheads="1"/>
            </p:cNvSpPr>
            <p:nvPr/>
          </p:nvSpPr>
          <p:spPr bwMode="auto">
            <a:xfrm rot="-5400000">
              <a:off x="2617" y="3012"/>
              <a:ext cx="149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know 1xxxxx, try 1</a:t>
              </a:r>
              <a:r>
                <a:rPr lang="en-US" sz="1700" b="1" baseline="0">
                  <a:solidFill>
                    <a:srgbClr val="66FF33"/>
                  </a:solidFill>
                  <a:latin typeface="Arial" charset="0"/>
                </a:rPr>
                <a:t>1</a:t>
              </a:r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0000</a:t>
              </a:r>
              <a:endParaRPr lang="en-US" sz="2800" baseline="0">
                <a:solidFill>
                  <a:srgbClr val="000099"/>
                </a:solidFill>
              </a:endParaRPr>
            </a:p>
          </p:txBody>
        </p:sp>
      </p:grpSp>
      <p:sp>
        <p:nvSpPr>
          <p:cNvPr id="12316" name="Rectangle 87"/>
          <p:cNvSpPr>
            <a:spLocks noChangeArrowheads="1"/>
          </p:cNvSpPr>
          <p:nvPr/>
        </p:nvSpPr>
        <p:spPr bwMode="auto">
          <a:xfrm>
            <a:off x="8153400" y="2636838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aseline="0">
                <a:solidFill>
                  <a:srgbClr val="000000"/>
                </a:solidFill>
                <a:latin typeface="Arial" charset="0"/>
              </a:rPr>
              <a:t>100110</a:t>
            </a:r>
            <a:endParaRPr lang="en-US" sz="1200" baseline="0"/>
          </a:p>
        </p:txBody>
      </p:sp>
      <p:sp>
        <p:nvSpPr>
          <p:cNvPr id="12317" name="Rectangle 88"/>
          <p:cNvSpPr>
            <a:spLocks noChangeArrowheads="1"/>
          </p:cNvSpPr>
          <p:nvPr/>
        </p:nvSpPr>
        <p:spPr bwMode="auto">
          <a:xfrm rot="-5400000">
            <a:off x="3675063" y="4308475"/>
            <a:ext cx="23574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baseline="0">
                <a:solidFill>
                  <a:srgbClr val="000099"/>
                </a:solidFill>
                <a:latin typeface="Arial" charset="0"/>
              </a:rPr>
              <a:t>know xxxxxx, try </a:t>
            </a:r>
            <a:r>
              <a:rPr lang="en-US" sz="1700" b="1" baseline="0">
                <a:solidFill>
                  <a:srgbClr val="66FF33"/>
                </a:solidFill>
                <a:latin typeface="Arial" charset="0"/>
              </a:rPr>
              <a:t>1</a:t>
            </a:r>
            <a:r>
              <a:rPr lang="en-US" sz="1700" baseline="0">
                <a:solidFill>
                  <a:srgbClr val="000099"/>
                </a:solidFill>
                <a:latin typeface="Arial" charset="0"/>
              </a:rPr>
              <a:t>00000</a:t>
            </a:r>
            <a:endParaRPr lang="en-US" sz="2800" baseline="0">
              <a:solidFill>
                <a:srgbClr val="000099"/>
              </a:solidFill>
            </a:endParaRPr>
          </a:p>
        </p:txBody>
      </p: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5584825" y="3200400"/>
            <a:ext cx="508000" cy="2438400"/>
            <a:chOff x="3518" y="2304"/>
            <a:chExt cx="320" cy="1536"/>
          </a:xfrm>
        </p:grpSpPr>
        <p:sp>
          <p:nvSpPr>
            <p:cNvPr id="12336" name="Rectangle 65"/>
            <p:cNvSpPr>
              <a:spLocks noChangeArrowheads="1"/>
            </p:cNvSpPr>
            <p:nvPr/>
          </p:nvSpPr>
          <p:spPr bwMode="auto">
            <a:xfrm>
              <a:off x="3518" y="2304"/>
              <a:ext cx="320" cy="15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Rectangle 90"/>
            <p:cNvSpPr>
              <a:spLocks noChangeArrowheads="1"/>
            </p:cNvSpPr>
            <p:nvPr/>
          </p:nvSpPr>
          <p:spPr bwMode="auto">
            <a:xfrm rot="-5400000">
              <a:off x="2913" y="3008"/>
              <a:ext cx="15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know 10xxxx, try 10</a:t>
              </a:r>
              <a:r>
                <a:rPr lang="en-US" sz="1700" b="1" baseline="0">
                  <a:solidFill>
                    <a:srgbClr val="66FF33"/>
                  </a:solidFill>
                  <a:latin typeface="Arial" charset="0"/>
                </a:rPr>
                <a:t>1</a:t>
              </a:r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000</a:t>
              </a:r>
              <a:endParaRPr lang="en-US" sz="2800" baseline="0">
                <a:solidFill>
                  <a:srgbClr val="000099"/>
                </a:solidFill>
              </a:endParaRPr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6092825" y="3200400"/>
            <a:ext cx="506413" cy="2443163"/>
            <a:chOff x="3838" y="2304"/>
            <a:chExt cx="319" cy="1539"/>
          </a:xfrm>
        </p:grpSpPr>
        <p:sp>
          <p:nvSpPr>
            <p:cNvPr id="12334" name="Rectangle 68"/>
            <p:cNvSpPr>
              <a:spLocks noChangeArrowheads="1"/>
            </p:cNvSpPr>
            <p:nvPr/>
          </p:nvSpPr>
          <p:spPr bwMode="auto">
            <a:xfrm>
              <a:off x="3838" y="2304"/>
              <a:ext cx="319" cy="15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Rectangle 91"/>
            <p:cNvSpPr>
              <a:spLocks noChangeArrowheads="1"/>
            </p:cNvSpPr>
            <p:nvPr/>
          </p:nvSpPr>
          <p:spPr bwMode="auto">
            <a:xfrm rot="-5400000">
              <a:off x="3245" y="3007"/>
              <a:ext cx="150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know 100xxx, try 100</a:t>
              </a:r>
              <a:r>
                <a:rPr lang="en-US" sz="1700" b="1" baseline="0">
                  <a:solidFill>
                    <a:srgbClr val="66FF33"/>
                  </a:solidFill>
                  <a:latin typeface="Arial" charset="0"/>
                </a:rPr>
                <a:t>1</a:t>
              </a:r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00</a:t>
              </a:r>
              <a:endParaRPr lang="en-US" sz="2800" baseline="0">
                <a:solidFill>
                  <a:srgbClr val="000099"/>
                </a:solidFill>
              </a:endParaRPr>
            </a:p>
          </p:txBody>
        </p:sp>
      </p:grpSp>
      <p:grpSp>
        <p:nvGrpSpPr>
          <p:cNvPr id="22" name="Group 98"/>
          <p:cNvGrpSpPr>
            <a:grpSpLocks/>
          </p:cNvGrpSpPr>
          <p:nvPr/>
        </p:nvGrpSpPr>
        <p:grpSpPr bwMode="auto">
          <a:xfrm>
            <a:off x="6599238" y="2895600"/>
            <a:ext cx="508000" cy="2749550"/>
            <a:chOff x="4157" y="2112"/>
            <a:chExt cx="320" cy="1732"/>
          </a:xfrm>
        </p:grpSpPr>
        <p:sp>
          <p:nvSpPr>
            <p:cNvPr id="12331" name="Rectangle 71"/>
            <p:cNvSpPr>
              <a:spLocks noChangeArrowheads="1"/>
            </p:cNvSpPr>
            <p:nvPr/>
          </p:nvSpPr>
          <p:spPr bwMode="auto">
            <a:xfrm>
              <a:off x="4157" y="2112"/>
              <a:ext cx="320" cy="1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Rectangle 73"/>
            <p:cNvSpPr>
              <a:spLocks noChangeArrowheads="1"/>
            </p:cNvSpPr>
            <p:nvPr/>
          </p:nvSpPr>
          <p:spPr bwMode="auto">
            <a:xfrm>
              <a:off x="4157" y="2304"/>
              <a:ext cx="320" cy="15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Rectangle 92"/>
            <p:cNvSpPr>
              <a:spLocks noChangeArrowheads="1"/>
            </p:cNvSpPr>
            <p:nvPr/>
          </p:nvSpPr>
          <p:spPr bwMode="auto">
            <a:xfrm rot="-5400000">
              <a:off x="3548" y="3004"/>
              <a:ext cx="15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know 1001xx, try 1001</a:t>
              </a:r>
              <a:r>
                <a:rPr lang="en-US" sz="1700" b="1" baseline="0">
                  <a:solidFill>
                    <a:srgbClr val="66FF33"/>
                  </a:solidFill>
                  <a:latin typeface="Arial" charset="0"/>
                </a:rPr>
                <a:t>1</a:t>
              </a:r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0</a:t>
              </a:r>
              <a:endParaRPr lang="en-US" sz="2800" baseline="0">
                <a:solidFill>
                  <a:srgbClr val="000099"/>
                </a:solidFill>
              </a:endParaRPr>
            </a:p>
          </p:txBody>
        </p:sp>
      </p:grpSp>
      <p:grpSp>
        <p:nvGrpSpPr>
          <p:cNvPr id="23" name="Group 99"/>
          <p:cNvGrpSpPr>
            <a:grpSpLocks/>
          </p:cNvGrpSpPr>
          <p:nvPr/>
        </p:nvGrpSpPr>
        <p:grpSpPr bwMode="auto">
          <a:xfrm>
            <a:off x="7107238" y="2743200"/>
            <a:ext cx="504825" cy="2901950"/>
            <a:chOff x="4477" y="2016"/>
            <a:chExt cx="318" cy="1828"/>
          </a:xfrm>
        </p:grpSpPr>
        <p:sp>
          <p:nvSpPr>
            <p:cNvPr id="12327" name="Rectangle 76"/>
            <p:cNvSpPr>
              <a:spLocks noChangeArrowheads="1"/>
            </p:cNvSpPr>
            <p:nvPr/>
          </p:nvSpPr>
          <p:spPr bwMode="auto">
            <a:xfrm>
              <a:off x="4477" y="2016"/>
              <a:ext cx="318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77"/>
            <p:cNvSpPr>
              <a:spLocks noChangeArrowheads="1"/>
            </p:cNvSpPr>
            <p:nvPr/>
          </p:nvSpPr>
          <p:spPr bwMode="auto">
            <a:xfrm>
              <a:off x="4477" y="2112"/>
              <a:ext cx="318" cy="1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79"/>
            <p:cNvSpPr>
              <a:spLocks noChangeArrowheads="1"/>
            </p:cNvSpPr>
            <p:nvPr/>
          </p:nvSpPr>
          <p:spPr bwMode="auto">
            <a:xfrm>
              <a:off x="4477" y="2304"/>
              <a:ext cx="318" cy="15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93"/>
            <p:cNvSpPr>
              <a:spLocks noChangeArrowheads="1"/>
            </p:cNvSpPr>
            <p:nvPr/>
          </p:nvSpPr>
          <p:spPr bwMode="auto">
            <a:xfrm rot="-5400000">
              <a:off x="3861" y="3000"/>
              <a:ext cx="15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know 10011x, try 10011</a:t>
              </a:r>
              <a:r>
                <a:rPr lang="en-US" sz="1700" b="1" baseline="0">
                  <a:solidFill>
                    <a:srgbClr val="66FF33"/>
                  </a:solidFill>
                  <a:latin typeface="Arial" charset="0"/>
                </a:rPr>
                <a:t>1</a:t>
              </a:r>
              <a:endParaRPr lang="en-US" sz="2800" b="1" baseline="0">
                <a:solidFill>
                  <a:srgbClr val="66FF33"/>
                </a:solidFill>
              </a:endParaRPr>
            </a:p>
          </p:txBody>
        </p:sp>
      </p:grpSp>
      <p:grpSp>
        <p:nvGrpSpPr>
          <p:cNvPr id="24" name="Group 100"/>
          <p:cNvGrpSpPr>
            <a:grpSpLocks/>
          </p:cNvGrpSpPr>
          <p:nvPr/>
        </p:nvGrpSpPr>
        <p:grpSpPr bwMode="auto">
          <a:xfrm>
            <a:off x="7612063" y="2743200"/>
            <a:ext cx="508000" cy="2895600"/>
            <a:chOff x="4795" y="2016"/>
            <a:chExt cx="320" cy="1824"/>
          </a:xfrm>
        </p:grpSpPr>
        <p:sp>
          <p:nvSpPr>
            <p:cNvPr id="12323" name="Rectangle 82"/>
            <p:cNvSpPr>
              <a:spLocks noChangeArrowheads="1"/>
            </p:cNvSpPr>
            <p:nvPr/>
          </p:nvSpPr>
          <p:spPr bwMode="auto">
            <a:xfrm>
              <a:off x="4795" y="2016"/>
              <a:ext cx="320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83"/>
            <p:cNvSpPr>
              <a:spLocks noChangeArrowheads="1"/>
            </p:cNvSpPr>
            <p:nvPr/>
          </p:nvSpPr>
          <p:spPr bwMode="auto">
            <a:xfrm>
              <a:off x="4795" y="2112"/>
              <a:ext cx="320" cy="1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85"/>
            <p:cNvSpPr>
              <a:spLocks noChangeArrowheads="1"/>
            </p:cNvSpPr>
            <p:nvPr/>
          </p:nvSpPr>
          <p:spPr bwMode="auto">
            <a:xfrm>
              <a:off x="4795" y="2304"/>
              <a:ext cx="320" cy="15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Rectangle 94"/>
            <p:cNvSpPr>
              <a:spLocks noChangeArrowheads="1"/>
            </p:cNvSpPr>
            <p:nvPr/>
          </p:nvSpPr>
          <p:spPr bwMode="auto">
            <a:xfrm rot="-5400000">
              <a:off x="4335" y="3132"/>
              <a:ext cx="12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baseline="0">
                  <a:solidFill>
                    <a:srgbClr val="000099"/>
                  </a:solidFill>
                  <a:latin typeface="Arial" charset="0"/>
                </a:rPr>
                <a:t>know 100110. Done.</a:t>
              </a:r>
              <a:endParaRPr lang="en-US" sz="2800" baseline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26846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A/D - Successive Approximation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990600"/>
            <a:ext cx="88392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Converter Schematic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85800" y="1524000"/>
          <a:ext cx="7388225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VISIO" r:id="rId8" imgW="5253840" imgH="3304800" progId="Visio.Drawing.6">
                  <p:embed/>
                </p:oleObj>
              </mc:Choice>
              <mc:Fallback>
                <p:oleObj name="VISIO" r:id="rId8" imgW="5253840" imgH="3304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388225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220980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aseline="0" dirty="0" smtClean="0">
                <a:latin typeface="Arial" charset="0"/>
              </a:rPr>
              <a:t>Converter</a:t>
            </a:r>
            <a:endParaRPr lang="en-US" sz="1800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5445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ea typeface="PMingLiU" pitchFamily="18" charset="-120"/>
              </a:rPr>
              <a:t>ADC Performance Metrics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 sz="2000" dirty="0" smtClean="0">
                <a:ea typeface="PMingLiU" pitchFamily="18" charset="-120"/>
              </a:rPr>
              <a:t>Linearity </a:t>
            </a:r>
            <a:r>
              <a:rPr lang="en-US" altLang="zh-TW" sz="2000" b="0" dirty="0" smtClean="0">
                <a:ea typeface="PMingLiU" pitchFamily="18" charset="-120"/>
              </a:rPr>
              <a:t>measures how well the transition voltages lie on a straight line.</a:t>
            </a:r>
          </a:p>
          <a:p>
            <a:endParaRPr lang="en-US" altLang="zh-TW" sz="2000" dirty="0" smtClean="0">
              <a:ea typeface="PMingLiU" pitchFamily="18" charset="-120"/>
            </a:endParaRPr>
          </a:p>
          <a:p>
            <a:r>
              <a:rPr lang="en-US" altLang="zh-TW" sz="2000" dirty="0" smtClean="0">
                <a:ea typeface="PMingLiU" pitchFamily="18" charset="-120"/>
              </a:rPr>
              <a:t>Differential linearity </a:t>
            </a:r>
            <a:r>
              <a:rPr lang="en-US" altLang="zh-TW" sz="2000" b="0" dirty="0" smtClean="0">
                <a:ea typeface="PMingLiU" pitchFamily="18" charset="-120"/>
              </a:rPr>
              <a:t>measure the equality of the step size.</a:t>
            </a:r>
          </a:p>
          <a:p>
            <a:endParaRPr lang="en-US" altLang="zh-TW" sz="2000" dirty="0" smtClean="0">
              <a:ea typeface="PMingLiU" pitchFamily="18" charset="-120"/>
            </a:endParaRPr>
          </a:p>
          <a:p>
            <a:r>
              <a:rPr lang="en-US" altLang="zh-TW" sz="2000" dirty="0" smtClean="0">
                <a:ea typeface="PMingLiU" pitchFamily="18" charset="-120"/>
              </a:rPr>
              <a:t>Conversion time: </a:t>
            </a:r>
            <a:r>
              <a:rPr lang="en-US" altLang="zh-TW" sz="2000" b="0" dirty="0" smtClean="0">
                <a:ea typeface="PMingLiU" pitchFamily="18" charset="-120"/>
              </a:rPr>
              <a:t>between start of conversion and generation of result</a:t>
            </a:r>
          </a:p>
          <a:p>
            <a:endParaRPr lang="en-US" altLang="zh-TW" sz="2000" dirty="0" smtClean="0">
              <a:ea typeface="PMingLiU" pitchFamily="18" charset="-120"/>
            </a:endParaRPr>
          </a:p>
          <a:p>
            <a:r>
              <a:rPr lang="en-US" altLang="zh-TW" sz="2000" dirty="0" smtClean="0">
                <a:ea typeface="PMingLiU" pitchFamily="18" charset="-120"/>
              </a:rPr>
              <a:t>Conversion </a:t>
            </a:r>
            <a:r>
              <a:rPr lang="en-US" altLang="zh-TW" sz="2000" i="1" dirty="0" smtClean="0">
                <a:ea typeface="PMingLiU" pitchFamily="18" charset="-120"/>
              </a:rPr>
              <a:t>rate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b="0" dirty="0" smtClean="0">
                <a:ea typeface="PMingLiU" pitchFamily="18" charset="-120"/>
              </a:rPr>
              <a:t>= inverse of conversion </a:t>
            </a:r>
            <a:r>
              <a:rPr lang="en-US" altLang="zh-TW" sz="2000" b="0" i="1" dirty="0" smtClean="0">
                <a:ea typeface="PMingLiU" pitchFamily="18" charset="-120"/>
              </a:rPr>
              <a:t>time</a:t>
            </a:r>
          </a:p>
          <a:p>
            <a:endParaRPr lang="en-US" altLang="zh-TW" sz="2000" dirty="0" smtClean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8706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Sampling Problems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err="1" smtClean="0"/>
              <a:t>Nyquist</a:t>
            </a:r>
            <a:r>
              <a:rPr lang="en-US" sz="2000" dirty="0" smtClean="0"/>
              <a:t> criterion</a:t>
            </a:r>
          </a:p>
          <a:p>
            <a:pPr lvl="1"/>
            <a:r>
              <a:rPr lang="en-US" sz="1800" dirty="0" err="1" smtClean="0"/>
              <a:t>F</a:t>
            </a:r>
            <a:r>
              <a:rPr lang="en-US" sz="1800" baseline="-25000" dirty="0" err="1" smtClean="0"/>
              <a:t>sample</a:t>
            </a:r>
            <a:r>
              <a:rPr lang="en-US" sz="1800" dirty="0" smtClean="0"/>
              <a:t> &gt;= 2 *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max</a:t>
            </a:r>
            <a:r>
              <a:rPr lang="en-US" sz="1800" baseline="-25000" dirty="0" smtClean="0"/>
              <a:t> frequency component</a:t>
            </a:r>
          </a:p>
          <a:p>
            <a:pPr lvl="1"/>
            <a:r>
              <a:rPr lang="en-US" sz="1800" dirty="0" smtClean="0"/>
              <a:t>Frequency components above ½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sample</a:t>
            </a:r>
            <a:r>
              <a:rPr lang="en-US" sz="1800" dirty="0" smtClean="0"/>
              <a:t> are aliased, distort measured signal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Nyquist</a:t>
            </a:r>
            <a:r>
              <a:rPr lang="en-US" sz="2000" dirty="0" smtClean="0"/>
              <a:t> and the real world</a:t>
            </a:r>
          </a:p>
          <a:p>
            <a:pPr lvl="1"/>
            <a:r>
              <a:rPr lang="en-US" sz="1800" dirty="0" smtClean="0"/>
              <a:t>This theorem assumes we have a perfect filter with “brick wall” roll-off</a:t>
            </a:r>
          </a:p>
          <a:p>
            <a:pPr lvl="1"/>
            <a:r>
              <a:rPr lang="en-US" sz="1800" dirty="0" smtClean="0"/>
              <a:t>Real world filters have more gentle roll-off</a:t>
            </a:r>
          </a:p>
          <a:p>
            <a:pPr lvl="1"/>
            <a:r>
              <a:rPr lang="en-US" sz="1800" dirty="0" smtClean="0"/>
              <a:t>Inexpensive filters are even worse (e.g. first order filter is 20 dB/decade, aka 6 dB/octave)</a:t>
            </a:r>
          </a:p>
          <a:p>
            <a:pPr lvl="1"/>
            <a:r>
              <a:rPr lang="en-US" sz="1800" dirty="0" smtClean="0"/>
              <a:t>So we have to choose a sampling frequency high enough that our filter attenuates aliasing components adequately</a:t>
            </a:r>
          </a:p>
        </p:txBody>
      </p:sp>
    </p:spTree>
    <p:extLst>
      <p:ext uri="{BB962C8B-B14F-4D97-AF65-F5344CB8AC3E}">
        <p14:creationId xmlns:p14="http://schemas.microsoft.com/office/powerpoint/2010/main" val="153409036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Inputs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Differential</a:t>
            </a:r>
          </a:p>
          <a:p>
            <a:pPr lvl="1"/>
            <a:r>
              <a:rPr lang="en-US" dirty="0" smtClean="0"/>
              <a:t>Use two channels, and compute difference between them</a:t>
            </a:r>
          </a:p>
          <a:p>
            <a:pPr lvl="1"/>
            <a:r>
              <a:rPr lang="en-US" dirty="0" smtClean="0"/>
              <a:t>Very good noise immunity</a:t>
            </a:r>
          </a:p>
          <a:p>
            <a:pPr lvl="1"/>
            <a:r>
              <a:rPr lang="en-US" dirty="0" smtClean="0"/>
              <a:t>Some sensors offer differential outputs (e.g. Wheatstone Bridge)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Multiplexing</a:t>
            </a:r>
          </a:p>
          <a:p>
            <a:pPr lvl="1"/>
            <a:r>
              <a:rPr lang="en-US" dirty="0" smtClean="0"/>
              <a:t>Typically share a single ADC among multiple inputs</a:t>
            </a:r>
          </a:p>
          <a:p>
            <a:pPr lvl="1"/>
            <a:r>
              <a:rPr lang="en-US" dirty="0" smtClean="0"/>
              <a:t>Need to select an input, allow time to settle before sampling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Signal Conditioning</a:t>
            </a:r>
          </a:p>
          <a:p>
            <a:pPr lvl="1"/>
            <a:r>
              <a:rPr lang="en-US" dirty="0" smtClean="0"/>
              <a:t>Amplify and filter input signal</a:t>
            </a:r>
          </a:p>
          <a:p>
            <a:pPr lvl="1"/>
            <a:r>
              <a:rPr lang="en-US" dirty="0" smtClean="0"/>
              <a:t>Protect against out-of-range inputs with clamping diodes</a:t>
            </a:r>
          </a:p>
        </p:txBody>
      </p:sp>
    </p:spTree>
    <p:extLst>
      <p:ext uri="{BB962C8B-B14F-4D97-AF65-F5344CB8AC3E}">
        <p14:creationId xmlns:p14="http://schemas.microsoft.com/office/powerpoint/2010/main" val="90779896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Sample and Hold Devices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  <p:custDataLst>
              <p:tags r:id="rId3"/>
            </p:custDataLst>
          </p:nvPr>
        </p:nvSpPr>
        <p:spPr>
          <a:xfrm>
            <a:off x="228600" y="990600"/>
            <a:ext cx="4332288" cy="5867400"/>
          </a:xfrm>
        </p:spPr>
        <p:txBody>
          <a:bodyPr/>
          <a:lstStyle/>
          <a:p>
            <a:r>
              <a:rPr lang="en-US" sz="2000" b="0" dirty="0" smtClean="0"/>
              <a:t>Some A/D converters require the input analog signal to be held constant during conversion, (e.g. successive approximation devices)</a:t>
            </a:r>
          </a:p>
          <a:p>
            <a:r>
              <a:rPr lang="en-US" sz="2000" b="0" dirty="0" smtClean="0"/>
              <a:t>In other cases, peak capture or sampling at a specific point in time necessitates a sampling device.</a:t>
            </a:r>
          </a:p>
          <a:p>
            <a:r>
              <a:rPr lang="en-US" sz="2000" b="0" dirty="0" smtClean="0"/>
              <a:t>This function is accomplished by a sample and hold device as shown to the right:</a:t>
            </a:r>
          </a:p>
          <a:p>
            <a:r>
              <a:rPr lang="en-US" sz="2000" b="0" dirty="0" smtClean="0"/>
              <a:t>These devices are incorporated into some A/D converters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419600" y="2514600"/>
          <a:ext cx="42672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8" name="VISIO" r:id="rId7" imgW="3629520" imgH="1215720" progId="Visio.Drawing.6">
                  <p:embed/>
                </p:oleObj>
              </mc:Choice>
              <mc:Fallback>
                <p:oleObj name="VISIO" r:id="rId7" imgW="3629520" imgH="121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42672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6490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STM32F4Discovery Analog Interfacing Peripherals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It’s Needed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839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Embedded systems often need to measure values of physical parameters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These parameters are usually continuous (</a:t>
            </a:r>
            <a:r>
              <a:rPr lang="en-US" sz="2000" i="1" dirty="0" smtClean="0"/>
              <a:t>analog</a:t>
            </a:r>
            <a:r>
              <a:rPr lang="en-US" sz="2000" dirty="0" smtClean="0"/>
              <a:t>) and not in a digital form which computers (which operate on discrete data values) can process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48200" y="25908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Pressure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Blood pressure monitor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Altimeter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Car engine controller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Scuba dive computer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Tsunami detector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Acceleration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aseline="0" dirty="0">
                <a:latin typeface="+mn-lt"/>
              </a:rPr>
              <a:t>Air bag controller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aseline="0" dirty="0">
                <a:latin typeface="+mn-lt"/>
              </a:rPr>
              <a:t>Vehicle stability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aseline="0" dirty="0">
                <a:latin typeface="+mn-lt"/>
              </a:rPr>
              <a:t>Video game remote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Mechanical strain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Other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Touch screen controller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EKG, EEG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Breathalyzer</a:t>
            </a:r>
            <a:endParaRPr lang="en-US" sz="1800" baseline="0" dirty="0">
              <a:latin typeface="+mn-lt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2590800"/>
            <a:ext cx="4191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Temperature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Thermometer (do you have a fever?)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Thermostat for building, fridge, freezer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Car engine controller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Chemical reaction monitor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Safety (e.g. microprocessor processor thermal management)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Light (or infrared or ultraviolet) intensity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Digital camera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IR remote control receiver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Tanning bed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UV monitor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aseline="0" dirty="0">
                <a:latin typeface="+mn-lt"/>
              </a:rPr>
              <a:t>Rotary position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Wind gauge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aseline="0" dirty="0">
                <a:latin typeface="+mn-lt"/>
              </a:rPr>
              <a:t>Knobs</a:t>
            </a:r>
          </a:p>
        </p:txBody>
      </p:sp>
    </p:spTree>
    <p:extLst>
      <p:ext uri="{BB962C8B-B14F-4D97-AF65-F5344CB8AC3E}">
        <p14:creationId xmlns:p14="http://schemas.microsoft.com/office/powerpoint/2010/main" val="268787509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/>
              <a:t>STM32F40x LQFP100 </a:t>
            </a:r>
            <a:r>
              <a:rPr lang="en-GB" sz="3200" dirty="0" smtClean="0"/>
              <a:t>Analog Interface Pins</a:t>
            </a:r>
            <a:endParaRPr lang="en-US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2514600" cy="3762375"/>
          </a:xfrm>
        </p:spPr>
        <p:txBody>
          <a:bodyPr/>
          <a:lstStyle/>
          <a:p>
            <a:r>
              <a:rPr lang="en-US" sz="2400" dirty="0" smtClean="0"/>
              <a:t>100-pin QFP</a:t>
            </a:r>
          </a:p>
          <a:p>
            <a:r>
              <a:rPr lang="en-US" sz="2400" dirty="0" smtClean="0"/>
              <a:t>Inputs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16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12-bit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ADC 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500" dirty="0" smtClean="0"/>
              <a:t>Output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</a:rPr>
              <a:t>2 12-bit </a:t>
            </a:r>
            <a:r>
              <a:rPr lang="en-US" sz="2000" dirty="0" smtClean="0">
                <a:solidFill>
                  <a:srgbClr val="000099"/>
                </a:solidFill>
              </a:rPr>
              <a:t>DAC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/>
        </p:blipFill>
        <p:spPr>
          <a:xfrm>
            <a:off x="3276600" y="838199"/>
            <a:ext cx="5867401" cy="545629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4" y="837061"/>
            <a:ext cx="3505200" cy="5508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STM32F4 Discovery Analog I/O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19800" y="2278320"/>
            <a:ext cx="2895600" cy="206210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16 external 12-bit ADC channels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/>
              <a:t>Output</a:t>
            </a:r>
            <a:endParaRPr lang="en-US" dirty="0"/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2 </a:t>
            </a:r>
            <a:r>
              <a:rPr lang="en-US" sz="2000" dirty="0">
                <a:solidFill>
                  <a:srgbClr val="000099"/>
                </a:solidFill>
              </a:rPr>
              <a:t>12-bit </a:t>
            </a:r>
            <a:r>
              <a:rPr lang="en-US" sz="2000" dirty="0" smtClean="0">
                <a:solidFill>
                  <a:srgbClr val="000099"/>
                </a:solidFill>
              </a:rPr>
              <a:t>DAC, one channel each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2912" y="3063370"/>
            <a:ext cx="789688" cy="1127630"/>
          </a:xfrm>
          <a:prstGeom prst="rect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60474" y="3591147"/>
            <a:ext cx="792126" cy="18281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3236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GPIO Port Bit Circuitry in MCU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2362200" cy="5029200"/>
          </a:xfrm>
        </p:spPr>
        <p:txBody>
          <a:bodyPr/>
          <a:lstStyle/>
          <a:p>
            <a:r>
              <a:rPr lang="en-US" sz="2000" dirty="0" smtClean="0"/>
              <a:t>Configuration</a:t>
            </a:r>
          </a:p>
          <a:p>
            <a:pPr lvl="1"/>
            <a:r>
              <a:rPr lang="en-US" sz="1800" dirty="0" smtClean="0"/>
              <a:t>Direction</a:t>
            </a:r>
          </a:p>
          <a:p>
            <a:pPr lvl="1"/>
            <a:r>
              <a:rPr lang="en-US" sz="1800" dirty="0" smtClean="0"/>
              <a:t>MUX</a:t>
            </a:r>
          </a:p>
          <a:p>
            <a:pPr lvl="1"/>
            <a:r>
              <a:rPr lang="en-US" sz="1800" dirty="0" smtClean="0"/>
              <a:t>Modes</a:t>
            </a:r>
          </a:p>
          <a:p>
            <a:pPr lvl="1"/>
            <a:r>
              <a:rPr lang="en-US" sz="1800" dirty="0" smtClean="0"/>
              <a:t>Speed</a:t>
            </a:r>
          </a:p>
          <a:p>
            <a:endParaRPr lang="en-US" sz="2000" dirty="0" smtClean="0"/>
          </a:p>
          <a:p>
            <a:r>
              <a:rPr lang="en-US" sz="2000" dirty="0" smtClean="0"/>
              <a:t>Data</a:t>
            </a:r>
          </a:p>
          <a:p>
            <a:pPr lvl="1"/>
            <a:r>
              <a:rPr lang="en-US" sz="1800" dirty="0" smtClean="0"/>
              <a:t>Output (different ways to access it)</a:t>
            </a:r>
          </a:p>
          <a:p>
            <a:pPr lvl="1"/>
            <a:r>
              <a:rPr lang="en-US" sz="1800" dirty="0" smtClean="0"/>
              <a:t>Input</a:t>
            </a:r>
            <a:endParaRPr lang="en-US" dirty="0"/>
          </a:p>
          <a:p>
            <a:pPr lvl="1"/>
            <a:r>
              <a:rPr lang="en-US" sz="1800" dirty="0" smtClean="0"/>
              <a:t>Analogue</a:t>
            </a:r>
            <a:endParaRPr lang="en-US" sz="1800" dirty="0"/>
          </a:p>
          <a:p>
            <a:endParaRPr lang="en-US" sz="1900" dirty="0" smtClean="0"/>
          </a:p>
          <a:p>
            <a:r>
              <a:rPr lang="en-GB" sz="2000" dirty="0" smtClean="0"/>
              <a:t>Locking</a:t>
            </a:r>
            <a:endParaRPr lang="en-US" sz="1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t="29395" r="26953" b="28434"/>
          <a:stretch/>
        </p:blipFill>
        <p:spPr bwMode="auto">
          <a:xfrm>
            <a:off x="2619823" y="1371600"/>
            <a:ext cx="651465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429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Configuration of the GPIO </a:t>
            </a:r>
            <a:r>
              <a:rPr lang="en-GB" dirty="0"/>
              <a:t>registers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657600" cy="5312217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Mode 11</a:t>
            </a:r>
          </a:p>
          <a:p>
            <a:pPr lvl="1">
              <a:defRPr/>
            </a:pPr>
            <a:r>
              <a:rPr lang="en-GB" sz="1900" dirty="0"/>
              <a:t>GPIOA-&gt;MODER|=</a:t>
            </a:r>
            <a:r>
              <a:rPr lang="en-GB" sz="1900" dirty="0" err="1" smtClean="0"/>
              <a:t>GPIO_MODER_MODERx</a:t>
            </a:r>
            <a:r>
              <a:rPr lang="en-GB" sz="1900" dirty="0" smtClean="0"/>
              <a:t>;</a:t>
            </a:r>
          </a:p>
          <a:p>
            <a:pPr>
              <a:defRPr/>
            </a:pPr>
            <a:r>
              <a:rPr lang="en-GB" sz="2000" dirty="0" smtClean="0"/>
              <a:t>PUPD 00</a:t>
            </a:r>
          </a:p>
          <a:p>
            <a:pPr lvl="1">
              <a:defRPr/>
            </a:pPr>
            <a:r>
              <a:rPr lang="en-GB" sz="1900" dirty="0"/>
              <a:t>GPIOA-&gt;PUPDR</a:t>
            </a:r>
            <a:r>
              <a:rPr lang="en-GB" sz="1900" dirty="0" smtClean="0"/>
              <a:t>&amp;=~(</a:t>
            </a:r>
            <a:r>
              <a:rPr lang="en-GB" sz="1900" dirty="0" err="1" smtClean="0"/>
              <a:t>GPIO_PUPDR_PUPDRx</a:t>
            </a:r>
            <a:r>
              <a:rPr lang="en-GB" sz="1900" dirty="0" smtClean="0"/>
              <a:t>);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2445" r="31187" b="11889"/>
          <a:stretch/>
        </p:blipFill>
        <p:spPr bwMode="auto">
          <a:xfrm>
            <a:off x="3886200" y="838201"/>
            <a:ext cx="5057775" cy="54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962400" y="5257800"/>
            <a:ext cx="4800600" cy="228600"/>
          </a:xfrm>
          <a:prstGeom prst="rect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6799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Digital to Analog Converter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01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800"/>
            <a:ext cx="3273054" cy="5105400"/>
          </a:xfrm>
        </p:spPr>
        <p:txBody>
          <a:bodyPr/>
          <a:lstStyle/>
          <a:p>
            <a:r>
              <a:rPr lang="en-US" sz="2000" dirty="0" smtClean="0"/>
              <a:t>Two independent channels</a:t>
            </a:r>
          </a:p>
          <a:p>
            <a:r>
              <a:rPr lang="en-US" sz="2000" dirty="0" smtClean="0"/>
              <a:t>DAC1 connects to PA4;DAC2 connects to PA5</a:t>
            </a:r>
          </a:p>
          <a:p>
            <a:r>
              <a:rPr lang="en-US" sz="2000" dirty="0" smtClean="0"/>
              <a:t>Output buffers, better ability to drive external loads</a:t>
            </a:r>
          </a:p>
          <a:p>
            <a:r>
              <a:rPr lang="en-US" sz="2000" dirty="0" smtClean="0"/>
              <a:t>Different Data formats</a:t>
            </a:r>
            <a:endParaRPr lang="en-US" sz="2000" baseline="30000" dirty="0" smtClean="0"/>
          </a:p>
          <a:p>
            <a:r>
              <a:rPr lang="en-GB" sz="2000" b="0" dirty="0" err="1" smtClean="0"/>
              <a:t>DAC</a:t>
            </a:r>
            <a:r>
              <a:rPr lang="en-GB" sz="2000" b="0" baseline="-25000" dirty="0" err="1" smtClean="0"/>
              <a:t>output</a:t>
            </a:r>
            <a:r>
              <a:rPr lang="en-GB" sz="2000" b="0" baseline="-25000" dirty="0" smtClean="0"/>
              <a:t>(12bit)</a:t>
            </a:r>
            <a:r>
              <a:rPr lang="en-GB" sz="2000" b="0" dirty="0" smtClean="0"/>
              <a:t> = V</a:t>
            </a:r>
            <a:r>
              <a:rPr lang="en-GB" sz="2000" b="0" baseline="-25000" dirty="0" smtClean="0"/>
              <a:t>REF</a:t>
            </a:r>
            <a:r>
              <a:rPr lang="en-GB" sz="2000" b="0" dirty="0" smtClean="0"/>
              <a:t>×DOR÷4095</a:t>
            </a:r>
          </a:p>
          <a:p>
            <a:pPr lvl="1"/>
            <a:r>
              <a:rPr lang="en-GB" sz="1900" dirty="0" smtClean="0"/>
              <a:t>Range from 0 to V</a:t>
            </a:r>
            <a:r>
              <a:rPr lang="en-GB" sz="1900" baseline="-25000" dirty="0" smtClean="0"/>
              <a:t>REF</a:t>
            </a:r>
            <a:r>
              <a:rPr lang="en-GB" sz="1900" dirty="0" smtClean="0"/>
              <a:t>+</a:t>
            </a:r>
          </a:p>
          <a:p>
            <a:r>
              <a:rPr lang="en-GB" sz="2000" dirty="0" smtClean="0"/>
              <a:t>Dual Channel mode</a:t>
            </a:r>
          </a:p>
          <a:p>
            <a:r>
              <a:rPr lang="en-GB" sz="2000" dirty="0" smtClean="0"/>
              <a:t>Support DMA</a:t>
            </a:r>
            <a:endParaRPr lang="en-GB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5" t="11659" r="27581" b="33147"/>
          <a:stretch/>
        </p:blipFill>
        <p:spPr bwMode="auto">
          <a:xfrm>
            <a:off x="3349254" y="809844"/>
            <a:ext cx="5794745" cy="47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3037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DAC channel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Format</a:t>
            </a:r>
          </a:p>
          <a:p>
            <a:pPr lvl="1"/>
            <a:r>
              <a:rPr lang="en-US" dirty="0" smtClean="0"/>
              <a:t>8-bit right alignment </a:t>
            </a:r>
            <a:r>
              <a:rPr lang="en-GB" dirty="0"/>
              <a:t>DAC_DHR8Rx [7:0]</a:t>
            </a:r>
            <a:endParaRPr lang="en-US" dirty="0" smtClean="0"/>
          </a:p>
          <a:p>
            <a:pPr lvl="1"/>
            <a:r>
              <a:rPr lang="en-US" dirty="0" smtClean="0"/>
              <a:t>12-bit left alignment </a:t>
            </a:r>
            <a:r>
              <a:rPr lang="en-GB" dirty="0"/>
              <a:t>DAC_DHR12Lx [15:4]</a:t>
            </a:r>
            <a:endParaRPr lang="en-US" dirty="0" smtClean="0"/>
          </a:p>
          <a:p>
            <a:pPr lvl="1"/>
            <a:r>
              <a:rPr lang="en-US" dirty="0" smtClean="0"/>
              <a:t>12-bit right alignment </a:t>
            </a:r>
            <a:r>
              <a:rPr lang="en-GB" dirty="0"/>
              <a:t>DAC_DHR12Rx [11:0</a:t>
            </a:r>
            <a:r>
              <a:rPr lang="en-GB" dirty="0" smtClean="0"/>
              <a:t>]</a:t>
            </a:r>
          </a:p>
          <a:p>
            <a:pPr marL="401637" lvl="1" indent="0">
              <a:buNone/>
            </a:pPr>
            <a:endParaRPr lang="en-US" dirty="0" smtClean="0"/>
          </a:p>
          <a:p>
            <a:r>
              <a:rPr lang="en-US" dirty="0" smtClean="0"/>
              <a:t>Buffered </a:t>
            </a:r>
          </a:p>
          <a:p>
            <a:pPr lvl="1"/>
            <a:r>
              <a:rPr lang="en-US" dirty="0" smtClean="0"/>
              <a:t>Data to output is stored in 16-word buffer </a:t>
            </a:r>
            <a:r>
              <a:rPr lang="en-US" dirty="0" err="1" smtClean="0"/>
              <a:t>DAC_DHRx</a:t>
            </a:r>
            <a:endParaRPr lang="en-US" dirty="0" smtClean="0"/>
          </a:p>
          <a:p>
            <a:pPr lvl="1"/>
            <a:r>
              <a:rPr lang="en-US" dirty="0" err="1" smtClean="0"/>
              <a:t>DAC_DHRx</a:t>
            </a:r>
            <a:r>
              <a:rPr lang="en-US" dirty="0" smtClean="0"/>
              <a:t> will update </a:t>
            </a:r>
            <a:r>
              <a:rPr lang="en-US" dirty="0" err="1" smtClean="0"/>
              <a:t>DAC_DORx</a:t>
            </a:r>
            <a:r>
              <a:rPr lang="en-US" dirty="0" smtClean="0"/>
              <a:t> after one APB1 clock cycle</a:t>
            </a:r>
          </a:p>
          <a:p>
            <a:pPr lvl="1"/>
            <a:r>
              <a:rPr lang="en-US" dirty="0" smtClean="0"/>
              <a:t>If hardware trigger is selected (</a:t>
            </a:r>
            <a:r>
              <a:rPr lang="en-US" dirty="0" err="1" smtClean="0"/>
              <a:t>TENx</a:t>
            </a:r>
            <a:r>
              <a:rPr lang="en-US" dirty="0" smtClean="0"/>
              <a:t> bit in DAC_CR register) then then update will be delayed to three APB1 clock cycles after the trigger event.</a:t>
            </a:r>
          </a:p>
          <a:p>
            <a:pPr lvl="1"/>
            <a:r>
              <a:rPr lang="en-US" dirty="0" smtClean="0"/>
              <a:t>Depends on power supply voltage and output load, the analog output voltage will be available after a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SETTLING</a:t>
            </a:r>
            <a:r>
              <a:rPr lang="en-US" dirty="0" smtClean="0"/>
              <a:t> (typically 3us)  since the last update.</a:t>
            </a:r>
            <a:endParaRPr lang="en-US" sz="1100" dirty="0" smtClean="0"/>
          </a:p>
          <a:p>
            <a:pPr lvl="1"/>
            <a:endParaRPr lang="en-US" dirty="0" smtClean="0"/>
          </a:p>
          <a:p>
            <a:r>
              <a:rPr lang="en-GB" sz="2000" dirty="0" err="1"/>
              <a:t>DAC</a:t>
            </a:r>
            <a:r>
              <a:rPr lang="en-GB" sz="2000" baseline="-25000" dirty="0" err="1"/>
              <a:t>output</a:t>
            </a:r>
            <a:r>
              <a:rPr lang="en-GB" sz="2000" dirty="0"/>
              <a:t> = </a:t>
            </a:r>
            <a:r>
              <a:rPr lang="en-GB" sz="2000" dirty="0" smtClean="0"/>
              <a:t>V</a:t>
            </a:r>
            <a:r>
              <a:rPr lang="en-GB" sz="2000" baseline="-25000" dirty="0" smtClean="0"/>
              <a:t>REF</a:t>
            </a:r>
            <a:r>
              <a:rPr lang="en-GB" sz="2000" dirty="0" smtClean="0"/>
              <a:t>×DOR÷4095 (12-BIT MODE)</a:t>
            </a:r>
            <a:endParaRPr lang="en-GB" sz="2000" dirty="0"/>
          </a:p>
          <a:p>
            <a:pPr lvl="1"/>
            <a:r>
              <a:rPr lang="en-GB" sz="1900" dirty="0"/>
              <a:t>Range from 0 </a:t>
            </a:r>
            <a:r>
              <a:rPr lang="en-GB" sz="1900" dirty="0" smtClean="0"/>
              <a:t>to </a:t>
            </a:r>
            <a:r>
              <a:rPr lang="en-GB" sz="1900" dirty="0"/>
              <a:t>V</a:t>
            </a:r>
            <a:r>
              <a:rPr lang="en-GB" sz="1900" baseline="-25000" dirty="0"/>
              <a:t>REF+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92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TEN(Trigger Enable)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timing diagram for when trigger is disabled (TEN=0)</a:t>
            </a:r>
          </a:p>
          <a:p>
            <a:pPr marL="0" indent="0">
              <a:buNone/>
            </a:pPr>
            <a:endParaRPr lang="en-GB" sz="1900" baseline="-25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the trigger is enabled, can select external event to trigger the DAC</a:t>
            </a:r>
          </a:p>
          <a:p>
            <a:r>
              <a:rPr lang="en-US" dirty="0" smtClean="0"/>
              <a:t>Can also be triggered by software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7" t="47579" r="2655" b="38660"/>
          <a:stretch/>
        </p:blipFill>
        <p:spPr bwMode="auto">
          <a:xfrm>
            <a:off x="914400" y="1417982"/>
            <a:ext cx="7901831" cy="231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7339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Control Register : DAC_CR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839200" cy="4114800"/>
          </a:xfrm>
        </p:spPr>
        <p:txBody>
          <a:bodyPr/>
          <a:lstStyle/>
          <a:p>
            <a:r>
              <a:rPr lang="en-US" dirty="0" smtClean="0"/>
              <a:t>Lower 16 bits are for channel 1 and higher 16 bits are for channel 2</a:t>
            </a:r>
          </a:p>
          <a:p>
            <a:r>
              <a:rPr lang="en-US" dirty="0" smtClean="0"/>
              <a:t>Fruitful functions: DMA, wave/noise generator, trigger</a:t>
            </a:r>
          </a:p>
          <a:p>
            <a:pPr lvl="1"/>
            <a:r>
              <a:rPr lang="en-US" dirty="0" smtClean="0"/>
              <a:t>EN bit: enable the DAC channel</a:t>
            </a:r>
          </a:p>
          <a:p>
            <a:pPr lvl="1"/>
            <a:r>
              <a:rPr lang="en-US" dirty="0" smtClean="0"/>
              <a:t>TEN bit: trigger enable bit, also decides how many clock cycles before DHR load into DOR</a:t>
            </a:r>
          </a:p>
          <a:p>
            <a:pPr lvl="1"/>
            <a:r>
              <a:rPr lang="en-US" dirty="0" smtClean="0"/>
              <a:t>TSEL bits: trigger selection</a:t>
            </a:r>
          </a:p>
          <a:p>
            <a:pPr lvl="1"/>
            <a:r>
              <a:rPr lang="en-US" dirty="0" smtClean="0"/>
              <a:t>BOFF bit: output buffer disable, to enhance the driving ability but the output may not reach 0 if enabled, set 1 to disable</a:t>
            </a:r>
          </a:p>
          <a:p>
            <a:pPr lvl="1"/>
            <a:r>
              <a:rPr lang="en-US" dirty="0" smtClean="0"/>
              <a:t>Wave bits: To generate noise wave or triangle wave (Only use when TEN is 1)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9" t="27650" r="3425" b="59517"/>
          <a:stretch/>
        </p:blipFill>
        <p:spPr bwMode="auto">
          <a:xfrm>
            <a:off x="76200" y="831111"/>
            <a:ext cx="8963247" cy="18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769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DHR Data Holding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0" dirty="0" smtClean="0"/>
          </a:p>
          <a:p>
            <a:r>
              <a:rPr lang="en-US" sz="2400" b="0" dirty="0" smtClean="0"/>
              <a:t>CMSIS provides access to different format of data by defining different DHR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Slightly different from single channel and dual channel</a:t>
            </a:r>
            <a:endParaRPr lang="en-US" sz="2000" dirty="0"/>
          </a:p>
          <a:p>
            <a:pPr marL="401637" lvl="1" indent="0">
              <a:buNone/>
            </a:pPr>
            <a:endParaRPr lang="en-US" sz="2000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27383" r="19045" b="41572"/>
          <a:stretch/>
        </p:blipFill>
        <p:spPr bwMode="auto">
          <a:xfrm>
            <a:off x="188794" y="2209800"/>
            <a:ext cx="88345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050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765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Converting Between Analog and Digital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1268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Waveform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Configure  corresponding GPIO</a:t>
            </a:r>
          </a:p>
          <a:p>
            <a:r>
              <a:rPr lang="en-US" sz="2000" dirty="0" smtClean="0"/>
              <a:t>Enable the Clock (APB1)</a:t>
            </a:r>
          </a:p>
          <a:p>
            <a:r>
              <a:rPr lang="en-US" sz="2000" dirty="0" smtClean="0"/>
              <a:t>Enable DAC</a:t>
            </a:r>
          </a:p>
          <a:p>
            <a:r>
              <a:rPr lang="en-US" sz="2000" dirty="0" smtClean="0"/>
              <a:t>Configure DAC</a:t>
            </a:r>
          </a:p>
          <a:p>
            <a:pPr lvl="1"/>
            <a:r>
              <a:rPr lang="en-US" sz="1800" dirty="0" smtClean="0"/>
              <a:t>Mode</a:t>
            </a:r>
          </a:p>
          <a:p>
            <a:pPr lvl="1"/>
            <a:r>
              <a:rPr lang="en-US" sz="1800" dirty="0" smtClean="0"/>
              <a:t>Trigger</a:t>
            </a:r>
          </a:p>
          <a:p>
            <a:pPr lvl="1"/>
            <a:r>
              <a:rPr lang="en-US" sz="1800" dirty="0" smtClean="0"/>
              <a:t>Normal mode (not buffered)</a:t>
            </a:r>
          </a:p>
          <a:p>
            <a:r>
              <a:rPr lang="en-US" sz="2000" dirty="0" smtClean="0"/>
              <a:t>Write to DAC DHR data register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12786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/>
              <a:t>Analog </a:t>
            </a:r>
            <a:r>
              <a:rPr lang="en-US" dirty="0" smtClean="0"/>
              <a:t>to </a:t>
            </a:r>
            <a:r>
              <a:rPr lang="en-US" dirty="0"/>
              <a:t>Digital </a:t>
            </a:r>
            <a:r>
              <a:rPr lang="en-US" dirty="0" smtClean="0"/>
              <a:t>Converter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572000" cy="5029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0" dirty="0" smtClean="0"/>
              <a:t>Uses successive approximation for conversion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Supports multiple resolutions: 12, 10, 8 and </a:t>
            </a:r>
            <a:r>
              <a:rPr lang="en-US" sz="2400" b="0" dirty="0"/>
              <a:t>6</a:t>
            </a:r>
            <a:r>
              <a:rPr lang="en-US" sz="2400" b="0" dirty="0" smtClean="0"/>
              <a:t> bits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4 injected channels and 16 </a:t>
            </a:r>
            <a:r>
              <a:rPr lang="en-US" sz="2400" b="0" dirty="0"/>
              <a:t>r</a:t>
            </a:r>
            <a:r>
              <a:rPr lang="en-US" sz="2400" b="0" dirty="0" smtClean="0"/>
              <a:t>egular channels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Supports single and continuous conversions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DUAL/Triple ADC mode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DMA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Analog watchdog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Temperature sensor</a:t>
            </a:r>
          </a:p>
          <a:p>
            <a:pPr>
              <a:spcBef>
                <a:spcPts val="600"/>
              </a:spcBef>
            </a:pPr>
            <a:endParaRPr lang="en-US" sz="24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3385" r="32457" b="8263"/>
          <a:stretch/>
        </p:blipFill>
        <p:spPr bwMode="auto">
          <a:xfrm>
            <a:off x="4800600" y="838200"/>
            <a:ext cx="4191000" cy="54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4208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572000" cy="538518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0" dirty="0" smtClean="0"/>
              <a:t>High sampling speed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Conversion range from 0 to 3.6 V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Different Supply requirement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Scan mode for automatic conversion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DUAL/Triple ADC mode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Channel by channel programmable sampling time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Interrupt generation on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End of (Injected)conversion</a:t>
            </a:r>
          </a:p>
          <a:p>
            <a:pPr lvl="1">
              <a:spcBef>
                <a:spcPts val="600"/>
              </a:spcBef>
            </a:pPr>
            <a:r>
              <a:rPr lang="en-US" sz="2300" b="0" dirty="0" smtClean="0"/>
              <a:t>Analog watchdog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Overrun</a:t>
            </a:r>
            <a:endParaRPr lang="en-US" sz="2300" b="0" dirty="0" smtClean="0"/>
          </a:p>
          <a:p>
            <a:pPr>
              <a:spcBef>
                <a:spcPts val="600"/>
              </a:spcBef>
            </a:pPr>
            <a:endParaRPr lang="en-US" sz="24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3385" r="32457" b="8263"/>
          <a:stretch/>
        </p:blipFill>
        <p:spPr bwMode="auto">
          <a:xfrm>
            <a:off x="4800600" y="838200"/>
            <a:ext cx="4191000" cy="54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324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System Fundamentals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7" t="15998" r="27791" b="24631"/>
          <a:stretch/>
        </p:blipFill>
        <p:spPr bwMode="auto">
          <a:xfrm>
            <a:off x="962245" y="838200"/>
            <a:ext cx="6946605" cy="53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286693" y="838200"/>
            <a:ext cx="3048000" cy="1514261"/>
          </a:xfrm>
          <a:prstGeom prst="rect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sz="1800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Output Registers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429000" y="2506633"/>
            <a:ext cx="3048000" cy="1514261"/>
          </a:xfrm>
          <a:prstGeom prst="rect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sz="1800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38200" y="1888867"/>
            <a:ext cx="2587256" cy="2474524"/>
          </a:xfrm>
          <a:prstGeom prst="rect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sz="1800" dirty="0">
              <a:solidFill>
                <a:srgbClr val="66FF33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b="1" dirty="0" smtClean="0">
              <a:solidFill>
                <a:srgbClr val="66FF33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b="1" dirty="0">
              <a:solidFill>
                <a:srgbClr val="66FF33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Analog Input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477000" y="2506633"/>
            <a:ext cx="1981200" cy="2234458"/>
          </a:xfrm>
          <a:prstGeom prst="rect">
            <a:avLst/>
          </a:prstGeom>
          <a:noFill/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sz="1800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lang="en-GB" sz="1800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801688" rtl="0" eaLnBrk="0" fontAlgn="ctr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125000"/>
              <a:buFont typeface="Wingdings" pitchFamily="2" charset="2"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13270039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ADC initialization</a:t>
            </a:r>
          </a:p>
          <a:p>
            <a:pPr lvl="1"/>
            <a:r>
              <a:rPr lang="en-US" sz="1800" dirty="0" smtClean="0"/>
              <a:t>Configure GPIO (if using on board pins)</a:t>
            </a:r>
          </a:p>
          <a:p>
            <a:pPr lvl="1"/>
            <a:r>
              <a:rPr lang="en-US" sz="1800" dirty="0" smtClean="0"/>
              <a:t>Enable clock</a:t>
            </a:r>
          </a:p>
          <a:p>
            <a:pPr lvl="1"/>
            <a:r>
              <a:rPr lang="en-US" sz="1800" dirty="0" smtClean="0"/>
              <a:t>Enable ADC</a:t>
            </a:r>
          </a:p>
          <a:p>
            <a:pPr lvl="1"/>
            <a:r>
              <a:rPr lang="en-US" sz="1800" dirty="0" smtClean="0"/>
              <a:t>Select voltage reference</a:t>
            </a:r>
          </a:p>
          <a:p>
            <a:pPr lvl="1"/>
            <a:r>
              <a:rPr lang="en-US" sz="1800" dirty="0" smtClean="0"/>
              <a:t>Select trigger source</a:t>
            </a:r>
          </a:p>
          <a:p>
            <a:pPr lvl="1"/>
            <a:r>
              <a:rPr lang="en-US" sz="1800" dirty="0" smtClean="0"/>
              <a:t>Select input channel</a:t>
            </a:r>
          </a:p>
          <a:p>
            <a:pPr lvl="1"/>
            <a:r>
              <a:rPr lang="en-US" sz="1800" dirty="0" smtClean="0"/>
              <a:t>Select other parameters</a:t>
            </a:r>
          </a:p>
          <a:p>
            <a:r>
              <a:rPr lang="en-US" sz="2000" dirty="0" smtClean="0"/>
              <a:t>Trigger conversion</a:t>
            </a:r>
          </a:p>
          <a:p>
            <a:r>
              <a:rPr lang="en-US" sz="2000" dirty="0" smtClean="0"/>
              <a:t>Read results</a:t>
            </a:r>
          </a:p>
          <a:p>
            <a:r>
              <a:rPr lang="en-US" sz="2000" dirty="0" smtClean="0"/>
              <a:t>Calibrate? Average?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7165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On-off Control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power efficiency, the ADC module is usually turned off (even if it is clocked).</a:t>
            </a:r>
          </a:p>
          <a:p>
            <a:r>
              <a:rPr lang="en-US" sz="2000" dirty="0" smtClean="0"/>
              <a:t>If ADON bit in ADC control register 2 is set, the module is powered on; otherwise it is powered off.</a:t>
            </a:r>
          </a:p>
          <a:p>
            <a:r>
              <a:rPr lang="en-US" sz="2000" dirty="0" smtClean="0"/>
              <a:t>Good practical to shut down ADC whenever you are not using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687543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Analog Clock</a:t>
            </a:r>
          </a:p>
          <a:p>
            <a:pPr lvl="1"/>
            <a:r>
              <a:rPr lang="en-US" sz="2300" b="0" dirty="0" smtClean="0"/>
              <a:t>ADCCLK, common to all ADCs</a:t>
            </a:r>
          </a:p>
          <a:p>
            <a:pPr lvl="1"/>
            <a:r>
              <a:rPr lang="en-US" sz="1900" dirty="0" smtClean="0"/>
              <a:t>From APB2 (72Mhz) (Can be prescale by 1,2,4,8 or 16)</a:t>
            </a:r>
          </a:p>
          <a:p>
            <a:pPr lvl="1"/>
            <a:r>
              <a:rPr lang="en-US" sz="1900" dirty="0" smtClean="0"/>
              <a:t>Can be prescaled by 2, 4, </a:t>
            </a:r>
            <a:r>
              <a:rPr lang="en-US" sz="1900" dirty="0"/>
              <a:t>6</a:t>
            </a:r>
            <a:r>
              <a:rPr lang="en-US" sz="1900" dirty="0" smtClean="0"/>
              <a:t> or </a:t>
            </a:r>
            <a:r>
              <a:rPr lang="en-US" sz="1900" dirty="0"/>
              <a:t>8</a:t>
            </a:r>
            <a:r>
              <a:rPr lang="en-US" sz="1900" dirty="0" smtClean="0"/>
              <a:t>, which means at most 36MHz</a:t>
            </a:r>
          </a:p>
          <a:p>
            <a:pPr lvl="1"/>
            <a:r>
              <a:rPr lang="en-US" sz="1900" dirty="0" smtClean="0"/>
              <a:t>ADC common control register(ADC_CCR) bit 17:16</a:t>
            </a:r>
          </a:p>
          <a:p>
            <a:r>
              <a:rPr lang="en-US" sz="2400" b="0" dirty="0" smtClean="0"/>
              <a:t>Digital </a:t>
            </a:r>
            <a:r>
              <a:rPr lang="en-US" sz="2400" b="0" dirty="0"/>
              <a:t>I</a:t>
            </a:r>
            <a:r>
              <a:rPr lang="en-US" sz="2400" b="0" dirty="0" smtClean="0"/>
              <a:t>nterface Clock</a:t>
            </a:r>
          </a:p>
          <a:p>
            <a:pPr lvl="1"/>
            <a:r>
              <a:rPr lang="en-US" sz="1900" dirty="0" smtClean="0"/>
              <a:t>Used for registers read/write access</a:t>
            </a:r>
          </a:p>
          <a:p>
            <a:pPr lvl="1"/>
            <a:r>
              <a:rPr lang="en-US" sz="1900" dirty="0" smtClean="0"/>
              <a:t>From APB2 (72Mhz)</a:t>
            </a:r>
          </a:p>
          <a:p>
            <a:pPr lvl="1"/>
            <a:r>
              <a:rPr lang="en-US" sz="1900" dirty="0" smtClean="0"/>
              <a:t>Need to be enable individually for each channel (RCC_APB2ENR)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8841104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ADC </a:t>
            </a:r>
            <a:r>
              <a:rPr lang="en-GB" dirty="0"/>
              <a:t>C</a:t>
            </a:r>
            <a:r>
              <a:rPr lang="en-GB" dirty="0" smtClean="0"/>
              <a:t>onversion </a:t>
            </a:r>
            <a:r>
              <a:rPr lang="en-GB" dirty="0"/>
              <a:t>T</a:t>
            </a:r>
            <a:r>
              <a:rPr lang="en-GB" dirty="0" smtClean="0"/>
              <a:t>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Programmable sample time for all channels</a:t>
            </a:r>
          </a:p>
          <a:p>
            <a:r>
              <a:rPr lang="en-GB" dirty="0" smtClean="0"/>
              <a:t>Sample time register 1 to 2 (</a:t>
            </a:r>
            <a:r>
              <a:rPr lang="en-GB" dirty="0" err="1" smtClean="0"/>
              <a:t>ADC_SMPRx</a:t>
            </a:r>
            <a:r>
              <a:rPr lang="en-GB" dirty="0" smtClean="0"/>
              <a:t>)</a:t>
            </a:r>
          </a:p>
          <a:p>
            <a:r>
              <a:rPr lang="en-GB" dirty="0" smtClean="0"/>
              <a:t>Total conversion time =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sampling</a:t>
            </a:r>
            <a:r>
              <a:rPr lang="en-GB" dirty="0" smtClean="0"/>
              <a:t> +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conversion</a:t>
            </a:r>
            <a:endParaRPr lang="en-GB" baseline="-250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>
          <a:xfrm>
            <a:off x="342332" y="2032379"/>
            <a:ext cx="8458200" cy="42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16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839" y="2133600"/>
            <a:ext cx="9144000" cy="4191000"/>
          </a:xfrm>
        </p:spPr>
        <p:txBody>
          <a:bodyPr/>
          <a:lstStyle/>
          <a:p>
            <a:r>
              <a:rPr lang="en-GB" dirty="0" smtClean="0"/>
              <a:t>Two groups of channels</a:t>
            </a:r>
          </a:p>
          <a:p>
            <a:pPr lvl="1"/>
            <a:r>
              <a:rPr lang="en-GB" dirty="0" smtClean="0"/>
              <a:t>Regular group</a:t>
            </a:r>
          </a:p>
          <a:p>
            <a:pPr lvl="2"/>
            <a:r>
              <a:rPr lang="en-GB" dirty="0" smtClean="0"/>
              <a:t>Up to 16 conversions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onsists of a sequence of conversions that can be done on any channel in any order</a:t>
            </a:r>
          </a:p>
          <a:p>
            <a:pPr lvl="2"/>
            <a:r>
              <a:rPr lang="en-GB" dirty="0" smtClean="0"/>
              <a:t>Specify each sequence by configuring the </a:t>
            </a:r>
            <a:r>
              <a:rPr lang="en-GB" dirty="0" err="1" smtClean="0"/>
              <a:t>ADC_SQRx</a:t>
            </a:r>
            <a:r>
              <a:rPr lang="en-GB" dirty="0" smtClean="0"/>
              <a:t> registers</a:t>
            </a:r>
          </a:p>
          <a:p>
            <a:pPr lvl="2"/>
            <a:r>
              <a:rPr lang="en-GB" dirty="0" smtClean="0"/>
              <a:t>Specify the total number of conversions by configuring the least 4 bits in the ADC_SQR1 register</a:t>
            </a:r>
          </a:p>
          <a:p>
            <a:pPr lvl="1"/>
            <a:r>
              <a:rPr lang="en-GB" dirty="0" smtClean="0"/>
              <a:t>Injected group</a:t>
            </a:r>
          </a:p>
          <a:p>
            <a:pPr lvl="2"/>
            <a:r>
              <a:rPr lang="en-GB" dirty="0" smtClean="0"/>
              <a:t>Up to 4 conversions</a:t>
            </a:r>
          </a:p>
          <a:p>
            <a:pPr lvl="2"/>
            <a:r>
              <a:rPr lang="en-GB" dirty="0" smtClean="0"/>
              <a:t>Similar to </a:t>
            </a:r>
            <a:r>
              <a:rPr lang="en-GB" dirty="0"/>
              <a:t>r</a:t>
            </a:r>
            <a:r>
              <a:rPr lang="en-GB" dirty="0" smtClean="0"/>
              <a:t>egular group</a:t>
            </a:r>
          </a:p>
          <a:p>
            <a:pPr lvl="2"/>
            <a:r>
              <a:rPr lang="en-GB" dirty="0" smtClean="0"/>
              <a:t>But the sequence is specified by the ADC_JSQR register</a:t>
            </a:r>
          </a:p>
          <a:p>
            <a:pPr lvl="2"/>
            <a:r>
              <a:rPr lang="en-GB" dirty="0" smtClean="0"/>
              <a:t>Specify the total number of conversions by configuring the least 2 bits in the ADC_JSQR register</a:t>
            </a:r>
            <a:endParaRPr lang="en-GB" dirty="0"/>
          </a:p>
          <a:p>
            <a:pPr lvl="1"/>
            <a:r>
              <a:rPr lang="en-GB" sz="1600" dirty="0" smtClean="0"/>
              <a:t>Modifying either </a:t>
            </a:r>
            <a:r>
              <a:rPr lang="en-GB" sz="1600" dirty="0" err="1" smtClean="0"/>
              <a:t>ADC_SQRx</a:t>
            </a:r>
            <a:r>
              <a:rPr lang="en-GB" sz="1600" dirty="0" smtClean="0"/>
              <a:t> or ADC_JSQR will reset the current ADC process.</a:t>
            </a:r>
          </a:p>
          <a:p>
            <a:pPr marL="401637" lvl="1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42478" r="48500" b="37746"/>
          <a:stretch/>
        </p:blipFill>
        <p:spPr bwMode="auto">
          <a:xfrm>
            <a:off x="5029200" y="838200"/>
            <a:ext cx="3702909" cy="23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427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The Big Picture – A Depth Gauge</a:t>
            </a:r>
          </a:p>
        </p:txBody>
      </p:sp>
      <p:sp>
        <p:nvSpPr>
          <p:cNvPr id="6164" name="Rectangle 44"/>
          <p:cNvSpPr>
            <a:spLocks noGrp="1" noChangeArrowheads="1"/>
          </p:cNvSpPr>
          <p:nvPr>
            <p:ph idx="1"/>
          </p:nvPr>
        </p:nvSpPr>
        <p:spPr>
          <a:xfrm>
            <a:off x="4572000" y="4343400"/>
            <a:ext cx="4495800" cy="251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Sensor detects </a:t>
            </a:r>
            <a:r>
              <a:rPr lang="en-US" sz="1600" b="0" i="1" dirty="0" smtClean="0"/>
              <a:t>air pressure </a:t>
            </a:r>
            <a:r>
              <a:rPr lang="en-US" sz="1600" b="0" dirty="0" smtClean="0"/>
              <a:t>and generates a proportional </a:t>
            </a:r>
            <a:r>
              <a:rPr lang="en-US" sz="1600" b="0" i="1" dirty="0" smtClean="0"/>
              <a:t>output voltage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V_sensor</a:t>
            </a:r>
            <a:endParaRPr lang="en-US" sz="1600" b="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ADC generates a proportional digital </a:t>
            </a:r>
            <a:r>
              <a:rPr lang="en-US" sz="1600" b="0" i="1" dirty="0" smtClean="0"/>
              <a:t>integer</a:t>
            </a:r>
            <a:r>
              <a:rPr lang="en-US" sz="1600" b="0" dirty="0" smtClean="0"/>
              <a:t> (code) based on </a:t>
            </a:r>
            <a:r>
              <a:rPr lang="en-US" sz="1600" b="0" dirty="0" err="1" smtClean="0"/>
              <a:t>V_sensor</a:t>
            </a:r>
            <a:r>
              <a:rPr lang="en-US" sz="1600" b="0" dirty="0" smtClean="0"/>
              <a:t> and </a:t>
            </a:r>
            <a:r>
              <a:rPr lang="en-US" sz="1600" b="0" dirty="0" err="1" smtClean="0"/>
              <a:t>V_ref</a:t>
            </a:r>
            <a:endParaRPr lang="en-US" sz="1600" b="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600" b="0" dirty="0" smtClean="0"/>
              <a:t>Code can convert that integer to a something more useful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first a float representing the </a:t>
            </a:r>
            <a:r>
              <a:rPr lang="en-US" sz="1400" i="1" dirty="0" smtClean="0"/>
              <a:t>voltage</a:t>
            </a:r>
            <a:r>
              <a:rPr lang="en-US" sz="1400" dirty="0" smtClean="0"/>
              <a:t>, 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then another float representing </a:t>
            </a:r>
            <a:r>
              <a:rPr lang="en-US" sz="1400" i="1" dirty="0" smtClean="0"/>
              <a:t>pressure</a:t>
            </a:r>
            <a:r>
              <a:rPr lang="en-US" sz="1400" dirty="0" smtClean="0"/>
              <a:t>,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400" dirty="0" smtClean="0"/>
              <a:t>finally another float representing </a:t>
            </a:r>
            <a:r>
              <a:rPr lang="en-US" sz="1400" i="1" dirty="0" smtClean="0"/>
              <a:t>depth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93750" y="1355725"/>
            <a:ext cx="958850" cy="59055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 dirty="0">
                <a:latin typeface="Tahoma" charset="0"/>
              </a:rPr>
              <a:t>Pressure</a:t>
            </a:r>
            <a:br>
              <a:rPr lang="en-US" sz="1600" baseline="0" dirty="0">
                <a:latin typeface="Tahoma" charset="0"/>
              </a:rPr>
            </a:br>
            <a:r>
              <a:rPr lang="en-US" sz="1600" baseline="0" dirty="0">
                <a:latin typeface="Tahoma" charset="0"/>
              </a:rPr>
              <a:t>Sensor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012950" y="1233488"/>
            <a:ext cx="1111250" cy="83502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 dirty="0">
                <a:latin typeface="Tahoma" charset="0"/>
              </a:rPr>
              <a:t>Analog to </a:t>
            </a:r>
            <a:br>
              <a:rPr lang="en-US" sz="1600" baseline="0" dirty="0">
                <a:latin typeface="Tahoma" charset="0"/>
              </a:rPr>
            </a:br>
            <a:r>
              <a:rPr lang="en-US" sz="1600" baseline="0" dirty="0">
                <a:latin typeface="Tahoma" charset="0"/>
              </a:rPr>
              <a:t>Digital </a:t>
            </a:r>
            <a:br>
              <a:rPr lang="en-US" sz="1600" baseline="0" dirty="0">
                <a:latin typeface="Tahoma" charset="0"/>
              </a:rPr>
            </a:br>
            <a:r>
              <a:rPr lang="en-US" sz="1600" baseline="0" dirty="0">
                <a:latin typeface="Tahoma" charset="0"/>
              </a:rPr>
              <a:t>Converter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505200" y="990600"/>
            <a:ext cx="5638800" cy="132397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aseline="0" dirty="0">
                <a:latin typeface="Tahoma" charset="0"/>
              </a:rPr>
              <a:t>// Your software</a:t>
            </a:r>
          </a:p>
          <a:p>
            <a:r>
              <a:rPr lang="en-US" sz="1600" baseline="0" dirty="0" err="1">
                <a:latin typeface="Tahoma" charset="0"/>
              </a:rPr>
              <a:t>ADC_Code</a:t>
            </a:r>
            <a:r>
              <a:rPr lang="en-US" sz="1600" baseline="0" dirty="0">
                <a:latin typeface="Tahoma" charset="0"/>
              </a:rPr>
              <a:t> = ADC0-&gt;R[0</a:t>
            </a:r>
            <a:r>
              <a:rPr lang="en-US" sz="1600" baseline="0" dirty="0" smtClean="0">
                <a:latin typeface="Tahoma" charset="0"/>
              </a:rPr>
              <a:t>];</a:t>
            </a:r>
            <a:endParaRPr lang="en-US" sz="1600" baseline="0" dirty="0">
              <a:latin typeface="Tahoma" charset="0"/>
            </a:endParaRPr>
          </a:p>
          <a:p>
            <a:r>
              <a:rPr lang="en-US" sz="1600" baseline="0" dirty="0" err="1">
                <a:latin typeface="Tahoma" charset="0"/>
              </a:rPr>
              <a:t>V_sensor</a:t>
            </a:r>
            <a:r>
              <a:rPr lang="en-US" sz="1600" baseline="0" dirty="0">
                <a:latin typeface="Tahoma" charset="0"/>
              </a:rPr>
              <a:t> = </a:t>
            </a:r>
            <a:r>
              <a:rPr lang="en-US" sz="1600" baseline="0" dirty="0" err="1">
                <a:latin typeface="Tahoma" charset="0"/>
              </a:rPr>
              <a:t>ADC_code</a:t>
            </a:r>
            <a:r>
              <a:rPr lang="en-US" sz="1600" baseline="0" dirty="0">
                <a:latin typeface="Tahoma" charset="0"/>
              </a:rPr>
              <a:t>*</a:t>
            </a:r>
            <a:r>
              <a:rPr lang="en-US" sz="1600" baseline="0" dirty="0" err="1">
                <a:latin typeface="Tahoma" charset="0"/>
              </a:rPr>
              <a:t>V_ref</a:t>
            </a:r>
            <a:r>
              <a:rPr lang="en-US" sz="1600" baseline="0" dirty="0">
                <a:latin typeface="Tahoma" charset="0"/>
              </a:rPr>
              <a:t>/1023;</a:t>
            </a:r>
          </a:p>
          <a:p>
            <a:r>
              <a:rPr lang="en-US" sz="1600" baseline="0" dirty="0" err="1">
                <a:latin typeface="Tahoma" charset="0"/>
              </a:rPr>
              <a:t>Pressure_kPa</a:t>
            </a:r>
            <a:r>
              <a:rPr lang="en-US" sz="1600" baseline="0" dirty="0">
                <a:latin typeface="Tahoma" charset="0"/>
              </a:rPr>
              <a:t> = 250 * (</a:t>
            </a:r>
            <a:r>
              <a:rPr lang="en-US" sz="1600" baseline="0" dirty="0" err="1">
                <a:latin typeface="Tahoma" charset="0"/>
              </a:rPr>
              <a:t>V_sensor</a:t>
            </a:r>
            <a:r>
              <a:rPr lang="en-US" sz="1600" baseline="0" dirty="0">
                <a:latin typeface="Tahoma" charset="0"/>
              </a:rPr>
              <a:t>/V_supply+0.04);</a:t>
            </a:r>
          </a:p>
          <a:p>
            <a:r>
              <a:rPr lang="en-US" sz="1600" baseline="0" dirty="0" err="1">
                <a:latin typeface="Tahoma" charset="0"/>
              </a:rPr>
              <a:t>Depth_ft</a:t>
            </a:r>
            <a:r>
              <a:rPr lang="en-US" sz="1600" baseline="0" dirty="0">
                <a:latin typeface="Tahoma" charset="0"/>
              </a:rPr>
              <a:t> = 33 * (</a:t>
            </a:r>
            <a:r>
              <a:rPr lang="en-US" sz="1600" baseline="0" dirty="0" err="1">
                <a:latin typeface="Tahoma" charset="0"/>
              </a:rPr>
              <a:t>Pressure_kPa</a:t>
            </a:r>
            <a:r>
              <a:rPr lang="en-US" sz="1600" baseline="0" dirty="0">
                <a:latin typeface="Tahoma" charset="0"/>
              </a:rPr>
              <a:t> – </a:t>
            </a:r>
            <a:r>
              <a:rPr lang="en-US" sz="1600" baseline="0" dirty="0" err="1">
                <a:latin typeface="Tahoma" charset="0"/>
              </a:rPr>
              <a:t>Atmos_Press_kPa</a:t>
            </a:r>
            <a:r>
              <a:rPr lang="en-US" sz="1600" baseline="0" dirty="0">
                <a:latin typeface="Tahoma" charset="0"/>
              </a:rPr>
              <a:t>)/101.3;</a:t>
            </a:r>
          </a:p>
        </p:txBody>
      </p:sp>
      <p:cxnSp>
        <p:nvCxnSpPr>
          <p:cNvPr id="6150" name="AutoShape 8"/>
          <p:cNvCxnSpPr>
            <a:cxnSpLocks noChangeShapeType="1"/>
            <a:stCxn id="6147" idx="3"/>
            <a:endCxn id="6148" idx="1"/>
          </p:cNvCxnSpPr>
          <p:nvPr/>
        </p:nvCxnSpPr>
        <p:spPr bwMode="auto">
          <a:xfrm>
            <a:off x="1752600" y="1651000"/>
            <a:ext cx="260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9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3124200" y="1651000"/>
            <a:ext cx="381000" cy="15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371600" y="2819400"/>
            <a:ext cx="1000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rgbClr val="FF0066"/>
                </a:solidFill>
                <a:latin typeface="Tahoma" charset="0"/>
              </a:rPr>
              <a:t>V_sensor</a:t>
            </a:r>
          </a:p>
        </p:txBody>
      </p:sp>
      <p:cxnSp>
        <p:nvCxnSpPr>
          <p:cNvPr id="6153" name="AutoShape 12"/>
          <p:cNvCxnSpPr>
            <a:cxnSpLocks noChangeShapeType="1"/>
            <a:stCxn id="6152" idx="0"/>
          </p:cNvCxnSpPr>
          <p:nvPr/>
        </p:nvCxnSpPr>
        <p:spPr bwMode="auto">
          <a:xfrm rot="5400000" flipH="1" flipV="1">
            <a:off x="1316832" y="2231231"/>
            <a:ext cx="1143000" cy="33337"/>
          </a:xfrm>
          <a:prstGeom prst="straightConnector1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452688" y="2787650"/>
            <a:ext cx="1130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chemeClr val="accent2"/>
                </a:solidFill>
                <a:latin typeface="Tahoma" charset="0"/>
              </a:rPr>
              <a:t>ADC_Code</a:t>
            </a:r>
          </a:p>
        </p:txBody>
      </p:sp>
      <p:cxnSp>
        <p:nvCxnSpPr>
          <p:cNvPr id="6155" name="AutoShape 14"/>
          <p:cNvCxnSpPr>
            <a:cxnSpLocks noChangeShapeType="1"/>
            <a:stCxn id="6154" idx="0"/>
          </p:cNvCxnSpPr>
          <p:nvPr/>
        </p:nvCxnSpPr>
        <p:spPr bwMode="auto">
          <a:xfrm flipV="1">
            <a:off x="3017838" y="1644650"/>
            <a:ext cx="195262" cy="1143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1219200" y="838200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chemeClr val="hlink"/>
                </a:solidFill>
                <a:latin typeface="Tahoma" charset="0"/>
              </a:rPr>
              <a:t>V_ref</a:t>
            </a: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1828800" y="990600"/>
            <a:ext cx="381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8" name="Group 42"/>
          <p:cNvGrpSpPr>
            <a:grpSpLocks/>
          </p:cNvGrpSpPr>
          <p:nvPr/>
        </p:nvGrpSpPr>
        <p:grpSpPr bwMode="auto">
          <a:xfrm>
            <a:off x="5102225" y="2438400"/>
            <a:ext cx="2082800" cy="1817688"/>
            <a:chOff x="2542" y="1632"/>
            <a:chExt cx="2136" cy="1866"/>
          </a:xfrm>
        </p:grpSpPr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2542" y="2815"/>
              <a:ext cx="7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rgbClr val="FF0066"/>
                  </a:solidFill>
                  <a:latin typeface="Tahoma" charset="0"/>
                </a:rPr>
                <a:t>V_sensor</a:t>
              </a:r>
            </a:p>
          </p:txBody>
        </p:sp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706" y="2815"/>
              <a:ext cx="79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accent2"/>
                  </a:solidFill>
                  <a:latin typeface="Tahoma" charset="0"/>
                </a:rPr>
                <a:t>ADC_Code</a:t>
              </a:r>
            </a:p>
          </p:txBody>
        </p:sp>
        <p:sp>
          <p:nvSpPr>
            <p:cNvPr id="6171" name="Text Box 19"/>
            <p:cNvSpPr txBox="1">
              <a:spLocks noChangeArrowheads="1"/>
            </p:cNvSpPr>
            <p:nvPr/>
          </p:nvSpPr>
          <p:spPr bwMode="auto">
            <a:xfrm>
              <a:off x="2549" y="1759"/>
              <a:ext cx="75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 baseline="0">
                  <a:latin typeface="Tahoma" charset="0"/>
                </a:rPr>
                <a:t>Voltages</a:t>
              </a:r>
            </a:p>
          </p:txBody>
        </p:sp>
        <p:sp>
          <p:nvSpPr>
            <p:cNvPr id="6172" name="Text Box 20"/>
            <p:cNvSpPr txBox="1">
              <a:spLocks noChangeArrowheads="1"/>
            </p:cNvSpPr>
            <p:nvPr/>
          </p:nvSpPr>
          <p:spPr bwMode="auto">
            <a:xfrm>
              <a:off x="2664" y="2028"/>
              <a:ext cx="49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hlink"/>
                  </a:solidFill>
                  <a:latin typeface="Tahoma" charset="0"/>
                </a:rPr>
                <a:t>V_ref</a:t>
              </a:r>
            </a:p>
          </p:txBody>
        </p:sp>
        <p:sp>
          <p:nvSpPr>
            <p:cNvPr id="6173" name="Text Box 21"/>
            <p:cNvSpPr txBox="1">
              <a:spLocks noChangeArrowheads="1"/>
            </p:cNvSpPr>
            <p:nvPr/>
          </p:nvSpPr>
          <p:spPr bwMode="auto">
            <a:xfrm>
              <a:off x="2592" y="3247"/>
              <a:ext cx="61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latin typeface="Tahoma" charset="0"/>
                </a:rPr>
                <a:t>Ground</a:t>
              </a:r>
            </a:p>
          </p:txBody>
        </p:sp>
        <p:sp>
          <p:nvSpPr>
            <p:cNvPr id="6174" name="Text Box 22"/>
            <p:cNvSpPr txBox="1">
              <a:spLocks noChangeArrowheads="1"/>
            </p:cNvSpPr>
            <p:nvPr/>
          </p:nvSpPr>
          <p:spPr bwMode="auto">
            <a:xfrm>
              <a:off x="3604" y="1712"/>
              <a:ext cx="10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 baseline="0">
                  <a:latin typeface="Tahoma" charset="0"/>
                </a:rPr>
                <a:t>ADC </a:t>
              </a:r>
              <a:br>
                <a:rPr lang="en-US" sz="1000" b="1" baseline="0">
                  <a:latin typeface="Tahoma" charset="0"/>
                </a:rPr>
              </a:br>
              <a:r>
                <a:rPr lang="en-US" sz="1000" b="1" baseline="0">
                  <a:latin typeface="Tahoma" charset="0"/>
                </a:rPr>
                <a:t>Output Codes</a:t>
              </a:r>
            </a:p>
          </p:txBody>
        </p:sp>
        <p:grpSp>
          <p:nvGrpSpPr>
            <p:cNvPr id="6175" name="Group 28"/>
            <p:cNvGrpSpPr>
              <a:grpSpLocks/>
            </p:cNvGrpSpPr>
            <p:nvPr/>
          </p:nvGrpSpPr>
          <p:grpSpPr bwMode="auto">
            <a:xfrm>
              <a:off x="3216" y="2064"/>
              <a:ext cx="432" cy="1248"/>
              <a:chOff x="3216" y="2064"/>
              <a:chExt cx="864" cy="1248"/>
            </a:xfrm>
          </p:grpSpPr>
          <p:sp>
            <p:nvSpPr>
              <p:cNvPr id="6183" name="Line 23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Line 24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Line 25"/>
              <p:cNvSpPr>
                <a:spLocks noChangeShapeType="1"/>
              </p:cNvSpPr>
              <p:nvPr/>
            </p:nvSpPr>
            <p:spPr bwMode="auto">
              <a:xfrm>
                <a:off x="3216" y="331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Text Box 26"/>
            <p:cNvSpPr txBox="1">
              <a:spLocks noChangeArrowheads="1"/>
            </p:cNvSpPr>
            <p:nvPr/>
          </p:nvSpPr>
          <p:spPr bwMode="auto">
            <a:xfrm>
              <a:off x="3757" y="2048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hlink"/>
                  </a:solidFill>
                  <a:latin typeface="Tahoma" charset="0"/>
                </a:rPr>
                <a:t>111..111</a:t>
              </a:r>
            </a:p>
          </p:txBody>
        </p:sp>
        <p:sp>
          <p:nvSpPr>
            <p:cNvPr id="6177" name="Text Box 27"/>
            <p:cNvSpPr txBox="1">
              <a:spLocks noChangeArrowheads="1"/>
            </p:cNvSpPr>
            <p:nvPr/>
          </p:nvSpPr>
          <p:spPr bwMode="auto">
            <a:xfrm>
              <a:off x="3713" y="3247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latin typeface="Tahoma" charset="0"/>
                </a:rPr>
                <a:t>000..000</a:t>
              </a:r>
            </a:p>
          </p:txBody>
        </p:sp>
        <p:sp>
          <p:nvSpPr>
            <p:cNvPr id="6178" name="Text Box 29"/>
            <p:cNvSpPr txBox="1">
              <a:spLocks noChangeArrowheads="1"/>
            </p:cNvSpPr>
            <p:nvPr/>
          </p:nvSpPr>
          <p:spPr bwMode="auto">
            <a:xfrm>
              <a:off x="3703" y="3131"/>
              <a:ext cx="6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000..001</a:t>
              </a:r>
            </a:p>
          </p:txBody>
        </p:sp>
        <p:sp>
          <p:nvSpPr>
            <p:cNvPr id="6179" name="Text Box 30"/>
            <p:cNvSpPr txBox="1">
              <a:spLocks noChangeArrowheads="1"/>
            </p:cNvSpPr>
            <p:nvPr/>
          </p:nvSpPr>
          <p:spPr bwMode="auto">
            <a:xfrm>
              <a:off x="3752" y="2171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111..110</a:t>
              </a:r>
            </a:p>
          </p:txBody>
        </p:sp>
        <p:sp>
          <p:nvSpPr>
            <p:cNvPr id="6180" name="Text Box 31"/>
            <p:cNvSpPr txBox="1">
              <a:spLocks noChangeArrowheads="1"/>
            </p:cNvSpPr>
            <p:nvPr/>
          </p:nvSpPr>
          <p:spPr bwMode="auto">
            <a:xfrm>
              <a:off x="3752" y="2287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111..101</a:t>
              </a:r>
            </a:p>
          </p:txBody>
        </p:sp>
        <p:sp>
          <p:nvSpPr>
            <p:cNvPr id="6181" name="Text Box 32"/>
            <p:cNvSpPr txBox="1">
              <a:spLocks noChangeArrowheads="1"/>
            </p:cNvSpPr>
            <p:nvPr/>
          </p:nvSpPr>
          <p:spPr bwMode="auto">
            <a:xfrm>
              <a:off x="3752" y="2411"/>
              <a:ext cx="6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aseline="0">
                  <a:solidFill>
                    <a:schemeClr val="bg2"/>
                  </a:solidFill>
                  <a:latin typeface="Tahoma" charset="0"/>
                </a:rPr>
                <a:t>111..100</a:t>
              </a:r>
            </a:p>
          </p:txBody>
        </p:sp>
        <p:sp>
          <p:nvSpPr>
            <p:cNvPr id="6182" name="Rectangle 33"/>
            <p:cNvSpPr>
              <a:spLocks noChangeArrowheads="1"/>
            </p:cNvSpPr>
            <p:nvPr/>
          </p:nvSpPr>
          <p:spPr bwMode="auto">
            <a:xfrm>
              <a:off x="2544" y="1632"/>
              <a:ext cx="2112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AutoShape 34"/>
          <p:cNvSpPr>
            <a:spLocks noChangeArrowheads="1"/>
          </p:cNvSpPr>
          <p:nvPr/>
        </p:nvSpPr>
        <p:spPr bwMode="auto">
          <a:xfrm rot="-3533138">
            <a:off x="3810000" y="1524000"/>
            <a:ext cx="381000" cy="2514600"/>
          </a:xfrm>
          <a:prstGeom prst="downArrow">
            <a:avLst>
              <a:gd name="adj1" fmla="val 50000"/>
              <a:gd name="adj2" fmla="val 1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0" name="AutoShape 36"/>
          <p:cNvCxnSpPr>
            <a:cxnSpLocks noChangeShapeType="1"/>
          </p:cNvCxnSpPr>
          <p:nvPr/>
        </p:nvCxnSpPr>
        <p:spPr bwMode="auto">
          <a:xfrm>
            <a:off x="533400" y="1651000"/>
            <a:ext cx="260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1" name="Text Box 37"/>
          <p:cNvSpPr txBox="1">
            <a:spLocks noChangeArrowheads="1"/>
          </p:cNvSpPr>
          <p:nvPr/>
        </p:nvSpPr>
        <p:spPr bwMode="auto">
          <a:xfrm>
            <a:off x="117475" y="2133600"/>
            <a:ext cx="949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aseline="0">
                <a:solidFill>
                  <a:srgbClr val="CC66FF"/>
                </a:solidFill>
                <a:latin typeface="Tahoma" charset="0"/>
              </a:rPr>
              <a:t>Air</a:t>
            </a:r>
            <a:br>
              <a:rPr lang="en-US" sz="1600" baseline="0">
                <a:solidFill>
                  <a:srgbClr val="CC66FF"/>
                </a:solidFill>
                <a:latin typeface="Tahoma" charset="0"/>
              </a:rPr>
            </a:br>
            <a:r>
              <a:rPr lang="en-US" sz="1600" baseline="0">
                <a:solidFill>
                  <a:srgbClr val="CC66FF"/>
                </a:solidFill>
                <a:latin typeface="Tahoma" charset="0"/>
              </a:rPr>
              <a:t>Pressure</a:t>
            </a:r>
          </a:p>
        </p:txBody>
      </p:sp>
      <p:cxnSp>
        <p:nvCxnSpPr>
          <p:cNvPr id="6162" name="AutoShape 38"/>
          <p:cNvCxnSpPr>
            <a:cxnSpLocks noChangeShapeType="1"/>
            <a:stCxn id="6161" idx="0"/>
          </p:cNvCxnSpPr>
          <p:nvPr/>
        </p:nvCxnSpPr>
        <p:spPr bwMode="auto">
          <a:xfrm flipV="1">
            <a:off x="592138" y="1676400"/>
            <a:ext cx="93662" cy="457200"/>
          </a:xfrm>
          <a:prstGeom prst="straightConnector1">
            <a:avLst/>
          </a:prstGeom>
          <a:noFill/>
          <a:ln w="9525">
            <a:solidFill>
              <a:srgbClr val="CC66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63" name="Group 43"/>
          <p:cNvGrpSpPr>
            <a:grpSpLocks/>
          </p:cNvGrpSpPr>
          <p:nvPr/>
        </p:nvGrpSpPr>
        <p:grpSpPr bwMode="auto">
          <a:xfrm>
            <a:off x="228600" y="3200400"/>
            <a:ext cx="4114800" cy="2982913"/>
            <a:chOff x="144" y="2016"/>
            <a:chExt cx="1968" cy="1427"/>
          </a:xfrm>
        </p:grpSpPr>
        <p:pic>
          <p:nvPicPr>
            <p:cNvPr id="6166" name="Picture 7" descr="MPX4250 Transfer Fun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1968" cy="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Line 39"/>
            <p:cNvSpPr>
              <a:spLocks noChangeShapeType="1"/>
            </p:cNvSpPr>
            <p:nvPr/>
          </p:nvSpPr>
          <p:spPr bwMode="auto">
            <a:xfrm>
              <a:off x="528" y="3264"/>
              <a:ext cx="1440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41"/>
            <p:cNvSpPr>
              <a:spLocks noChangeShapeType="1"/>
            </p:cNvSpPr>
            <p:nvPr/>
          </p:nvSpPr>
          <p:spPr bwMode="auto">
            <a:xfrm flipH="1" flipV="1">
              <a:off x="240" y="2016"/>
              <a:ext cx="0" cy="105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AutoShape 45"/>
          <p:cNvSpPr>
            <a:spLocks noChangeArrowheads="1"/>
          </p:cNvSpPr>
          <p:nvPr/>
        </p:nvSpPr>
        <p:spPr bwMode="auto">
          <a:xfrm rot="-273754">
            <a:off x="981075" y="1905000"/>
            <a:ext cx="381000" cy="1371600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713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Selection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4265" y="762000"/>
            <a:ext cx="3509535" cy="3810000"/>
          </a:xfrm>
        </p:spPr>
        <p:txBody>
          <a:bodyPr/>
          <a:lstStyle/>
          <a:p>
            <a:r>
              <a:rPr lang="en-GB" dirty="0"/>
              <a:t>Three other channels</a:t>
            </a:r>
          </a:p>
          <a:p>
            <a:pPr lvl="1"/>
            <a:r>
              <a:rPr lang="en-GB" dirty="0"/>
              <a:t>ADC1_IN16 is internally connected to the temperature sensor</a:t>
            </a:r>
          </a:p>
          <a:p>
            <a:pPr lvl="1"/>
            <a:r>
              <a:rPr lang="en-GB" dirty="0"/>
              <a:t>ADC1_IN17 is internally connected to the reference voltage VREFINT</a:t>
            </a:r>
          </a:p>
          <a:p>
            <a:pPr lvl="1"/>
            <a:r>
              <a:rPr lang="en-GB" dirty="0"/>
              <a:t>ADC1_IN18 is connected to the VBAT. Can be use as regular or injected channel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But only available on the master ADC1 peripheral.</a:t>
            </a:r>
            <a:endParaRPr lang="en-GB" dirty="0"/>
          </a:p>
          <a:p>
            <a:pPr marL="401637" lvl="1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42478" r="48500" b="37746"/>
          <a:stretch/>
        </p:blipFill>
        <p:spPr bwMode="auto">
          <a:xfrm>
            <a:off x="5029200" y="838200"/>
            <a:ext cx="3702909" cy="23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9200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</a:t>
            </a:r>
            <a:r>
              <a:rPr lang="en-US" dirty="0"/>
              <a:t>Reference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24100"/>
            <a:ext cx="6248400" cy="3086100"/>
          </a:xfrm>
        </p:spPr>
        <p:txBody>
          <a:bodyPr/>
          <a:lstStyle/>
          <a:p>
            <a:r>
              <a:rPr lang="en-US" dirty="0" smtClean="0"/>
              <a:t>Input range from V</a:t>
            </a:r>
            <a:r>
              <a:rPr lang="en-US" baseline="-25000" dirty="0" smtClean="0"/>
              <a:t>REF-</a:t>
            </a:r>
            <a:r>
              <a:rPr lang="en-US" dirty="0" smtClean="0"/>
              <a:t> to V</a:t>
            </a:r>
            <a:r>
              <a:rPr lang="en-US" baseline="-25000" dirty="0" smtClean="0"/>
              <a:t>REF+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REF+</a:t>
            </a:r>
            <a:r>
              <a:rPr lang="en-US" dirty="0" smtClean="0"/>
              <a:t> Positive analog reference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DDA</a:t>
            </a:r>
            <a:r>
              <a:rPr lang="en-US" dirty="0"/>
              <a:t> </a:t>
            </a:r>
            <a:r>
              <a:rPr lang="en-US" dirty="0" smtClean="0"/>
              <a:t>equal to </a:t>
            </a:r>
            <a:r>
              <a:rPr lang="en-US" dirty="0" err="1" smtClean="0"/>
              <a:t>Vdd</a:t>
            </a:r>
            <a:endParaRPr lang="en-US" baseline="-25000" dirty="0"/>
          </a:p>
          <a:p>
            <a:r>
              <a:rPr lang="en-US" dirty="0" smtClean="0"/>
              <a:t>V</a:t>
            </a:r>
            <a:r>
              <a:rPr lang="en-US" baseline="-25000" dirty="0" smtClean="0"/>
              <a:t>REF-</a:t>
            </a:r>
            <a:r>
              <a:rPr lang="en-US" dirty="0" smtClean="0"/>
              <a:t> Negative </a:t>
            </a:r>
            <a:r>
              <a:rPr lang="en-US" dirty="0"/>
              <a:t>analog </a:t>
            </a:r>
            <a:r>
              <a:rPr lang="en-US" dirty="0" smtClean="0"/>
              <a:t>reference,  =V</a:t>
            </a:r>
            <a:r>
              <a:rPr lang="en-US" baseline="-25000" dirty="0" smtClean="0"/>
              <a:t>SSA</a:t>
            </a:r>
            <a:endParaRPr lang="en-US" baseline="-25000" dirty="0"/>
          </a:p>
          <a:p>
            <a:r>
              <a:rPr lang="en-US" dirty="0" smtClean="0"/>
              <a:t>V</a:t>
            </a:r>
            <a:r>
              <a:rPr lang="en-US" baseline="-25000" dirty="0" smtClean="0"/>
              <a:t>SSA</a:t>
            </a:r>
            <a:r>
              <a:rPr lang="en-US" dirty="0" smtClean="0"/>
              <a:t> Grounded and equal to V</a:t>
            </a:r>
            <a:r>
              <a:rPr lang="en-US" baseline="-25000" dirty="0" smtClean="0"/>
              <a:t>SS</a:t>
            </a:r>
            <a:endParaRPr lang="en-US" baseline="-25000" dirty="0"/>
          </a:p>
          <a:p>
            <a:r>
              <a:rPr lang="en-US" dirty="0" smtClean="0"/>
              <a:t>By default, can conver</a:t>
            </a:r>
            <a:r>
              <a:rPr lang="en-US" dirty="0"/>
              <a:t>t</a:t>
            </a:r>
            <a:r>
              <a:rPr lang="en-US" dirty="0" smtClean="0"/>
              <a:t> input range from 0 to 3V</a:t>
            </a:r>
          </a:p>
          <a:p>
            <a:endParaRPr lang="en-US" baseline="-2500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27523" r="45557" b="43386"/>
          <a:stretch/>
        </p:blipFill>
        <p:spPr bwMode="auto">
          <a:xfrm>
            <a:off x="5257799" y="914400"/>
            <a:ext cx="37786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40632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Trigger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886200" cy="5867400"/>
          </a:xfrm>
        </p:spPr>
        <p:txBody>
          <a:bodyPr/>
          <a:lstStyle/>
          <a:p>
            <a:r>
              <a:rPr lang="en-US" dirty="0" smtClean="0"/>
              <a:t>Can be triggered by software</a:t>
            </a:r>
          </a:p>
          <a:p>
            <a:pPr lvl="1"/>
            <a:r>
              <a:rPr lang="en-US" dirty="0" smtClean="0"/>
              <a:t>Setting SWSTART bit in control register 2 (ADC_CR2) for regular group</a:t>
            </a:r>
          </a:p>
          <a:p>
            <a:pPr lvl="1"/>
            <a:r>
              <a:rPr lang="en-US" dirty="0" smtClean="0"/>
              <a:t>Setting JSWSTART bit in control register 2 (ADC_CR2) for injected group</a:t>
            </a:r>
          </a:p>
          <a:p>
            <a:pPr marL="338137" indent="-285750"/>
            <a:r>
              <a:rPr lang="en-US" dirty="0" smtClean="0"/>
              <a:t>Or by external trigger</a:t>
            </a:r>
          </a:p>
          <a:p>
            <a:pPr marL="687387" lvl="1" indent="-285750"/>
            <a:r>
              <a:rPr lang="en-US" dirty="0" smtClean="0"/>
              <a:t>Select the trigger detection mode</a:t>
            </a:r>
          </a:p>
          <a:p>
            <a:pPr marL="687387" lvl="1" indent="-285750"/>
            <a:r>
              <a:rPr lang="en-US" dirty="0" smtClean="0"/>
              <a:t>Specify the trigger event</a:t>
            </a:r>
          </a:p>
          <a:p>
            <a:pPr marL="687387" lvl="1" indent="-285750"/>
            <a:r>
              <a:rPr lang="en-US" dirty="0" smtClean="0"/>
              <a:t>Different bits for specifying regular group and injected group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43951" r="12212"/>
          <a:stretch/>
        </p:blipFill>
        <p:spPr bwMode="auto">
          <a:xfrm>
            <a:off x="4278685" y="914399"/>
            <a:ext cx="4865315" cy="427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652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Trigger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ADC control register 2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Similar for Injected group</a:t>
            </a:r>
            <a:endParaRPr lang="en-US" sz="2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3" t="26567" r="873" b="61373"/>
          <a:stretch/>
        </p:blipFill>
        <p:spPr bwMode="auto">
          <a:xfrm>
            <a:off x="685798" y="1295400"/>
            <a:ext cx="79059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7" t="48421" r="1474" b="32017"/>
          <a:stretch/>
        </p:blipFill>
        <p:spPr bwMode="auto">
          <a:xfrm>
            <a:off x="717643" y="2895599"/>
            <a:ext cx="5727033" cy="2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1075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Options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867400"/>
          </a:xfrm>
        </p:spPr>
        <p:txBody>
          <a:bodyPr/>
          <a:lstStyle/>
          <a:p>
            <a:r>
              <a:rPr lang="en-US" sz="2400" dirty="0" smtClean="0"/>
              <a:t>Continuous?</a:t>
            </a:r>
          </a:p>
          <a:p>
            <a:pPr lvl="1"/>
            <a:r>
              <a:rPr lang="en-US" sz="2000" dirty="0" smtClean="0"/>
              <a:t>Single conversion or continuous conversion (CR2 CONT bit)</a:t>
            </a:r>
          </a:p>
          <a:p>
            <a:pPr lvl="1"/>
            <a:r>
              <a:rPr lang="en-US" sz="2000" dirty="0" smtClean="0"/>
              <a:t>Discontinuous mode available(CR1 DISCEN bit)</a:t>
            </a:r>
          </a:p>
          <a:p>
            <a:r>
              <a:rPr lang="en-US" sz="2400" dirty="0" smtClean="0"/>
              <a:t>Sample time</a:t>
            </a:r>
          </a:p>
          <a:p>
            <a:r>
              <a:rPr lang="en-US" sz="2400" dirty="0" smtClean="0"/>
              <a:t>Data alignment </a:t>
            </a:r>
          </a:p>
          <a:p>
            <a:pPr lvl="1"/>
            <a:r>
              <a:rPr lang="en-US" sz="2300" dirty="0" smtClean="0"/>
              <a:t>CR2 ALIGN</a:t>
            </a:r>
          </a:p>
          <a:p>
            <a:r>
              <a:rPr lang="en-US" sz="2400" dirty="0" smtClean="0"/>
              <a:t>Scan mode: convert all the channels</a:t>
            </a:r>
          </a:p>
          <a:p>
            <a:pPr lvl="1"/>
            <a:r>
              <a:rPr lang="en-US" sz="2300" dirty="0" smtClean="0"/>
              <a:t>CR1 SCAN</a:t>
            </a:r>
          </a:p>
          <a:p>
            <a:r>
              <a:rPr lang="en-US" sz="2400" dirty="0" smtClean="0"/>
              <a:t>Resolution</a:t>
            </a:r>
          </a:p>
          <a:p>
            <a:pPr lvl="1"/>
            <a:r>
              <a:rPr lang="en-US" sz="2300" dirty="0" smtClean="0"/>
              <a:t>CR1 RES[1:0]</a:t>
            </a:r>
          </a:p>
        </p:txBody>
      </p:sp>
    </p:spTree>
    <p:extLst>
      <p:ext uri="{BB962C8B-B14F-4D97-AF65-F5344CB8AC3E}">
        <p14:creationId xmlns:p14="http://schemas.microsoft.com/office/powerpoint/2010/main" val="346392291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Completion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410200"/>
          </a:xfrm>
        </p:spPr>
        <p:txBody>
          <a:bodyPr/>
          <a:lstStyle/>
          <a:p>
            <a:r>
              <a:rPr lang="en-US" sz="2400" dirty="0" smtClean="0"/>
              <a:t>In single conversion mode</a:t>
            </a:r>
          </a:p>
          <a:p>
            <a:pPr lvl="1"/>
            <a:r>
              <a:rPr lang="en-US" sz="2300" dirty="0" smtClean="0"/>
              <a:t>Regular channel </a:t>
            </a:r>
          </a:p>
          <a:p>
            <a:pPr lvl="2"/>
            <a:r>
              <a:rPr lang="en-US" sz="1900" dirty="0" smtClean="0"/>
              <a:t>Store the result into the 16-bit ADC_DR register</a:t>
            </a:r>
          </a:p>
          <a:p>
            <a:pPr lvl="2"/>
            <a:r>
              <a:rPr lang="en-US" sz="1900" dirty="0" smtClean="0"/>
              <a:t>Set the EOC (end of conversion) flag</a:t>
            </a:r>
          </a:p>
          <a:p>
            <a:pPr lvl="2"/>
            <a:r>
              <a:rPr lang="en-US" sz="1900" dirty="0" smtClean="0"/>
              <a:t>Interrupt if EOCIE bit is set </a:t>
            </a:r>
          </a:p>
          <a:p>
            <a:pPr lvl="1"/>
            <a:r>
              <a:rPr lang="en-US" sz="2300" dirty="0" smtClean="0"/>
              <a:t>Injected channel</a:t>
            </a:r>
          </a:p>
          <a:p>
            <a:pPr lvl="2">
              <a:buClr>
                <a:srgbClr val="FF9933"/>
              </a:buClr>
            </a:pPr>
            <a:r>
              <a:rPr lang="en-US" sz="1900" dirty="0">
                <a:solidFill>
                  <a:srgbClr val="1D315B"/>
                </a:solidFill>
              </a:rPr>
              <a:t>Store the result into the 16-bit </a:t>
            </a:r>
            <a:r>
              <a:rPr lang="en-US" sz="1900" dirty="0" smtClean="0">
                <a:solidFill>
                  <a:srgbClr val="1D315B"/>
                </a:solidFill>
              </a:rPr>
              <a:t>ADC_JDR1 register</a:t>
            </a:r>
            <a:endParaRPr lang="en-US" sz="1900" dirty="0">
              <a:solidFill>
                <a:srgbClr val="1D315B"/>
              </a:solidFill>
            </a:endParaRPr>
          </a:p>
          <a:p>
            <a:pPr lvl="2">
              <a:buClr>
                <a:srgbClr val="FF9933"/>
              </a:buClr>
            </a:pPr>
            <a:r>
              <a:rPr lang="en-US" sz="1900" dirty="0">
                <a:solidFill>
                  <a:srgbClr val="1D315B"/>
                </a:solidFill>
              </a:rPr>
              <a:t>Set the J</a:t>
            </a:r>
            <a:r>
              <a:rPr lang="en-US" sz="1900" dirty="0" smtClean="0">
                <a:solidFill>
                  <a:srgbClr val="1D315B"/>
                </a:solidFill>
              </a:rPr>
              <a:t>EOC </a:t>
            </a:r>
            <a:r>
              <a:rPr lang="en-US" sz="1900" dirty="0">
                <a:solidFill>
                  <a:srgbClr val="1D315B"/>
                </a:solidFill>
              </a:rPr>
              <a:t>(end of </a:t>
            </a:r>
            <a:r>
              <a:rPr lang="en-US" sz="1900" dirty="0" smtClean="0">
                <a:solidFill>
                  <a:srgbClr val="1D315B"/>
                </a:solidFill>
              </a:rPr>
              <a:t>conversion injected) </a:t>
            </a:r>
            <a:r>
              <a:rPr lang="en-US" sz="1900" dirty="0">
                <a:solidFill>
                  <a:srgbClr val="1D315B"/>
                </a:solidFill>
              </a:rPr>
              <a:t>flag</a:t>
            </a:r>
          </a:p>
          <a:p>
            <a:pPr lvl="2">
              <a:buClr>
                <a:srgbClr val="FF9933"/>
              </a:buClr>
            </a:pPr>
            <a:r>
              <a:rPr lang="en-US" sz="1900" dirty="0">
                <a:solidFill>
                  <a:srgbClr val="1D315B"/>
                </a:solidFill>
              </a:rPr>
              <a:t>Interrupt if </a:t>
            </a:r>
            <a:r>
              <a:rPr lang="en-US" sz="1900" dirty="0" smtClean="0">
                <a:solidFill>
                  <a:srgbClr val="1D315B"/>
                </a:solidFill>
              </a:rPr>
              <a:t>JEOCIE </a:t>
            </a:r>
            <a:r>
              <a:rPr lang="en-US" sz="1900" dirty="0">
                <a:solidFill>
                  <a:srgbClr val="1D315B"/>
                </a:solidFill>
              </a:rPr>
              <a:t>bit is set </a:t>
            </a:r>
          </a:p>
          <a:p>
            <a:pPr lvl="1"/>
            <a:endParaRPr lang="en-US" sz="2300" dirty="0" smtClean="0"/>
          </a:p>
          <a:p>
            <a:r>
              <a:rPr lang="en-US" sz="2400" dirty="0" smtClean="0"/>
              <a:t>Behave differently in other modes. And if there is a sequence of conversions, can be specified to set the flag at the end of the sequence or at the end of every conversion</a:t>
            </a:r>
          </a:p>
        </p:txBody>
      </p:sp>
    </p:spTree>
    <p:extLst>
      <p:ext uri="{BB962C8B-B14F-4D97-AF65-F5344CB8AC3E}">
        <p14:creationId xmlns:p14="http://schemas.microsoft.com/office/powerpoint/2010/main" val="2582121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924800" cy="4800600"/>
          </a:xfrm>
        </p:spPr>
        <p:txBody>
          <a:bodyPr/>
          <a:lstStyle/>
          <a:p>
            <a:r>
              <a:rPr lang="en-US" sz="2000" dirty="0" smtClean="0"/>
              <a:t>After the conversion, may need extra processing</a:t>
            </a:r>
          </a:p>
          <a:p>
            <a:pPr lvl="1"/>
            <a:r>
              <a:rPr lang="en-US" sz="1800" dirty="0" smtClean="0"/>
              <a:t>Offset subtraction from calibration</a:t>
            </a:r>
          </a:p>
          <a:p>
            <a:pPr lvl="1"/>
            <a:r>
              <a:rPr lang="en-US" sz="1800" dirty="0" smtClean="0"/>
              <a:t>Averaging: 1, 4, 8, 16 or 32 samples</a:t>
            </a:r>
          </a:p>
          <a:p>
            <a:pPr lvl="1"/>
            <a:r>
              <a:rPr lang="en-US" sz="1800" dirty="0" smtClean="0"/>
              <a:t>Formatting: Right justification, sign- or zero-extension to 16 bits</a:t>
            </a:r>
          </a:p>
          <a:p>
            <a:pPr lvl="1"/>
            <a:r>
              <a:rPr lang="en-US" sz="1800" dirty="0" smtClean="0"/>
              <a:t>Output comparison</a:t>
            </a:r>
          </a:p>
          <a:p>
            <a:r>
              <a:rPr lang="en-US" sz="2000" dirty="0" smtClean="0"/>
              <a:t>Result registers for two groups</a:t>
            </a:r>
          </a:p>
          <a:p>
            <a:pPr lvl="1"/>
            <a:r>
              <a:rPr lang="en-US" sz="1700" dirty="0" smtClean="0"/>
              <a:t>ADC_DR for regular group</a:t>
            </a:r>
          </a:p>
          <a:p>
            <a:pPr lvl="1"/>
            <a:r>
              <a:rPr lang="en-US" sz="1700" dirty="0" err="1" smtClean="0"/>
              <a:t>ADC_JDRx</a:t>
            </a:r>
            <a:r>
              <a:rPr lang="en-US" sz="1700" dirty="0" smtClean="0"/>
              <a:t>(x=1..4) for injected group</a:t>
            </a:r>
          </a:p>
        </p:txBody>
      </p:sp>
    </p:spTree>
    <p:extLst>
      <p:ext uri="{BB962C8B-B14F-4D97-AF65-F5344CB8AC3E}">
        <p14:creationId xmlns:p14="http://schemas.microsoft.com/office/powerpoint/2010/main" val="30815840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Control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1828800"/>
          </a:xfrm>
        </p:spPr>
        <p:txBody>
          <a:bodyPr/>
          <a:lstStyle/>
          <a:p>
            <a:r>
              <a:rPr lang="en-US" sz="1700" dirty="0" smtClean="0"/>
              <a:t>Select different modes by writing to MULTI [4:0] bits</a:t>
            </a:r>
          </a:p>
          <a:p>
            <a:r>
              <a:rPr lang="en-US" sz="1700" dirty="0" smtClean="0"/>
              <a:t>Prescale the clock by writing to ADCPRE bits</a:t>
            </a:r>
          </a:p>
          <a:p>
            <a:r>
              <a:rPr lang="en-US" sz="1700" dirty="0" smtClean="0"/>
              <a:t>Enable the V</a:t>
            </a:r>
            <a:r>
              <a:rPr lang="en-US" sz="1700" baseline="-25000" dirty="0" smtClean="0"/>
              <a:t>BAT</a:t>
            </a:r>
            <a:r>
              <a:rPr lang="en-US" sz="1700" dirty="0" smtClean="0"/>
              <a:t> or the temperature sensor by setting VBATE or TSVREFE</a:t>
            </a:r>
          </a:p>
          <a:p>
            <a:r>
              <a:rPr lang="en-US" sz="1700" dirty="0" smtClean="0"/>
              <a:t>Decide the delay between to sampling phases by writing to DELAY bits</a:t>
            </a:r>
          </a:p>
          <a:p>
            <a:pPr lvl="1"/>
            <a:endParaRPr lang="en-US" sz="1600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41379" r="50966" b="47310"/>
          <a:stretch/>
        </p:blipFill>
        <p:spPr bwMode="auto">
          <a:xfrm>
            <a:off x="381000" y="1066800"/>
            <a:ext cx="8391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961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ADC Values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ADC gives an integer representing the input voltage relative to the reference voltages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Several conversions may be needed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For many applications you will need to compute the approximate input voltage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V</a:t>
            </a:r>
            <a:r>
              <a:rPr lang="en-US" sz="1600" baseline="-25000" dirty="0" smtClean="0"/>
              <a:t>in</a:t>
            </a:r>
            <a:r>
              <a:rPr lang="en-US" sz="1600" dirty="0" smtClean="0"/>
              <a:t> = …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For some sensor-based applications you will need to compute the physical parameter value based on that voltage (e.g. pressure) – this depends on the sensor’s transfer function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You will likely need to do additional computations based on this physical parameter (e.g. compute depth based on pressure)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Data type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It’s likely that doing these conversions with integer math will lead to excessive loss of precision, so use floating point math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AFTER you have the application working, you can think about accelerating the program using fixed-point math (scaled integers).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Sometimes you will want to output ASCII characters (to the LCD, for example).  You will need to convert the floating point number to ASCII using </a:t>
            </a:r>
            <a:r>
              <a:rPr lang="en-US" sz="2000" dirty="0" err="1" smtClean="0"/>
              <a:t>sprintf</a:t>
            </a:r>
            <a:r>
              <a:rPr lang="en-US" sz="2000" dirty="0" smtClean="0"/>
              <a:t>, </a:t>
            </a:r>
            <a:r>
              <a:rPr lang="en-US" sz="2000" dirty="0" err="1" smtClean="0"/>
              <a:t>ftoa</a:t>
            </a:r>
            <a:r>
              <a:rPr lang="en-US" sz="2000" dirty="0" smtClean="0"/>
              <a:t>, or another method.</a:t>
            </a:r>
          </a:p>
        </p:txBody>
      </p:sp>
    </p:spTree>
    <p:extLst>
      <p:ext uri="{BB962C8B-B14F-4D97-AF65-F5344CB8AC3E}">
        <p14:creationId xmlns:p14="http://schemas.microsoft.com/office/powerpoint/2010/main" val="372963234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Temperature Sensor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ADC1 Channel 16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The minimum ADC sampling time for the temperature channel is 10 </a:t>
            </a:r>
            <a:r>
              <a:rPr lang="en-GB" sz="2000" dirty="0" smtClean="0"/>
              <a:t>microseconds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Sampling cycles at </a:t>
            </a:r>
            <a:r>
              <a:rPr lang="en-GB" sz="2000" dirty="0"/>
              <a:t>least </a:t>
            </a:r>
            <a:r>
              <a:rPr lang="en-GB" sz="2000" dirty="0" smtClean="0"/>
              <a:t>110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T(</a:t>
            </a:r>
            <a:r>
              <a:rPr lang="en-GB" sz="2000" b="0" dirty="0"/>
              <a:t>°C</a:t>
            </a:r>
            <a:r>
              <a:rPr lang="en-US" sz="2000" dirty="0" smtClean="0"/>
              <a:t>) = {(Vsense-V25)/</a:t>
            </a:r>
            <a:r>
              <a:rPr lang="en-US" sz="2000" dirty="0" err="1" smtClean="0"/>
              <a:t>Avg_Slope</a:t>
            </a:r>
            <a:r>
              <a:rPr lang="en-US" sz="2000" dirty="0" smtClean="0"/>
              <a:t>}+25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V25=</a:t>
            </a:r>
            <a:r>
              <a:rPr lang="en-US" sz="1900" dirty="0" err="1" smtClean="0"/>
              <a:t>Vsense</a:t>
            </a:r>
            <a:r>
              <a:rPr lang="en-US" sz="1900" dirty="0" smtClean="0"/>
              <a:t> value for 25</a:t>
            </a:r>
            <a:r>
              <a:rPr lang="en-GB" sz="2000" dirty="0" smtClean="0"/>
              <a:t>°C(typical value:0.78V)</a:t>
            </a:r>
          </a:p>
          <a:p>
            <a:pPr lvl="1">
              <a:lnSpc>
                <a:spcPct val="90000"/>
              </a:lnSpc>
            </a:pPr>
            <a:r>
              <a:rPr lang="en-GB" sz="2000" dirty="0" err="1" smtClean="0"/>
              <a:t>Avg_Slope</a:t>
            </a:r>
            <a:r>
              <a:rPr lang="en-GB" sz="2000" dirty="0" smtClean="0"/>
              <a:t>=average </a:t>
            </a:r>
            <a:r>
              <a:rPr lang="en-GB" sz="2000" dirty="0" smtClean="0"/>
              <a:t>slope of the temperature vs. </a:t>
            </a:r>
            <a:r>
              <a:rPr lang="en-GB" sz="2000" dirty="0" err="1" smtClean="0"/>
              <a:t>Vsense</a:t>
            </a:r>
            <a:r>
              <a:rPr lang="en-GB" sz="2000" dirty="0" smtClean="0"/>
              <a:t> curve(typical value:1.3mv/</a:t>
            </a:r>
            <a:r>
              <a:rPr lang="en-GB" sz="2000" dirty="0"/>
              <a:t>°C</a:t>
            </a:r>
            <a:r>
              <a:rPr lang="en-GB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2000" dirty="0" err="1" smtClean="0"/>
              <a:t>Vsense</a:t>
            </a:r>
            <a:r>
              <a:rPr lang="en-GB" sz="2000" dirty="0" smtClean="0"/>
              <a:t>=DR×3/4096 (If </a:t>
            </a:r>
            <a:r>
              <a:rPr lang="en-GB" sz="2000" dirty="0" err="1" smtClean="0"/>
              <a:t>Vref</a:t>
            </a:r>
            <a:r>
              <a:rPr lang="en-GB" sz="2000" dirty="0" smtClean="0"/>
              <a:t>+=3v, </a:t>
            </a:r>
            <a:r>
              <a:rPr lang="en-GB" sz="2000" dirty="0" err="1" smtClean="0"/>
              <a:t>Vref</a:t>
            </a:r>
            <a:r>
              <a:rPr lang="en-GB" sz="2000" dirty="0" smtClean="0"/>
              <a:t>-=0v, 12-bit format)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Statics really vary from board to board!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marL="395287" indent="-342900">
              <a:lnSpc>
                <a:spcPct val="90000"/>
              </a:lnSpc>
            </a:pPr>
            <a:r>
              <a:rPr lang="en-US" sz="2100" dirty="0" smtClean="0"/>
              <a:t>Use your finger to press the chip in the center of the board, the temperature will go high.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02724921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Getting From Analog to Digital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5174456" cy="2743200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Comparator</a:t>
            </a:r>
            <a:r>
              <a:rPr lang="en-US" sz="2000" dirty="0" smtClean="0"/>
              <a:t> tells us “Is V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&gt;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ref</a:t>
            </a:r>
            <a:r>
              <a:rPr lang="en-US" sz="2000" dirty="0" smtClean="0"/>
              <a:t>?”</a:t>
            </a:r>
          </a:p>
          <a:p>
            <a:pPr lvl="1"/>
            <a:r>
              <a:rPr lang="en-US" sz="1800" dirty="0" smtClean="0"/>
              <a:t>Compares an </a:t>
            </a:r>
            <a:r>
              <a:rPr lang="en-US" sz="1800" b="1" dirty="0" smtClean="0"/>
              <a:t>analog input voltage </a:t>
            </a:r>
            <a:r>
              <a:rPr lang="en-US" sz="1800" dirty="0" smtClean="0"/>
              <a:t>with an </a:t>
            </a:r>
            <a:r>
              <a:rPr lang="en-US" sz="1800" b="1" dirty="0" smtClean="0"/>
              <a:t>analog reference voltage </a:t>
            </a:r>
            <a:r>
              <a:rPr lang="en-US" sz="1800" dirty="0" smtClean="0"/>
              <a:t>and determines which is larger, returning a 1-bit number</a:t>
            </a:r>
          </a:p>
          <a:p>
            <a:pPr lvl="1"/>
            <a:r>
              <a:rPr lang="en-US" sz="1800" dirty="0" smtClean="0"/>
              <a:t>E.g. Indicate if depth &gt; 100 </a:t>
            </a:r>
            <a:r>
              <a:rPr lang="en-US" sz="1800" dirty="0" err="1" smtClean="0"/>
              <a:t>ft</a:t>
            </a:r>
            <a:endParaRPr lang="en-US" sz="1800" dirty="0" smtClean="0"/>
          </a:p>
          <a:p>
            <a:pPr lvl="1"/>
            <a:r>
              <a:rPr lang="en-US" sz="1800" dirty="0" smtClean="0"/>
              <a:t>Set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ref</a:t>
            </a:r>
            <a:r>
              <a:rPr lang="en-US" sz="1800" dirty="0" smtClean="0"/>
              <a:t> to voltage pressure sensor returns with 100 </a:t>
            </a:r>
            <a:r>
              <a:rPr lang="en-US" sz="1800" dirty="0" err="1" smtClean="0"/>
              <a:t>ft</a:t>
            </a:r>
            <a:r>
              <a:rPr lang="en-US" sz="1800" dirty="0" smtClean="0"/>
              <a:t> depth.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b="1" dirty="0" smtClean="0"/>
              <a:t>Analog to Digital converter</a:t>
            </a:r>
            <a:r>
              <a:rPr lang="en-US" sz="2000" dirty="0" smtClean="0"/>
              <a:t> [AD or ADC] tells us how large V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is as a fraction of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ref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Reads an analog input signal (usually a voltage) and produces a corresponding multi-bit number at the output.</a:t>
            </a:r>
          </a:p>
          <a:p>
            <a:pPr lvl="1"/>
            <a:r>
              <a:rPr lang="en-US" sz="1800" dirty="0" smtClean="0"/>
              <a:t>E.g. calculate the depth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49722" y="1219200"/>
            <a:ext cx="3341878" cy="1221204"/>
            <a:chOff x="391922" y="3886200"/>
            <a:chExt cx="3341878" cy="1221204"/>
          </a:xfrm>
        </p:grpSpPr>
        <p:sp>
          <p:nvSpPr>
            <p:cNvPr id="5135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92163" y="4495800"/>
              <a:ext cx="901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519363" y="4732338"/>
              <a:ext cx="90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82963" y="4540250"/>
              <a:ext cx="3508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0</a:t>
              </a:r>
            </a:p>
          </p:txBody>
        </p:sp>
        <p:sp>
          <p:nvSpPr>
            <p:cNvPr id="5138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4620" y="4311650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aseline="0" dirty="0" smtClean="0">
                  <a:solidFill>
                    <a:srgbClr val="FF0000"/>
                  </a:solidFill>
                  <a:latin typeface="Franklin Gothic Book" pitchFamily="34" charset="0"/>
                </a:rPr>
                <a:t>V</a:t>
              </a:r>
              <a:r>
                <a:rPr lang="en-US" sz="1600" dirty="0" smtClean="0">
                  <a:solidFill>
                    <a:srgbClr val="FF0000"/>
                  </a:solidFill>
                  <a:latin typeface="Franklin Gothic Book" pitchFamily="34" charset="0"/>
                </a:rPr>
                <a:t>in</a:t>
              </a:r>
              <a:endParaRPr lang="en-US" sz="1600" dirty="0">
                <a:solidFill>
                  <a:srgbClr val="FF0000"/>
                </a:solidFill>
                <a:latin typeface="Franklin Gothic Book" pitchFamily="34" charset="0"/>
              </a:endParaRPr>
            </a:p>
          </p:txBody>
        </p:sp>
        <p:sp>
          <p:nvSpPr>
            <p:cNvPr id="51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92163" y="4953000"/>
              <a:ext cx="901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 rot="5400000">
              <a:off x="1706563" y="4343400"/>
              <a:ext cx="762000" cy="76200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1922" y="4768850"/>
              <a:ext cx="4464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aseline="0" dirty="0" err="1" smtClean="0">
                  <a:solidFill>
                    <a:srgbClr val="FF0000"/>
                  </a:solidFill>
                  <a:latin typeface="Franklin Gothic Book" pitchFamily="34" charset="0"/>
                </a:rPr>
                <a:t>V</a:t>
              </a:r>
              <a:r>
                <a:rPr lang="en-US" sz="1600" dirty="0" err="1" smtClean="0">
                  <a:solidFill>
                    <a:srgbClr val="FF0000"/>
                  </a:solidFill>
                  <a:latin typeface="Franklin Gothic Book" pitchFamily="34" charset="0"/>
                </a:rPr>
                <a:t>ref</a:t>
              </a:r>
              <a:endParaRPr lang="en-US" sz="1600" dirty="0">
                <a:solidFill>
                  <a:srgbClr val="FF0000"/>
                </a:solidFill>
                <a:latin typeface="Franklin Gothic Book" pitchFamily="34" charset="0"/>
              </a:endParaRPr>
            </a:p>
          </p:txBody>
        </p:sp>
        <p:sp>
          <p:nvSpPr>
            <p:cNvPr id="5142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477963" y="3886200"/>
              <a:ext cx="13350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baseline="0">
                  <a:latin typeface="Franklin Gothic Book" pitchFamily="34" charset="0"/>
                </a:rPr>
                <a:t>Comparator</a:t>
              </a:r>
              <a:endParaRPr lang="en-US" sz="1600" b="1">
                <a:latin typeface="Franklin Gothic Book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05450" y="3740150"/>
            <a:ext cx="3486150" cy="1898650"/>
            <a:chOff x="5105400" y="3892550"/>
            <a:chExt cx="3486150" cy="1898650"/>
          </a:xfrm>
        </p:grpSpPr>
        <p:sp>
          <p:nvSpPr>
            <p:cNvPr id="5124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686550" y="4289425"/>
              <a:ext cx="952500" cy="1501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 baseline="0">
                <a:latin typeface="Franklin Gothic Book" pitchFamily="34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5732463" y="4940300"/>
              <a:ext cx="9540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639050" y="4389438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7639050" y="5440363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39050" y="5089525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39050" y="4740275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21663" y="4340225"/>
              <a:ext cx="369887" cy="143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0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1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0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1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30800" y="4886325"/>
              <a:ext cx="428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aseline="0">
                  <a:solidFill>
                    <a:srgbClr val="FF0000"/>
                  </a:solidFill>
                  <a:latin typeface="Franklin Gothic Book" pitchFamily="34" charset="0"/>
                </a:rPr>
                <a:t>V</a:t>
              </a:r>
              <a:r>
                <a:rPr lang="en-US" sz="1600">
                  <a:solidFill>
                    <a:srgbClr val="FF0000"/>
                  </a:solidFill>
                  <a:latin typeface="Franklin Gothic Book" pitchFamily="34" charset="0"/>
                </a:rPr>
                <a:t>in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62550" y="4229100"/>
              <a:ext cx="4810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aseline="0">
                  <a:solidFill>
                    <a:srgbClr val="FF0000"/>
                  </a:solidFill>
                  <a:latin typeface="Franklin Gothic Book" pitchFamily="34" charset="0"/>
                </a:rPr>
                <a:t>V</a:t>
              </a:r>
              <a:r>
                <a:rPr lang="en-US" sz="1600">
                  <a:solidFill>
                    <a:srgbClr val="FF0000"/>
                  </a:solidFill>
                  <a:latin typeface="Franklin Gothic Book" pitchFamily="34" charset="0"/>
                </a:rPr>
                <a:t>ref</a:t>
              </a:r>
            </a:p>
          </p:txBody>
        </p:sp>
        <p:sp>
          <p:nvSpPr>
            <p:cNvPr id="5133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732463" y="5440363"/>
              <a:ext cx="954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Text Box 1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05400" y="5386388"/>
              <a:ext cx="6905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aseline="0">
                  <a:latin typeface="Franklin Gothic Book" pitchFamily="34" charset="0"/>
                </a:rPr>
                <a:t>Clock</a:t>
              </a:r>
            </a:p>
          </p:txBody>
        </p:sp>
        <p:sp>
          <p:nvSpPr>
            <p:cNvPr id="5143" name="Line 2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732463" y="4457700"/>
              <a:ext cx="9540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Text Box 2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448425" y="389255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baseline="0">
                  <a:latin typeface="Franklin Gothic Book" pitchFamily="34" charset="0"/>
                </a:rPr>
                <a:t>A/D Converter</a:t>
              </a:r>
              <a:endParaRPr lang="en-US" sz="1600" b="1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48367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Analog watchdog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Watchdog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87" y="914400"/>
            <a:ext cx="8690113" cy="2057400"/>
          </a:xfrm>
        </p:spPr>
        <p:txBody>
          <a:bodyPr/>
          <a:lstStyle/>
          <a:p>
            <a:r>
              <a:rPr lang="en-GB" sz="2000" b="0" dirty="0" smtClean="0"/>
              <a:t>Watchdog basically tries to detect exception and </a:t>
            </a:r>
            <a:r>
              <a:rPr lang="en-GB" sz="2000" b="0" dirty="0" smtClean="0"/>
              <a:t>recover </a:t>
            </a:r>
            <a:r>
              <a:rPr lang="en-GB" sz="2000" b="0" dirty="0" smtClean="0"/>
              <a:t>the MCU from specific situations.</a:t>
            </a:r>
          </a:p>
          <a:p>
            <a:r>
              <a:rPr lang="en-GB" sz="2000" b="0" dirty="0" smtClean="0"/>
              <a:t>Analog Watchdog is actually </a:t>
            </a:r>
            <a:r>
              <a:rPr lang="en-GB" sz="2000" b="0" dirty="0" smtClean="0"/>
              <a:t>an </a:t>
            </a:r>
            <a:r>
              <a:rPr lang="en-GB" sz="2000" b="0" dirty="0" smtClean="0"/>
              <a:t>ADC followed by </a:t>
            </a:r>
            <a:r>
              <a:rPr lang="en-GB" sz="2000" b="0" dirty="0" smtClean="0"/>
              <a:t>one </a:t>
            </a:r>
            <a:r>
              <a:rPr lang="en-GB" sz="2000" b="0" dirty="0" smtClean="0"/>
              <a:t>(or two) comparator(s).</a:t>
            </a:r>
          </a:p>
          <a:p>
            <a:r>
              <a:rPr lang="en-GB" sz="2000" b="0" dirty="0" smtClean="0"/>
              <a:t>ADC1 Channel 17 </a:t>
            </a:r>
          </a:p>
          <a:p>
            <a:r>
              <a:rPr lang="en-GB" sz="2000" b="0" dirty="0" smtClean="0"/>
              <a:t>Set the status bit (or generate an interrupt) if voltage converted is below a lower threshold or is above a higher threshold.</a:t>
            </a:r>
            <a:endParaRPr lang="en-GB" sz="2000" b="0" dirty="0"/>
          </a:p>
          <a:p>
            <a:endParaRPr lang="en-GB" sz="2000" b="0" dirty="0" smtClean="0"/>
          </a:p>
          <a:p>
            <a:endParaRPr lang="en-GB" sz="2000" b="0" dirty="0"/>
          </a:p>
          <a:p>
            <a:endParaRPr lang="en-GB" sz="2000" b="0" dirty="0" smtClean="0"/>
          </a:p>
          <a:p>
            <a:pPr marL="0" indent="0">
              <a:buNone/>
            </a:pPr>
            <a:endParaRPr lang="en-GB" sz="2000" b="0" dirty="0" smtClean="0"/>
          </a:p>
          <a:p>
            <a:r>
              <a:rPr lang="en-GB" sz="2000" b="0" dirty="0" smtClean="0"/>
              <a:t>Can select to watch all channels (either injected or regular groups or even both) or single channels.</a:t>
            </a:r>
          </a:p>
          <a:p>
            <a:r>
              <a:rPr lang="en-GB" sz="2000" b="0" dirty="0" smtClean="0"/>
              <a:t>Monitor </a:t>
            </a:r>
            <a:r>
              <a:rPr lang="en-GB" sz="2000" b="0" dirty="0" err="1" smtClean="0"/>
              <a:t>analog</a:t>
            </a:r>
            <a:r>
              <a:rPr lang="en-GB" sz="2000" b="0" dirty="0" smtClean="0"/>
              <a:t> input and </a:t>
            </a:r>
            <a:r>
              <a:rPr lang="en-GB" sz="2000" b="0" dirty="0" smtClean="0"/>
              <a:t>bark</a:t>
            </a:r>
            <a:r>
              <a:rPr lang="en-GB" sz="2000" b="0" dirty="0" smtClean="0"/>
              <a:t> </a:t>
            </a:r>
            <a:r>
              <a:rPr lang="en-GB" sz="2000" b="0" dirty="0" smtClean="0"/>
              <a:t>e.g., if temperature </a:t>
            </a:r>
            <a:r>
              <a:rPr lang="en-GB" sz="2000" b="0" dirty="0" smtClean="0"/>
              <a:t>goes crazy!</a:t>
            </a:r>
            <a:endParaRPr lang="en-GB" sz="2000" b="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21710" r="80786" b="70177"/>
          <a:stretch/>
        </p:blipFill>
        <p:spPr bwMode="auto">
          <a:xfrm>
            <a:off x="2563091" y="3352800"/>
            <a:ext cx="4495800" cy="142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0143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Power Failure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3733800"/>
          </a:xfrm>
        </p:spPr>
        <p:txBody>
          <a:bodyPr/>
          <a:lstStyle/>
          <a:p>
            <a:r>
              <a:rPr lang="en-US" sz="2000" b="0" dirty="0" smtClean="0"/>
              <a:t>Need warning of when power has failed</a:t>
            </a:r>
          </a:p>
          <a:p>
            <a:r>
              <a:rPr lang="en-US" sz="2000" b="0" dirty="0" smtClean="0"/>
              <a:t>Use continuous mode and the analog watchdog interrupt</a:t>
            </a:r>
          </a:p>
          <a:p>
            <a:r>
              <a:rPr lang="en-US" sz="2000" b="0" dirty="0" smtClean="0"/>
              <a:t>Do the </a:t>
            </a:r>
            <a:r>
              <a:rPr lang="en-US" sz="2000" b="0" smtClean="0"/>
              <a:t>last </a:t>
            </a:r>
            <a:r>
              <a:rPr lang="en-US" sz="2000" b="0" smtClean="0"/>
              <a:t>second jobs!</a:t>
            </a:r>
            <a:endParaRPr lang="en-US" sz="2000" b="0" dirty="0" smtClean="0"/>
          </a:p>
          <a:p>
            <a:pPr lvl="1"/>
            <a:r>
              <a:rPr lang="en-US" sz="1800" dirty="0" smtClean="0"/>
              <a:t>Very limited amount of time before capacitor discharges</a:t>
            </a:r>
          </a:p>
          <a:p>
            <a:pPr lvl="1"/>
            <a:r>
              <a:rPr lang="en-US" sz="1800" dirty="0" smtClean="0"/>
              <a:t>Save critical information</a:t>
            </a:r>
          </a:p>
          <a:p>
            <a:pPr lvl="1"/>
            <a:r>
              <a:rPr lang="en-US" sz="1800" dirty="0" smtClean="0"/>
              <a:t>Turn off output devices</a:t>
            </a:r>
          </a:p>
          <a:p>
            <a:pPr lvl="1"/>
            <a:r>
              <a:rPr lang="en-US" sz="1800" dirty="0" smtClean="0"/>
              <a:t>Put system into safe mode</a:t>
            </a:r>
          </a:p>
          <a:p>
            <a:r>
              <a:rPr lang="en-US" sz="2000" b="0" dirty="0" smtClean="0"/>
              <a:t>Can use a comparator to compare V</a:t>
            </a:r>
            <a:r>
              <a:rPr lang="en-US" sz="2000" b="0" baseline="-25000" dirty="0" smtClean="0"/>
              <a:t>REFINT</a:t>
            </a:r>
            <a:r>
              <a:rPr lang="en-US" sz="2000" b="0" dirty="0" smtClean="0"/>
              <a:t> (1.2V) against a fixed reference voltage </a:t>
            </a:r>
            <a:r>
              <a:rPr lang="en-US" sz="2000" b="0" dirty="0" err="1" smtClean="0"/>
              <a:t>V</a:t>
            </a:r>
            <a:r>
              <a:rPr lang="en-US" sz="2000" b="0" baseline="-25000" dirty="0" err="1" smtClean="0"/>
              <a:t>ref</a:t>
            </a:r>
            <a:endParaRPr lang="en-US" sz="2000" b="0" baseline="-25000" dirty="0" smtClean="0"/>
          </a:p>
          <a:p>
            <a:r>
              <a:rPr lang="en-US" sz="2000" b="0" dirty="0" smtClean="0"/>
              <a:t>Save data, money or even life if lucky enough</a:t>
            </a:r>
            <a:endParaRPr lang="en-US" sz="2000" b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94067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Watchdog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90" y="3429000"/>
            <a:ext cx="8690113" cy="2057400"/>
          </a:xfrm>
        </p:spPr>
        <p:txBody>
          <a:bodyPr/>
          <a:lstStyle/>
          <a:p>
            <a:r>
              <a:rPr lang="en-GB" sz="2000" b="0" dirty="0" smtClean="0"/>
              <a:t>Put the Higher threshold into the 12 least significant bits into the ADC_HTR</a:t>
            </a:r>
          </a:p>
          <a:p>
            <a:r>
              <a:rPr lang="en-GB" sz="2000" b="0" dirty="0" smtClean="0"/>
              <a:t>Put the Lower threshold into the 12 least significant bits into the ADC_LTR</a:t>
            </a:r>
          </a:p>
          <a:p>
            <a:r>
              <a:rPr lang="en-GB" sz="2000" b="0" dirty="0" smtClean="0"/>
              <a:t>Enable the interrupt by setting the AWDIE bit in ADC_CR1 register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72" y="838200"/>
            <a:ext cx="5238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7219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" y="4410678"/>
            <a:ext cx="8677494" cy="1837722"/>
          </a:xfrm>
        </p:spPr>
        <p:txBody>
          <a:bodyPr/>
          <a:lstStyle/>
          <a:p>
            <a:r>
              <a:rPr lang="en-GB" sz="2000" b="0" dirty="0" smtClean="0"/>
              <a:t>If monitor single channel then needs to select the channel</a:t>
            </a:r>
          </a:p>
          <a:p>
            <a:r>
              <a:rPr lang="en-GB" sz="2000" b="0" dirty="0" smtClean="0"/>
              <a:t>For monitoring the </a:t>
            </a:r>
            <a:r>
              <a:rPr lang="en-US" sz="2000" b="0" dirty="0" smtClean="0"/>
              <a:t>V</a:t>
            </a:r>
            <a:r>
              <a:rPr lang="en-US" sz="2000" b="0" baseline="-25000" dirty="0" smtClean="0"/>
              <a:t>REFINT </a:t>
            </a:r>
            <a:r>
              <a:rPr lang="en-GB" sz="2000" b="0" dirty="0" smtClean="0"/>
              <a:t>(Channel 17), write 10001 into AWDCH</a:t>
            </a:r>
          </a:p>
          <a:p>
            <a:r>
              <a:rPr lang="en-GB" sz="2000" b="0" dirty="0" smtClean="0"/>
              <a:t>Need to enable the channel by writing setting the TSVREFE bit in CCR (which enables both temperature sensor and </a:t>
            </a:r>
            <a:r>
              <a:rPr lang="en-US" sz="2000" b="0" dirty="0"/>
              <a:t>V</a:t>
            </a:r>
            <a:r>
              <a:rPr lang="en-US" sz="2000" b="0" baseline="-25000" dirty="0"/>
              <a:t>REFINT</a:t>
            </a:r>
            <a:r>
              <a:rPr lang="en-GB" sz="2000" b="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b="1"/>
          <a:stretch/>
        </p:blipFill>
        <p:spPr>
          <a:xfrm>
            <a:off x="256309" y="838200"/>
            <a:ext cx="8458200" cy="3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285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77494" cy="5105400"/>
          </a:xfrm>
        </p:spPr>
        <p:txBody>
          <a:bodyPr/>
          <a:lstStyle/>
          <a:p>
            <a:r>
              <a:rPr lang="en-GB" sz="2000" b="0" dirty="0" smtClean="0"/>
              <a:t>Analog Watchdog can also be a good tool to implement PID control</a:t>
            </a:r>
          </a:p>
          <a:p>
            <a:endParaRPr lang="en-GB" sz="2000" b="0" dirty="0"/>
          </a:p>
          <a:p>
            <a:endParaRPr lang="en-GB" sz="2000" b="0" dirty="0" smtClean="0"/>
          </a:p>
          <a:p>
            <a:endParaRPr lang="en-GB" sz="2000" b="0" dirty="0"/>
          </a:p>
          <a:p>
            <a:endParaRPr lang="en-GB" sz="2000" b="0" dirty="0" smtClean="0"/>
          </a:p>
          <a:p>
            <a:endParaRPr lang="en-GB" sz="2000" b="0" dirty="0"/>
          </a:p>
          <a:p>
            <a:endParaRPr lang="en-GB" sz="2000" b="0" dirty="0" smtClean="0"/>
          </a:p>
          <a:p>
            <a:endParaRPr lang="en-GB" sz="2000" b="0" dirty="0"/>
          </a:p>
          <a:p>
            <a:pPr marL="0" indent="0">
              <a:buNone/>
            </a:pPr>
            <a:endParaRPr lang="en-GB" sz="2000" b="0" dirty="0"/>
          </a:p>
          <a:p>
            <a:pPr marL="0" indent="0">
              <a:buNone/>
            </a:pPr>
            <a:endParaRPr lang="en-GB" sz="2000" b="0" dirty="0"/>
          </a:p>
          <a:p>
            <a:r>
              <a:rPr lang="en-GB" sz="2000" b="0" dirty="0" smtClean="0"/>
              <a:t>Keep the power/temperature/pressure/speed/distance as close as possible to the targeted value.</a:t>
            </a:r>
          </a:p>
          <a:p>
            <a:r>
              <a:rPr lang="en-GB" sz="2000" b="0" dirty="0" smtClean="0"/>
              <a:t>Dynamically update the HTR and LTR for Analog Watchdog.</a:t>
            </a:r>
          </a:p>
          <a:p>
            <a:r>
              <a:rPr lang="en-GB" sz="2000" b="0" dirty="0" smtClean="0"/>
              <a:t>Refer to your control theory text book for more inspiration</a:t>
            </a:r>
            <a:endParaRPr lang="en-GB" sz="2000" b="0" dirty="0"/>
          </a:p>
        </p:txBody>
      </p:sp>
      <p:pic>
        <p:nvPicPr>
          <p:cNvPr id="43010" name="Picture 2" descr="C:\Users\rangua01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934200" cy="30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8961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to Analog Conversion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4587081" cy="3124200"/>
          </a:xfrm>
        </p:spPr>
        <p:txBody>
          <a:bodyPr/>
          <a:lstStyle/>
          <a:p>
            <a:r>
              <a:rPr lang="en-US" dirty="0" smtClean="0"/>
              <a:t>May need to generate an analog voltage or current as an output signal</a:t>
            </a:r>
          </a:p>
          <a:p>
            <a:pPr lvl="1"/>
            <a:r>
              <a:rPr lang="en-US" sz="1600" dirty="0" smtClean="0"/>
              <a:t>E.g. audio signal, video signal brightness.</a:t>
            </a:r>
          </a:p>
          <a:p>
            <a:r>
              <a:rPr lang="en-US" dirty="0" smtClean="0"/>
              <a:t>DAC: “Generate the analog voltage which is this fraction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ref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Digital to Analog Converter equation</a:t>
            </a:r>
          </a:p>
          <a:p>
            <a:pPr lvl="1"/>
            <a:r>
              <a:rPr lang="en-US" sz="1600" i="1" dirty="0" smtClean="0"/>
              <a:t>n </a:t>
            </a:r>
            <a:r>
              <a:rPr lang="en-US" sz="1600" dirty="0" smtClean="0"/>
              <a:t>= input code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dirty="0" smtClean="0"/>
              <a:t> = number of bits of resolution of converter</a:t>
            </a:r>
          </a:p>
          <a:p>
            <a:pPr lvl="1"/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ref</a:t>
            </a:r>
            <a:r>
              <a:rPr lang="en-US" sz="1600" i="1" dirty="0" smtClean="0"/>
              <a:t> </a:t>
            </a:r>
            <a:r>
              <a:rPr lang="en-US" sz="1600" dirty="0" smtClean="0"/>
              <a:t>= reference voltage</a:t>
            </a:r>
          </a:p>
          <a:p>
            <a:pPr lvl="1"/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out</a:t>
            </a:r>
            <a:r>
              <a:rPr lang="en-US" sz="1600" i="1" dirty="0" smtClean="0"/>
              <a:t> </a:t>
            </a:r>
            <a:r>
              <a:rPr lang="en-US" sz="1600" dirty="0" smtClean="0"/>
              <a:t>= output voltage. Either</a:t>
            </a:r>
          </a:p>
          <a:p>
            <a:pPr lvl="2"/>
            <a:r>
              <a:rPr lang="en-US" sz="1500" i="1" dirty="0" err="1" smtClean="0"/>
              <a:t>V</a:t>
            </a:r>
            <a:r>
              <a:rPr lang="en-US" sz="1500" i="1" baseline="-25000" dirty="0" err="1" smtClean="0"/>
              <a:t>out</a:t>
            </a:r>
            <a:r>
              <a:rPr lang="en-US" sz="1500" i="1" dirty="0" smtClean="0"/>
              <a:t> = </a:t>
            </a:r>
            <a:r>
              <a:rPr lang="en-US" sz="1500" i="1" dirty="0" err="1" smtClean="0"/>
              <a:t>V</a:t>
            </a:r>
            <a:r>
              <a:rPr lang="en-US" sz="1500" i="1" baseline="-25000" dirty="0" err="1" smtClean="0"/>
              <a:t>ref</a:t>
            </a:r>
            <a:r>
              <a:rPr lang="en-US" sz="1500" i="1" dirty="0" smtClean="0"/>
              <a:t> * n/(2</a:t>
            </a:r>
            <a:r>
              <a:rPr lang="en-US" sz="1500" i="1" baseline="30000" dirty="0" smtClean="0"/>
              <a:t>N</a:t>
            </a:r>
            <a:r>
              <a:rPr lang="en-US" sz="1500" i="1" dirty="0" smtClean="0"/>
              <a:t>)  or </a:t>
            </a:r>
          </a:p>
          <a:p>
            <a:pPr lvl="2"/>
            <a:r>
              <a:rPr lang="en-US" sz="1500" i="1" dirty="0" err="1" smtClean="0"/>
              <a:t>V</a:t>
            </a:r>
            <a:r>
              <a:rPr lang="en-US" sz="1500" i="1" baseline="-25000" dirty="0" err="1" smtClean="0"/>
              <a:t>out</a:t>
            </a:r>
            <a:r>
              <a:rPr lang="en-US" sz="1500" i="1" dirty="0" smtClean="0"/>
              <a:t> </a:t>
            </a:r>
            <a:r>
              <a:rPr lang="en-US" sz="1500" i="1" dirty="0"/>
              <a:t>= </a:t>
            </a:r>
            <a:r>
              <a:rPr lang="en-US" sz="1500" i="1" dirty="0" err="1"/>
              <a:t>V</a:t>
            </a:r>
            <a:r>
              <a:rPr lang="en-US" sz="1500" i="1" baseline="-25000" dirty="0" err="1"/>
              <a:t>ref</a:t>
            </a:r>
            <a:r>
              <a:rPr lang="en-US" sz="1500" i="1" dirty="0"/>
              <a:t> * </a:t>
            </a:r>
            <a:r>
              <a:rPr lang="en-US" sz="1500" i="1" dirty="0" smtClean="0"/>
              <a:t>(n+1)/(</a:t>
            </a:r>
            <a:r>
              <a:rPr lang="en-US" sz="1500" i="1" dirty="0"/>
              <a:t>2</a:t>
            </a:r>
            <a:r>
              <a:rPr lang="en-US" sz="1500" i="1" baseline="30000" dirty="0"/>
              <a:t>N</a:t>
            </a:r>
            <a:r>
              <a:rPr lang="en-US" sz="1500" i="1" dirty="0"/>
              <a:t>) </a:t>
            </a:r>
          </a:p>
          <a:p>
            <a:pPr lvl="2"/>
            <a:r>
              <a:rPr lang="en-US" sz="1400" i="1" dirty="0" smtClean="0"/>
              <a:t>The offset +1 term depends on the internal tap configuration of the DAC – check the datasheet to be sure</a:t>
            </a:r>
            <a:endParaRPr lang="en-US" sz="14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887912" y="2057400"/>
            <a:ext cx="4027488" cy="1936750"/>
            <a:chOff x="2819400" y="4114800"/>
            <a:chExt cx="4027488" cy="1936750"/>
          </a:xfrm>
        </p:grpSpPr>
        <p:sp>
          <p:nvSpPr>
            <p:cNvPr id="33796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343400" y="4518025"/>
              <a:ext cx="952500" cy="1501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 baseline="0">
                <a:latin typeface="Franklin Gothic Book" pitchFamily="34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5295900" y="5168900"/>
              <a:ext cx="954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3390900" y="4618038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390900" y="5668963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390900" y="5318125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390900" y="4968875"/>
              <a:ext cx="952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90900" y="4267200"/>
              <a:ext cx="369888" cy="143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0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1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0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aseline="0">
                  <a:latin typeface="Franklin Gothic Book" pitchFamily="34" charset="0"/>
                </a:rPr>
                <a:t>1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6361113" y="5105400"/>
              <a:ext cx="485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aseline="0">
                  <a:solidFill>
                    <a:srgbClr val="FF0000"/>
                  </a:solidFill>
                  <a:latin typeface="Franklin Gothic Book" pitchFamily="34" charset="0"/>
                </a:rPr>
                <a:t>V</a:t>
              </a:r>
              <a:r>
                <a:rPr lang="en-US" sz="1600">
                  <a:solidFill>
                    <a:srgbClr val="FF0000"/>
                  </a:solidFill>
                  <a:latin typeface="Franklin Gothic Book" pitchFamily="34" charset="0"/>
                </a:rPr>
                <a:t>out</a:t>
              </a:r>
            </a:p>
          </p:txBody>
        </p:sp>
        <p:grpSp>
          <p:nvGrpSpPr>
            <p:cNvPr id="33804" name="Group 18"/>
            <p:cNvGrpSpPr>
              <a:grpSpLocks/>
            </p:cNvGrpSpPr>
            <p:nvPr/>
          </p:nvGrpSpPr>
          <p:grpSpPr bwMode="auto">
            <a:xfrm flipH="1">
              <a:off x="2819400" y="5715000"/>
              <a:ext cx="1511300" cy="336550"/>
              <a:chOff x="3336" y="2808"/>
              <a:chExt cx="952" cy="212"/>
            </a:xfrm>
          </p:grpSpPr>
          <p:sp>
            <p:nvSpPr>
              <p:cNvPr id="33806" name="Text Box 1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4002" y="2808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600" baseline="0">
                    <a:solidFill>
                      <a:srgbClr val="FF0000"/>
                    </a:solidFill>
                    <a:latin typeface="Franklin Gothic Book" pitchFamily="34" charset="0"/>
                  </a:rPr>
                  <a:t>V</a:t>
                </a:r>
                <a:r>
                  <a:rPr lang="en-US" sz="1600">
                    <a:solidFill>
                      <a:srgbClr val="FF0000"/>
                    </a:solidFill>
                    <a:latin typeface="Franklin Gothic Book" pitchFamily="34" charset="0"/>
                  </a:rPr>
                  <a:t>ref</a:t>
                </a:r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3336" y="2952"/>
                <a:ext cx="6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5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4114800"/>
              <a:ext cx="1401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baseline="0">
                  <a:latin typeface="Franklin Gothic Book" pitchFamily="34" charset="0"/>
                </a:rPr>
                <a:t>D/A Converter</a:t>
              </a:r>
              <a:endParaRPr lang="en-US" sz="1600" b="1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82111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Waveform Sampling and Quantization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84150" y="2819400"/>
            <a:ext cx="8502650" cy="30480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US" sz="2000" dirty="0" smtClean="0"/>
              <a:t>A waveform is </a:t>
            </a:r>
            <a:r>
              <a:rPr lang="en-US" sz="2000" b="1" dirty="0" smtClean="0"/>
              <a:t>sampled </a:t>
            </a:r>
            <a:r>
              <a:rPr lang="en-US" sz="2000" dirty="0" smtClean="0"/>
              <a:t>at a constant rate – every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/>
              <a:t>t</a:t>
            </a:r>
            <a:endParaRPr lang="en-US" sz="2000" dirty="0" smtClean="0"/>
          </a:p>
          <a:p>
            <a:pPr marL="1047750" lvl="1">
              <a:lnSpc>
                <a:spcPct val="90000"/>
              </a:lnSpc>
            </a:pPr>
            <a:r>
              <a:rPr lang="en-US" sz="1800" dirty="0" smtClean="0"/>
              <a:t>Each such sample represents the instantaneous amplitude at the instant of sampling</a:t>
            </a:r>
          </a:p>
          <a:p>
            <a:pPr marL="1047750" lvl="1">
              <a:lnSpc>
                <a:spcPct val="90000"/>
              </a:lnSpc>
            </a:pPr>
            <a:r>
              <a:rPr lang="en-US" sz="1800" i="1" dirty="0" smtClean="0"/>
              <a:t>“At 37 ms, the input is 1.91341914513451451234311… V”</a:t>
            </a:r>
          </a:p>
          <a:p>
            <a:pPr marL="1047750" lvl="1">
              <a:lnSpc>
                <a:spcPct val="90000"/>
              </a:lnSpc>
            </a:pPr>
            <a:r>
              <a:rPr lang="en-US" sz="1800" dirty="0" smtClean="0"/>
              <a:t>Sampling converts a </a:t>
            </a:r>
            <a:r>
              <a:rPr lang="en-US" sz="1800" b="1" dirty="0" smtClean="0"/>
              <a:t>continuous time </a:t>
            </a:r>
            <a:r>
              <a:rPr lang="en-US" sz="1800" dirty="0" smtClean="0"/>
              <a:t>signal to a </a:t>
            </a:r>
            <a:r>
              <a:rPr lang="en-US" sz="1800" b="1" dirty="0" smtClean="0"/>
              <a:t>discrete time </a:t>
            </a:r>
            <a:r>
              <a:rPr lang="en-US" sz="1800" dirty="0" smtClean="0"/>
              <a:t>signal</a:t>
            </a:r>
          </a:p>
          <a:p>
            <a:pPr marL="571500" indent="-571500">
              <a:lnSpc>
                <a:spcPct val="90000"/>
              </a:lnSpc>
            </a:pPr>
            <a:r>
              <a:rPr lang="en-US" sz="2000" dirty="0" smtClean="0"/>
              <a:t>The sample can now be </a:t>
            </a:r>
            <a:r>
              <a:rPr lang="en-US" sz="2000" b="1" dirty="0" smtClean="0"/>
              <a:t>quantized </a:t>
            </a:r>
            <a:r>
              <a:rPr lang="en-US" sz="2000" dirty="0" smtClean="0"/>
              <a:t>(converted) into a digital value</a:t>
            </a:r>
          </a:p>
          <a:p>
            <a:pPr marL="1047750" lvl="1">
              <a:lnSpc>
                <a:spcPct val="90000"/>
              </a:lnSpc>
            </a:pPr>
            <a:r>
              <a:rPr lang="en-US" sz="1800" dirty="0" smtClean="0"/>
              <a:t>Quantization represents a </a:t>
            </a:r>
            <a:r>
              <a:rPr lang="en-US" sz="1800" b="1" dirty="0" smtClean="0"/>
              <a:t>continuous </a:t>
            </a:r>
            <a:r>
              <a:rPr lang="en-US" sz="1800" dirty="0" smtClean="0"/>
              <a:t>(analog) value with the closest </a:t>
            </a:r>
            <a:r>
              <a:rPr lang="en-US" sz="1800" b="1" dirty="0" smtClean="0"/>
              <a:t>discrete </a:t>
            </a:r>
            <a:r>
              <a:rPr lang="en-US" sz="1800" dirty="0" smtClean="0"/>
              <a:t>(digital) value</a:t>
            </a:r>
          </a:p>
          <a:p>
            <a:pPr marL="1047750" lvl="1">
              <a:lnSpc>
                <a:spcPct val="90000"/>
              </a:lnSpc>
            </a:pPr>
            <a:r>
              <a:rPr lang="en-US" sz="1800" i="1" dirty="0" smtClean="0"/>
              <a:t>“The sampled input voltage of 1.91341914513451451234311… V is best represented by the code 0x018, since it is in the range of 1.901 to 1.9980 V which corresponds to code 0x018.”</a:t>
            </a:r>
          </a:p>
        </p:txBody>
      </p:sp>
      <p:grpSp>
        <p:nvGrpSpPr>
          <p:cNvPr id="717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19200" y="1143000"/>
            <a:ext cx="7132638" cy="1625600"/>
            <a:chOff x="712" y="1252"/>
            <a:chExt cx="4493" cy="1024"/>
          </a:xfrm>
        </p:grpSpPr>
        <p:sp>
          <p:nvSpPr>
            <p:cNvPr id="7173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044" y="1278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855" y="2018"/>
              <a:ext cx="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98" y="2036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 baseline="0">
                  <a:latin typeface="Arial" charset="0"/>
                </a:rPr>
                <a:t>time</a:t>
              </a:r>
              <a:endParaRPr lang="en-US" sz="1800" b="1" baseline="0">
                <a:latin typeface="Arial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5400000">
              <a:off x="496" y="1694"/>
              <a:ext cx="5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 baseline="0">
                  <a:latin typeface="Arial" charset="0"/>
                </a:rPr>
                <a:t>Digital value</a:t>
              </a:r>
              <a:endParaRPr lang="en-US" sz="1800" b="1" baseline="0">
                <a:latin typeface="Arial" charset="0"/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44" y="1769"/>
              <a:ext cx="0" cy="28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188" y="1769"/>
              <a:ext cx="0" cy="45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332" y="1769"/>
              <a:ext cx="0" cy="47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76" y="1769"/>
              <a:ext cx="0" cy="43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620" y="1769"/>
              <a:ext cx="0" cy="36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764" y="1769"/>
              <a:ext cx="0" cy="20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1900" y="1652"/>
              <a:ext cx="0" cy="11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2044" y="1379"/>
              <a:ext cx="0" cy="38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 flipV="1">
              <a:off x="2188" y="1259"/>
              <a:ext cx="0" cy="50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2345" y="1335"/>
              <a:ext cx="0" cy="43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2492" y="1341"/>
              <a:ext cx="0" cy="4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2636" y="1347"/>
              <a:ext cx="0" cy="4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2780" y="1515"/>
              <a:ext cx="0" cy="25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2927" y="1623"/>
              <a:ext cx="0" cy="14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068" y="1713"/>
              <a:ext cx="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207" y="1767"/>
              <a:ext cx="0" cy="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351" y="1767"/>
              <a:ext cx="0" cy="10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495" y="1767"/>
              <a:ext cx="0" cy="21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644" y="1768"/>
              <a:ext cx="0" cy="33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788" y="1768"/>
              <a:ext cx="0" cy="3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069" y="1750"/>
              <a:ext cx="1" cy="1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217" y="1513"/>
              <a:ext cx="0" cy="25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361" y="1336"/>
              <a:ext cx="0" cy="43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497" y="1309"/>
              <a:ext cx="0" cy="46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641" y="1318"/>
              <a:ext cx="0" cy="45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785" y="1381"/>
              <a:ext cx="0" cy="38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35" y="1624"/>
              <a:ext cx="0" cy="14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3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5079" y="1774"/>
              <a:ext cx="0" cy="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932" y="1768"/>
              <a:ext cx="0" cy="15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1052" y="1252"/>
              <a:ext cx="4091" cy="992"/>
            </a:xfrm>
            <a:custGeom>
              <a:avLst/>
              <a:gdLst>
                <a:gd name="T0" fmla="*/ 0 w 4091"/>
                <a:gd name="T1" fmla="*/ 805 h 992"/>
                <a:gd name="T2" fmla="*/ 16 w 4091"/>
                <a:gd name="T3" fmla="*/ 868 h 992"/>
                <a:gd name="T4" fmla="*/ 171 w 4091"/>
                <a:gd name="T5" fmla="*/ 992 h 992"/>
                <a:gd name="T6" fmla="*/ 296 w 4091"/>
                <a:gd name="T7" fmla="*/ 985 h 992"/>
                <a:gd name="T8" fmla="*/ 413 w 4091"/>
                <a:gd name="T9" fmla="*/ 946 h 992"/>
                <a:gd name="T10" fmla="*/ 507 w 4091"/>
                <a:gd name="T11" fmla="*/ 930 h 992"/>
                <a:gd name="T12" fmla="*/ 608 w 4091"/>
                <a:gd name="T13" fmla="*/ 844 h 992"/>
                <a:gd name="T14" fmla="*/ 694 w 4091"/>
                <a:gd name="T15" fmla="*/ 751 h 992"/>
                <a:gd name="T16" fmla="*/ 803 w 4091"/>
                <a:gd name="T17" fmla="*/ 548 h 992"/>
                <a:gd name="T18" fmla="*/ 865 w 4091"/>
                <a:gd name="T19" fmla="*/ 361 h 992"/>
                <a:gd name="T20" fmla="*/ 904 w 4091"/>
                <a:gd name="T21" fmla="*/ 221 h 992"/>
                <a:gd name="T22" fmla="*/ 1029 w 4091"/>
                <a:gd name="T23" fmla="*/ 88 h 992"/>
                <a:gd name="T24" fmla="*/ 1146 w 4091"/>
                <a:gd name="T25" fmla="*/ 3 h 992"/>
                <a:gd name="T26" fmla="*/ 1231 w 4091"/>
                <a:gd name="T27" fmla="*/ 18 h 992"/>
                <a:gd name="T28" fmla="*/ 1247 w 4091"/>
                <a:gd name="T29" fmla="*/ 42 h 992"/>
                <a:gd name="T30" fmla="*/ 1340 w 4091"/>
                <a:gd name="T31" fmla="*/ 104 h 992"/>
                <a:gd name="T32" fmla="*/ 1496 w 4091"/>
                <a:gd name="T33" fmla="*/ 73 h 992"/>
                <a:gd name="T34" fmla="*/ 1644 w 4091"/>
                <a:gd name="T35" fmla="*/ 104 h 992"/>
                <a:gd name="T36" fmla="*/ 1691 w 4091"/>
                <a:gd name="T37" fmla="*/ 205 h 992"/>
                <a:gd name="T38" fmla="*/ 1878 w 4091"/>
                <a:gd name="T39" fmla="*/ 369 h 992"/>
                <a:gd name="T40" fmla="*/ 1979 w 4091"/>
                <a:gd name="T41" fmla="*/ 431 h 992"/>
                <a:gd name="T42" fmla="*/ 2268 w 4091"/>
                <a:gd name="T43" fmla="*/ 603 h 992"/>
                <a:gd name="T44" fmla="*/ 2385 w 4091"/>
                <a:gd name="T45" fmla="*/ 657 h 992"/>
                <a:gd name="T46" fmla="*/ 2618 w 4091"/>
                <a:gd name="T47" fmla="*/ 860 h 992"/>
                <a:gd name="T48" fmla="*/ 2727 w 4091"/>
                <a:gd name="T49" fmla="*/ 852 h 992"/>
                <a:gd name="T50" fmla="*/ 2805 w 4091"/>
                <a:gd name="T51" fmla="*/ 751 h 992"/>
                <a:gd name="T52" fmla="*/ 2883 w 4091"/>
                <a:gd name="T53" fmla="*/ 665 h 992"/>
                <a:gd name="T54" fmla="*/ 2969 w 4091"/>
                <a:gd name="T55" fmla="*/ 556 h 992"/>
                <a:gd name="T56" fmla="*/ 3039 w 4091"/>
                <a:gd name="T57" fmla="*/ 470 h 992"/>
                <a:gd name="T58" fmla="*/ 3086 w 4091"/>
                <a:gd name="T59" fmla="*/ 408 h 992"/>
                <a:gd name="T60" fmla="*/ 3109 w 4091"/>
                <a:gd name="T61" fmla="*/ 377 h 992"/>
                <a:gd name="T62" fmla="*/ 3164 w 4091"/>
                <a:gd name="T63" fmla="*/ 268 h 992"/>
                <a:gd name="T64" fmla="*/ 3242 w 4091"/>
                <a:gd name="T65" fmla="*/ 112 h 992"/>
                <a:gd name="T66" fmla="*/ 3351 w 4091"/>
                <a:gd name="T67" fmla="*/ 81 h 992"/>
                <a:gd name="T68" fmla="*/ 3398 w 4091"/>
                <a:gd name="T69" fmla="*/ 65 h 992"/>
                <a:gd name="T70" fmla="*/ 3421 w 4091"/>
                <a:gd name="T71" fmla="*/ 57 h 992"/>
                <a:gd name="T72" fmla="*/ 3686 w 4091"/>
                <a:gd name="T73" fmla="*/ 88 h 992"/>
                <a:gd name="T74" fmla="*/ 3733 w 4091"/>
                <a:gd name="T75" fmla="*/ 127 h 992"/>
                <a:gd name="T76" fmla="*/ 3740 w 4091"/>
                <a:gd name="T77" fmla="*/ 151 h 992"/>
                <a:gd name="T78" fmla="*/ 3764 w 4091"/>
                <a:gd name="T79" fmla="*/ 174 h 992"/>
                <a:gd name="T80" fmla="*/ 3834 w 4091"/>
                <a:gd name="T81" fmla="*/ 283 h 992"/>
                <a:gd name="T82" fmla="*/ 3850 w 4091"/>
                <a:gd name="T83" fmla="*/ 307 h 992"/>
                <a:gd name="T84" fmla="*/ 3959 w 4091"/>
                <a:gd name="T85" fmla="*/ 462 h 992"/>
                <a:gd name="T86" fmla="*/ 4091 w 4091"/>
                <a:gd name="T87" fmla="*/ 611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91"/>
                <a:gd name="T133" fmla="*/ 0 h 992"/>
                <a:gd name="T134" fmla="*/ 4091 w 4091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91" h="992">
                  <a:moveTo>
                    <a:pt x="0" y="805"/>
                  </a:moveTo>
                  <a:cubicBezTo>
                    <a:pt x="3" y="821"/>
                    <a:pt x="8" y="851"/>
                    <a:pt x="16" y="868"/>
                  </a:cubicBezTo>
                  <a:cubicBezTo>
                    <a:pt x="38" y="913"/>
                    <a:pt x="125" y="978"/>
                    <a:pt x="171" y="992"/>
                  </a:cubicBezTo>
                  <a:cubicBezTo>
                    <a:pt x="213" y="990"/>
                    <a:pt x="254" y="989"/>
                    <a:pt x="296" y="985"/>
                  </a:cubicBezTo>
                  <a:cubicBezTo>
                    <a:pt x="333" y="981"/>
                    <a:pt x="376" y="953"/>
                    <a:pt x="413" y="946"/>
                  </a:cubicBezTo>
                  <a:cubicBezTo>
                    <a:pt x="444" y="940"/>
                    <a:pt x="507" y="930"/>
                    <a:pt x="507" y="930"/>
                  </a:cubicBezTo>
                  <a:cubicBezTo>
                    <a:pt x="546" y="904"/>
                    <a:pt x="575" y="877"/>
                    <a:pt x="608" y="844"/>
                  </a:cubicBezTo>
                  <a:cubicBezTo>
                    <a:pt x="638" y="813"/>
                    <a:pt x="657" y="774"/>
                    <a:pt x="694" y="751"/>
                  </a:cubicBezTo>
                  <a:cubicBezTo>
                    <a:pt x="727" y="682"/>
                    <a:pt x="768" y="616"/>
                    <a:pt x="803" y="548"/>
                  </a:cubicBezTo>
                  <a:cubicBezTo>
                    <a:pt x="828" y="443"/>
                    <a:pt x="811" y="506"/>
                    <a:pt x="865" y="361"/>
                  </a:cubicBezTo>
                  <a:cubicBezTo>
                    <a:pt x="883" y="313"/>
                    <a:pt x="878" y="265"/>
                    <a:pt x="904" y="221"/>
                  </a:cubicBezTo>
                  <a:cubicBezTo>
                    <a:pt x="935" y="168"/>
                    <a:pt x="984" y="128"/>
                    <a:pt x="1029" y="88"/>
                  </a:cubicBezTo>
                  <a:cubicBezTo>
                    <a:pt x="1068" y="53"/>
                    <a:pt x="1094" y="18"/>
                    <a:pt x="1146" y="3"/>
                  </a:cubicBezTo>
                  <a:cubicBezTo>
                    <a:pt x="1175" y="6"/>
                    <a:pt x="1209" y="0"/>
                    <a:pt x="1231" y="18"/>
                  </a:cubicBezTo>
                  <a:cubicBezTo>
                    <a:pt x="1238" y="24"/>
                    <a:pt x="1241" y="35"/>
                    <a:pt x="1247" y="42"/>
                  </a:cubicBezTo>
                  <a:cubicBezTo>
                    <a:pt x="1272" y="72"/>
                    <a:pt x="1304" y="91"/>
                    <a:pt x="1340" y="104"/>
                  </a:cubicBezTo>
                  <a:cubicBezTo>
                    <a:pt x="1391" y="87"/>
                    <a:pt x="1445" y="91"/>
                    <a:pt x="1496" y="73"/>
                  </a:cubicBezTo>
                  <a:cubicBezTo>
                    <a:pt x="1545" y="83"/>
                    <a:pt x="1594" y="96"/>
                    <a:pt x="1644" y="104"/>
                  </a:cubicBezTo>
                  <a:cubicBezTo>
                    <a:pt x="1692" y="136"/>
                    <a:pt x="1661" y="159"/>
                    <a:pt x="1691" y="205"/>
                  </a:cubicBezTo>
                  <a:cubicBezTo>
                    <a:pt x="1732" y="267"/>
                    <a:pt x="1804" y="350"/>
                    <a:pt x="1878" y="369"/>
                  </a:cubicBezTo>
                  <a:cubicBezTo>
                    <a:pt x="1910" y="391"/>
                    <a:pt x="1942" y="420"/>
                    <a:pt x="1979" y="431"/>
                  </a:cubicBezTo>
                  <a:cubicBezTo>
                    <a:pt x="2073" y="504"/>
                    <a:pt x="2152" y="569"/>
                    <a:pt x="2268" y="603"/>
                  </a:cubicBezTo>
                  <a:cubicBezTo>
                    <a:pt x="2305" y="627"/>
                    <a:pt x="2348" y="634"/>
                    <a:pt x="2385" y="657"/>
                  </a:cubicBezTo>
                  <a:cubicBezTo>
                    <a:pt x="2441" y="746"/>
                    <a:pt x="2518" y="825"/>
                    <a:pt x="2618" y="860"/>
                  </a:cubicBezTo>
                  <a:cubicBezTo>
                    <a:pt x="2654" y="857"/>
                    <a:pt x="2692" y="862"/>
                    <a:pt x="2727" y="852"/>
                  </a:cubicBezTo>
                  <a:cubicBezTo>
                    <a:pt x="2762" y="842"/>
                    <a:pt x="2787" y="779"/>
                    <a:pt x="2805" y="751"/>
                  </a:cubicBezTo>
                  <a:cubicBezTo>
                    <a:pt x="2825" y="720"/>
                    <a:pt x="2859" y="693"/>
                    <a:pt x="2883" y="665"/>
                  </a:cubicBezTo>
                  <a:cubicBezTo>
                    <a:pt x="2913" y="630"/>
                    <a:pt x="2938" y="591"/>
                    <a:pt x="2969" y="556"/>
                  </a:cubicBezTo>
                  <a:cubicBezTo>
                    <a:pt x="2994" y="527"/>
                    <a:pt x="3017" y="501"/>
                    <a:pt x="3039" y="470"/>
                  </a:cubicBezTo>
                  <a:cubicBezTo>
                    <a:pt x="3054" y="449"/>
                    <a:pt x="3070" y="429"/>
                    <a:pt x="3086" y="408"/>
                  </a:cubicBezTo>
                  <a:cubicBezTo>
                    <a:pt x="3094" y="398"/>
                    <a:pt x="3109" y="377"/>
                    <a:pt x="3109" y="377"/>
                  </a:cubicBezTo>
                  <a:cubicBezTo>
                    <a:pt x="3122" y="337"/>
                    <a:pt x="3149" y="306"/>
                    <a:pt x="3164" y="268"/>
                  </a:cubicBezTo>
                  <a:cubicBezTo>
                    <a:pt x="3187" y="211"/>
                    <a:pt x="3197" y="157"/>
                    <a:pt x="3242" y="112"/>
                  </a:cubicBezTo>
                  <a:cubicBezTo>
                    <a:pt x="3271" y="83"/>
                    <a:pt x="3314" y="92"/>
                    <a:pt x="3351" y="81"/>
                  </a:cubicBezTo>
                  <a:cubicBezTo>
                    <a:pt x="3367" y="76"/>
                    <a:pt x="3382" y="70"/>
                    <a:pt x="3398" y="65"/>
                  </a:cubicBezTo>
                  <a:cubicBezTo>
                    <a:pt x="3406" y="62"/>
                    <a:pt x="3421" y="57"/>
                    <a:pt x="3421" y="57"/>
                  </a:cubicBezTo>
                  <a:cubicBezTo>
                    <a:pt x="3512" y="62"/>
                    <a:pt x="3599" y="63"/>
                    <a:pt x="3686" y="88"/>
                  </a:cubicBezTo>
                  <a:cubicBezTo>
                    <a:pt x="3700" y="103"/>
                    <a:pt x="3720" y="111"/>
                    <a:pt x="3733" y="127"/>
                  </a:cubicBezTo>
                  <a:cubicBezTo>
                    <a:pt x="3738" y="134"/>
                    <a:pt x="3735" y="144"/>
                    <a:pt x="3740" y="151"/>
                  </a:cubicBezTo>
                  <a:cubicBezTo>
                    <a:pt x="3746" y="160"/>
                    <a:pt x="3756" y="166"/>
                    <a:pt x="3764" y="174"/>
                  </a:cubicBezTo>
                  <a:cubicBezTo>
                    <a:pt x="3784" y="215"/>
                    <a:pt x="3807" y="245"/>
                    <a:pt x="3834" y="283"/>
                  </a:cubicBezTo>
                  <a:cubicBezTo>
                    <a:pt x="3840" y="291"/>
                    <a:pt x="3850" y="307"/>
                    <a:pt x="3850" y="307"/>
                  </a:cubicBezTo>
                  <a:cubicBezTo>
                    <a:pt x="3866" y="358"/>
                    <a:pt x="3913" y="433"/>
                    <a:pt x="3959" y="462"/>
                  </a:cubicBezTo>
                  <a:cubicBezTo>
                    <a:pt x="3996" y="521"/>
                    <a:pt x="4043" y="563"/>
                    <a:pt x="4091" y="61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960" y="1776"/>
              <a:ext cx="4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1044" y="2064"/>
              <a:ext cx="14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4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188" y="2223"/>
              <a:ext cx="14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1332" y="2241"/>
              <a:ext cx="1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1479" y="2199"/>
              <a:ext cx="14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1623" y="2133"/>
              <a:ext cx="1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4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476" y="2196"/>
              <a:ext cx="0" cy="4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Line 4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626" y="2133"/>
              <a:ext cx="0" cy="6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47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768" y="1964"/>
              <a:ext cx="0" cy="17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1765" y="1959"/>
              <a:ext cx="1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1899" y="1651"/>
              <a:ext cx="1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5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2043" y="1375"/>
              <a:ext cx="1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5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904" y="1650"/>
              <a:ext cx="0" cy="31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52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048" y="1374"/>
              <a:ext cx="0" cy="27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3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PMingLiU" pitchFamily="18" charset="-120"/>
              </a:rPr>
              <a:t>Forward Transfer Function Equations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524000"/>
            <a:ext cx="44958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b="1" i="1" dirty="0" smtClean="0">
                <a:ea typeface="PMingLiU" pitchFamily="18" charset="-120"/>
              </a:rPr>
              <a:t>General Equation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n </a:t>
            </a:r>
            <a:r>
              <a:rPr lang="en-US" altLang="zh-TW" sz="2000" b="0" dirty="0" smtClean="0">
                <a:ea typeface="PMingLiU" pitchFamily="18" charset="-120"/>
              </a:rPr>
              <a:t>= converted code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V</a:t>
            </a:r>
            <a:r>
              <a:rPr lang="en-US" altLang="zh-TW" sz="2000" b="0" i="1" baseline="-25000" dirty="0" smtClean="0">
                <a:ea typeface="PMingLiU" pitchFamily="18" charset="-120"/>
              </a:rPr>
              <a:t>in</a:t>
            </a:r>
            <a:r>
              <a:rPr lang="en-US" altLang="zh-TW" sz="2000" b="0" i="1" dirty="0" smtClean="0">
                <a:ea typeface="PMingLiU" pitchFamily="18" charset="-120"/>
              </a:rPr>
              <a:t> </a:t>
            </a:r>
            <a:r>
              <a:rPr lang="en-US" altLang="zh-TW" sz="2000" b="0" dirty="0" smtClean="0">
                <a:ea typeface="PMingLiU" pitchFamily="18" charset="-120"/>
              </a:rPr>
              <a:t>= sampled input voltage</a:t>
            </a:r>
          </a:p>
          <a:p>
            <a:pPr>
              <a:buFontTx/>
              <a:buNone/>
            </a:pPr>
            <a:r>
              <a:rPr lang="en-US" altLang="zh-TW" sz="2000" b="0" i="1" dirty="0" err="1" smtClean="0">
                <a:ea typeface="PMingLiU" pitchFamily="18" charset="-120"/>
              </a:rPr>
              <a:t>V</a:t>
            </a:r>
            <a:r>
              <a:rPr lang="en-US" altLang="zh-TW" sz="2000" b="0" i="1" baseline="-25000" dirty="0" err="1" smtClean="0">
                <a:ea typeface="PMingLiU" pitchFamily="18" charset="-120"/>
              </a:rPr>
              <a:t>+ref</a:t>
            </a:r>
            <a:r>
              <a:rPr lang="en-US" altLang="zh-TW" sz="2000" b="0" dirty="0" smtClean="0">
                <a:ea typeface="PMingLiU" pitchFamily="18" charset="-120"/>
              </a:rPr>
              <a:t> = upper voltage reference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V</a:t>
            </a:r>
            <a:r>
              <a:rPr lang="en-US" altLang="zh-TW" sz="2000" b="0" i="1" baseline="-25000" dirty="0" smtClean="0">
                <a:ea typeface="PMingLiU" pitchFamily="18" charset="-120"/>
              </a:rPr>
              <a:t>-ref</a:t>
            </a:r>
            <a:r>
              <a:rPr lang="en-US" altLang="zh-TW" sz="2000" b="0" dirty="0" smtClean="0">
                <a:ea typeface="PMingLiU" pitchFamily="18" charset="-120"/>
              </a:rPr>
              <a:t> = lower voltage reference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N</a:t>
            </a:r>
            <a:r>
              <a:rPr lang="en-US" altLang="zh-TW" sz="2000" b="0" dirty="0" smtClean="0">
                <a:ea typeface="PMingLiU" pitchFamily="18" charset="-120"/>
              </a:rPr>
              <a:t> = number of bits of resolution in ADC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1131888" y="4010025"/>
            <a:ext cx="122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baseline="0">
                <a:solidFill>
                  <a:srgbClr val="000000"/>
                </a:solidFill>
                <a:latin typeface="Symbol" pitchFamily="18" charset="2"/>
              </a:rPr>
              <a:t>(</a:t>
            </a:r>
            <a:endParaRPr lang="en-US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090738" y="4010025"/>
            <a:ext cx="122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baseline="0">
                <a:solidFill>
                  <a:srgbClr val="000000"/>
                </a:solidFill>
                <a:latin typeface="Symbol" pitchFamily="18" charset="2"/>
              </a:rPr>
              <a:t>)</a:t>
            </a:r>
            <a:endParaRPr 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877888" y="4506913"/>
            <a:ext cx="1714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3022600" y="43561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2919413" y="435610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/</a:t>
            </a:r>
            <a:endParaRPr lang="en-US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2792413" y="43561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 dirty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2425700" y="4175125"/>
            <a:ext cx="1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2222500" y="41910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3143250" y="4562475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ú</a:t>
            </a:r>
            <a:endParaRPr lang="en-US"/>
          </a:p>
        </p:txBody>
      </p:sp>
      <p:sp>
        <p:nvSpPr>
          <p:cNvPr id="8205" name="Rectangle 19"/>
          <p:cNvSpPr>
            <a:spLocks noChangeArrowheads="1"/>
          </p:cNvSpPr>
          <p:nvPr/>
        </p:nvSpPr>
        <p:spPr bwMode="auto">
          <a:xfrm>
            <a:off x="3143250" y="4359275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ú</a:t>
            </a:r>
            <a:endParaRPr lang="en-US"/>
          </a:p>
        </p:txBody>
      </p:sp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3143250" y="460375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û</a:t>
            </a:r>
            <a:endParaRPr lang="en-US"/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777875" y="4562475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ê</a:t>
            </a:r>
            <a:endParaRPr lang="en-US"/>
          </a:p>
        </p:txBody>
      </p:sp>
      <p:sp>
        <p:nvSpPr>
          <p:cNvPr id="8208" name="Rectangle 23"/>
          <p:cNvSpPr>
            <a:spLocks noChangeArrowheads="1"/>
          </p:cNvSpPr>
          <p:nvPr/>
        </p:nvSpPr>
        <p:spPr bwMode="auto">
          <a:xfrm>
            <a:off x="777875" y="4359275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ê</a:t>
            </a:r>
            <a:endParaRPr lang="en-US"/>
          </a:p>
        </p:txBody>
      </p:sp>
      <p:sp>
        <p:nvSpPr>
          <p:cNvPr id="8209" name="Rectangle 24"/>
          <p:cNvSpPr>
            <a:spLocks noChangeArrowheads="1"/>
          </p:cNvSpPr>
          <p:nvPr/>
        </p:nvSpPr>
        <p:spPr bwMode="auto">
          <a:xfrm>
            <a:off x="777875" y="460375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ë</a:t>
            </a:r>
            <a:endParaRPr lang="en-US"/>
          </a:p>
        </p:txBody>
      </p:sp>
      <p:sp>
        <p:nvSpPr>
          <p:cNvPr id="8210" name="Rectangle 26"/>
          <p:cNvSpPr>
            <a:spLocks noChangeArrowheads="1"/>
          </p:cNvSpPr>
          <p:nvPr/>
        </p:nvSpPr>
        <p:spPr bwMode="auto">
          <a:xfrm>
            <a:off x="2643188" y="4329113"/>
            <a:ext cx="131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/>
          </a:p>
        </p:txBody>
      </p:sp>
      <p:sp>
        <p:nvSpPr>
          <p:cNvPr id="8211" name="Rectangle 27"/>
          <p:cNvSpPr>
            <a:spLocks noChangeArrowheads="1"/>
          </p:cNvSpPr>
          <p:nvPr/>
        </p:nvSpPr>
        <p:spPr bwMode="auto">
          <a:xfrm>
            <a:off x="1673225" y="4511675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US"/>
          </a:p>
        </p:txBody>
      </p:sp>
      <p:sp>
        <p:nvSpPr>
          <p:cNvPr id="8212" name="Rectangle 29"/>
          <p:cNvSpPr>
            <a:spLocks noChangeArrowheads="1"/>
          </p:cNvSpPr>
          <p:nvPr/>
        </p:nvSpPr>
        <p:spPr bwMode="auto">
          <a:xfrm>
            <a:off x="1492250" y="4148138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US"/>
          </a:p>
        </p:txBody>
      </p:sp>
      <p:sp>
        <p:nvSpPr>
          <p:cNvPr id="8213" name="Rectangle 30"/>
          <p:cNvSpPr>
            <a:spLocks noChangeArrowheads="1"/>
          </p:cNvSpPr>
          <p:nvPr/>
        </p:nvSpPr>
        <p:spPr bwMode="auto">
          <a:xfrm>
            <a:off x="590550" y="4329113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1966913" y="4668838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aseline="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US"/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1335088" y="4668838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aseline="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/>
          </a:p>
        </p:txBody>
      </p:sp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1785938" y="4305300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aseline="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US"/>
          </a:p>
        </p:txBody>
      </p:sp>
      <p:sp>
        <p:nvSpPr>
          <p:cNvPr id="8217" name="Rectangle 34"/>
          <p:cNvSpPr>
            <a:spLocks noChangeArrowheads="1"/>
          </p:cNvSpPr>
          <p:nvPr/>
        </p:nvSpPr>
        <p:spPr bwMode="auto">
          <a:xfrm>
            <a:off x="2049463" y="4684713"/>
            <a:ext cx="1539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ref</a:t>
            </a:r>
            <a:endParaRPr lang="en-US"/>
          </a:p>
        </p:txBody>
      </p:sp>
      <p:sp>
        <p:nvSpPr>
          <p:cNvPr id="8218" name="Rectangle 35"/>
          <p:cNvSpPr>
            <a:spLocks noChangeArrowheads="1"/>
          </p:cNvSpPr>
          <p:nvPr/>
        </p:nvSpPr>
        <p:spPr bwMode="auto">
          <a:xfrm>
            <a:off x="1419225" y="4684713"/>
            <a:ext cx="1539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ref</a:t>
            </a:r>
            <a:endParaRPr lang="en-US"/>
          </a:p>
        </p:txBody>
      </p:sp>
      <p:sp>
        <p:nvSpPr>
          <p:cNvPr id="8219" name="Rectangle 36"/>
          <p:cNvSpPr>
            <a:spLocks noChangeArrowheads="1"/>
          </p:cNvSpPr>
          <p:nvPr/>
        </p:nvSpPr>
        <p:spPr bwMode="auto">
          <a:xfrm>
            <a:off x="2344738" y="4156075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866900" y="4321175"/>
            <a:ext cx="1539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ref</a:t>
            </a:r>
            <a:endParaRPr lang="en-US"/>
          </a:p>
        </p:txBody>
      </p:sp>
      <p:sp>
        <p:nvSpPr>
          <p:cNvPr id="8221" name="Rectangle 38"/>
          <p:cNvSpPr>
            <a:spLocks noChangeArrowheads="1"/>
          </p:cNvSpPr>
          <p:nvPr/>
        </p:nvSpPr>
        <p:spPr bwMode="auto">
          <a:xfrm>
            <a:off x="1312863" y="4321175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in</a:t>
            </a:r>
            <a:endParaRPr lang="en-US"/>
          </a:p>
        </p:txBody>
      </p:sp>
      <p:sp>
        <p:nvSpPr>
          <p:cNvPr id="8222" name="Rectangle 39"/>
          <p:cNvSpPr>
            <a:spLocks noChangeArrowheads="1"/>
          </p:cNvSpPr>
          <p:nvPr/>
        </p:nvSpPr>
        <p:spPr bwMode="auto">
          <a:xfrm>
            <a:off x="1822450" y="4538663"/>
            <a:ext cx="147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23" name="Rectangle 40"/>
          <p:cNvSpPr>
            <a:spLocks noChangeArrowheads="1"/>
          </p:cNvSpPr>
          <p:nvPr/>
        </p:nvSpPr>
        <p:spPr bwMode="auto">
          <a:xfrm>
            <a:off x="1190625" y="4538663"/>
            <a:ext cx="147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24" name="Rectangle 41"/>
          <p:cNvSpPr>
            <a:spLocks noChangeArrowheads="1"/>
          </p:cNvSpPr>
          <p:nvPr/>
        </p:nvSpPr>
        <p:spPr bwMode="auto">
          <a:xfrm>
            <a:off x="1641475" y="4175125"/>
            <a:ext cx="147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25" name="Rectangle 42"/>
          <p:cNvSpPr>
            <a:spLocks noChangeArrowheads="1"/>
          </p:cNvSpPr>
          <p:nvPr/>
        </p:nvSpPr>
        <p:spPr bwMode="auto">
          <a:xfrm>
            <a:off x="1173163" y="4175125"/>
            <a:ext cx="1476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26" name="Rectangle 43"/>
          <p:cNvSpPr>
            <a:spLocks noChangeArrowheads="1"/>
          </p:cNvSpPr>
          <p:nvPr/>
        </p:nvSpPr>
        <p:spPr bwMode="auto">
          <a:xfrm>
            <a:off x="415925" y="43561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8227" name="Rectangle 45"/>
          <p:cNvSpPr>
            <a:spLocks noChangeArrowheads="1"/>
          </p:cNvSpPr>
          <p:nvPr/>
        </p:nvSpPr>
        <p:spPr bwMode="auto">
          <a:xfrm>
            <a:off x="3552825" y="4354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28" name="Rectangle 46"/>
          <p:cNvSpPr>
            <a:spLocks noChangeArrowheads="1"/>
          </p:cNvSpPr>
          <p:nvPr/>
        </p:nvSpPr>
        <p:spPr bwMode="auto">
          <a:xfrm>
            <a:off x="5413375" y="2479675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29" name="Rectangle 47"/>
          <p:cNvSpPr>
            <a:spLocks noChangeArrowheads="1"/>
          </p:cNvSpPr>
          <p:nvPr/>
        </p:nvSpPr>
        <p:spPr bwMode="auto">
          <a:xfrm>
            <a:off x="6165850" y="2735263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aseline="0">
                <a:solidFill>
                  <a:srgbClr val="000000"/>
                </a:solidFill>
                <a:latin typeface="Symbol" pitchFamily="18" charset="2"/>
              </a:rPr>
              <a:t>(</a:t>
            </a:r>
            <a:endParaRPr lang="en-US"/>
          </a:p>
        </p:txBody>
      </p:sp>
      <p:sp>
        <p:nvSpPr>
          <p:cNvPr id="8230" name="Rectangle 48"/>
          <p:cNvSpPr>
            <a:spLocks noChangeArrowheads="1"/>
          </p:cNvSpPr>
          <p:nvPr/>
        </p:nvSpPr>
        <p:spPr bwMode="auto">
          <a:xfrm>
            <a:off x="6502400" y="2735263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aseline="0">
                <a:solidFill>
                  <a:srgbClr val="000000"/>
                </a:solidFill>
                <a:latin typeface="Symbol" pitchFamily="18" charset="2"/>
              </a:rPr>
              <a:t>)</a:t>
            </a:r>
            <a:endParaRPr lang="en-US"/>
          </a:p>
        </p:txBody>
      </p:sp>
      <p:sp>
        <p:nvSpPr>
          <p:cNvPr id="8231" name="Line 51"/>
          <p:cNvSpPr>
            <a:spLocks noChangeShapeType="1"/>
          </p:cNvSpPr>
          <p:nvPr/>
        </p:nvSpPr>
        <p:spPr bwMode="auto">
          <a:xfrm>
            <a:off x="5903913" y="3141663"/>
            <a:ext cx="1093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Rectangle 53"/>
          <p:cNvSpPr>
            <a:spLocks noChangeArrowheads="1"/>
          </p:cNvSpPr>
          <p:nvPr/>
        </p:nvSpPr>
        <p:spPr bwMode="auto">
          <a:xfrm>
            <a:off x="7419975" y="299085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233" name="Rectangle 54"/>
          <p:cNvSpPr>
            <a:spLocks noChangeArrowheads="1"/>
          </p:cNvSpPr>
          <p:nvPr/>
        </p:nvSpPr>
        <p:spPr bwMode="auto">
          <a:xfrm>
            <a:off x="7318375" y="29908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/</a:t>
            </a:r>
            <a:endParaRPr lang="en-US"/>
          </a:p>
        </p:txBody>
      </p:sp>
      <p:sp>
        <p:nvSpPr>
          <p:cNvPr id="8234" name="Rectangle 55"/>
          <p:cNvSpPr>
            <a:spLocks noChangeArrowheads="1"/>
          </p:cNvSpPr>
          <p:nvPr/>
        </p:nvSpPr>
        <p:spPr bwMode="auto">
          <a:xfrm>
            <a:off x="7191375" y="299085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8235" name="Rectangle 57"/>
          <p:cNvSpPr>
            <a:spLocks noChangeArrowheads="1"/>
          </p:cNvSpPr>
          <p:nvPr/>
        </p:nvSpPr>
        <p:spPr bwMode="auto">
          <a:xfrm>
            <a:off x="6627813" y="28194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236" name="Rectangle 58"/>
          <p:cNvSpPr>
            <a:spLocks noChangeArrowheads="1"/>
          </p:cNvSpPr>
          <p:nvPr/>
        </p:nvSpPr>
        <p:spPr bwMode="auto">
          <a:xfrm>
            <a:off x="7540625" y="3195638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ú</a:t>
            </a:r>
            <a:endParaRPr lang="en-US"/>
          </a:p>
        </p:txBody>
      </p:sp>
      <p:sp>
        <p:nvSpPr>
          <p:cNvPr id="8237" name="Rectangle 59"/>
          <p:cNvSpPr>
            <a:spLocks noChangeArrowheads="1"/>
          </p:cNvSpPr>
          <p:nvPr/>
        </p:nvSpPr>
        <p:spPr bwMode="auto">
          <a:xfrm>
            <a:off x="7540625" y="299720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ú</a:t>
            </a:r>
            <a:endParaRPr lang="en-US"/>
          </a:p>
        </p:txBody>
      </p:sp>
      <p:sp>
        <p:nvSpPr>
          <p:cNvPr id="8238" name="Rectangle 60"/>
          <p:cNvSpPr>
            <a:spLocks noChangeArrowheads="1"/>
          </p:cNvSpPr>
          <p:nvPr/>
        </p:nvSpPr>
        <p:spPr bwMode="auto">
          <a:xfrm>
            <a:off x="7540625" y="3236913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û</a:t>
            </a:r>
            <a:endParaRPr lang="en-US"/>
          </a:p>
        </p:txBody>
      </p:sp>
      <p:sp>
        <p:nvSpPr>
          <p:cNvPr id="8239" name="Rectangle 62"/>
          <p:cNvSpPr>
            <a:spLocks noChangeArrowheads="1"/>
          </p:cNvSpPr>
          <p:nvPr/>
        </p:nvSpPr>
        <p:spPr bwMode="auto">
          <a:xfrm>
            <a:off x="5805488" y="3195638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ê</a:t>
            </a:r>
            <a:endParaRPr lang="en-US"/>
          </a:p>
        </p:txBody>
      </p:sp>
      <p:sp>
        <p:nvSpPr>
          <p:cNvPr id="8240" name="Rectangle 63"/>
          <p:cNvSpPr>
            <a:spLocks noChangeArrowheads="1"/>
          </p:cNvSpPr>
          <p:nvPr/>
        </p:nvSpPr>
        <p:spPr bwMode="auto">
          <a:xfrm>
            <a:off x="5805488" y="299720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ê</a:t>
            </a:r>
            <a:endParaRPr lang="en-US"/>
          </a:p>
        </p:txBody>
      </p:sp>
      <p:sp>
        <p:nvSpPr>
          <p:cNvPr id="8241" name="Rectangle 64"/>
          <p:cNvSpPr>
            <a:spLocks noChangeArrowheads="1"/>
          </p:cNvSpPr>
          <p:nvPr/>
        </p:nvSpPr>
        <p:spPr bwMode="auto">
          <a:xfrm>
            <a:off x="5805488" y="3236913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ë</a:t>
            </a:r>
            <a:endParaRPr lang="en-US"/>
          </a:p>
        </p:txBody>
      </p:sp>
      <p:sp>
        <p:nvSpPr>
          <p:cNvPr id="8242" name="Rectangle 66"/>
          <p:cNvSpPr>
            <a:spLocks noChangeArrowheads="1"/>
          </p:cNvSpPr>
          <p:nvPr/>
        </p:nvSpPr>
        <p:spPr bwMode="auto">
          <a:xfrm>
            <a:off x="7045325" y="2963863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/>
          </a:p>
        </p:txBody>
      </p:sp>
      <p:sp>
        <p:nvSpPr>
          <p:cNvPr id="8243" name="Rectangle 68"/>
          <p:cNvSpPr>
            <a:spLocks noChangeArrowheads="1"/>
          </p:cNvSpPr>
          <p:nvPr/>
        </p:nvSpPr>
        <p:spPr bwMode="auto">
          <a:xfrm>
            <a:off x="5619750" y="2963863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/>
          </a:p>
        </p:txBody>
      </p:sp>
      <p:sp>
        <p:nvSpPr>
          <p:cNvPr id="8244" name="Rectangle 69"/>
          <p:cNvSpPr>
            <a:spLocks noChangeArrowheads="1"/>
          </p:cNvSpPr>
          <p:nvPr/>
        </p:nvSpPr>
        <p:spPr bwMode="auto">
          <a:xfrm>
            <a:off x="6365875" y="3303588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aseline="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/>
          </a:p>
        </p:txBody>
      </p:sp>
      <p:sp>
        <p:nvSpPr>
          <p:cNvPr id="8245" name="Rectangle 70"/>
          <p:cNvSpPr>
            <a:spLocks noChangeArrowheads="1"/>
          </p:cNvSpPr>
          <p:nvPr/>
        </p:nvSpPr>
        <p:spPr bwMode="auto">
          <a:xfrm>
            <a:off x="6450013" y="3319463"/>
            <a:ext cx="1539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ref</a:t>
            </a:r>
            <a:endParaRPr lang="en-US"/>
          </a:p>
        </p:txBody>
      </p:sp>
      <p:sp>
        <p:nvSpPr>
          <p:cNvPr id="8246" name="Rectangle 71"/>
          <p:cNvSpPr>
            <a:spLocks noChangeArrowheads="1"/>
          </p:cNvSpPr>
          <p:nvPr/>
        </p:nvSpPr>
        <p:spPr bwMode="auto">
          <a:xfrm>
            <a:off x="6764338" y="2822575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8247" name="Rectangle 72"/>
          <p:cNvSpPr>
            <a:spLocks noChangeArrowheads="1"/>
          </p:cNvSpPr>
          <p:nvPr/>
        </p:nvSpPr>
        <p:spPr bwMode="auto">
          <a:xfrm>
            <a:off x="6356350" y="2986088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i="1" baseline="0">
                <a:solidFill>
                  <a:srgbClr val="000000"/>
                </a:solidFill>
              </a:rPr>
              <a:t>in</a:t>
            </a:r>
            <a:endParaRPr lang="en-US"/>
          </a:p>
        </p:txBody>
      </p:sp>
      <p:sp>
        <p:nvSpPr>
          <p:cNvPr id="8248" name="Rectangle 73"/>
          <p:cNvSpPr>
            <a:spLocks noChangeArrowheads="1"/>
          </p:cNvSpPr>
          <p:nvPr/>
        </p:nvSpPr>
        <p:spPr bwMode="auto">
          <a:xfrm>
            <a:off x="6223000" y="3173413"/>
            <a:ext cx="147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49" name="Rectangle 74"/>
          <p:cNvSpPr>
            <a:spLocks noChangeArrowheads="1"/>
          </p:cNvSpPr>
          <p:nvPr/>
        </p:nvSpPr>
        <p:spPr bwMode="auto">
          <a:xfrm>
            <a:off x="6218238" y="2840038"/>
            <a:ext cx="1476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50" name="Rectangle 75"/>
          <p:cNvSpPr>
            <a:spLocks noChangeArrowheads="1"/>
          </p:cNvSpPr>
          <p:nvPr/>
        </p:nvSpPr>
        <p:spPr bwMode="auto">
          <a:xfrm>
            <a:off x="5448300" y="299085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8251" name="Rectangle 77"/>
          <p:cNvSpPr>
            <a:spLocks noChangeArrowheads="1"/>
          </p:cNvSpPr>
          <p:nvPr/>
        </p:nvSpPr>
        <p:spPr bwMode="auto">
          <a:xfrm>
            <a:off x="7939088" y="2990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52" name="Rectangle 78"/>
          <p:cNvSpPr>
            <a:spLocks noChangeArrowheads="1"/>
          </p:cNvSpPr>
          <p:nvPr/>
        </p:nvSpPr>
        <p:spPr bwMode="auto">
          <a:xfrm>
            <a:off x="8232775" y="2990850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53" name="Rectangle 86"/>
          <p:cNvSpPr>
            <a:spLocks noChangeArrowheads="1"/>
          </p:cNvSpPr>
          <p:nvPr/>
        </p:nvSpPr>
        <p:spPr bwMode="auto">
          <a:xfrm>
            <a:off x="5413375" y="357346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54" name="Line 89"/>
          <p:cNvSpPr>
            <a:spLocks noChangeShapeType="1"/>
          </p:cNvSpPr>
          <p:nvPr/>
        </p:nvSpPr>
        <p:spPr bwMode="auto">
          <a:xfrm>
            <a:off x="5910263" y="4214813"/>
            <a:ext cx="1228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Rectangle 90"/>
          <p:cNvSpPr>
            <a:spLocks noChangeArrowheads="1"/>
          </p:cNvSpPr>
          <p:nvPr/>
        </p:nvSpPr>
        <p:spPr bwMode="auto">
          <a:xfrm>
            <a:off x="8312150" y="4064000"/>
            <a:ext cx="361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676</a:t>
            </a:r>
            <a:endParaRPr lang="en-US"/>
          </a:p>
        </p:txBody>
      </p:sp>
      <p:sp>
        <p:nvSpPr>
          <p:cNvPr id="8256" name="Rectangle 92"/>
          <p:cNvSpPr>
            <a:spLocks noChangeArrowheads="1"/>
          </p:cNvSpPr>
          <p:nvPr/>
        </p:nvSpPr>
        <p:spPr bwMode="auto">
          <a:xfrm>
            <a:off x="7567613" y="40640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257" name="Rectangle 93"/>
          <p:cNvSpPr>
            <a:spLocks noChangeArrowheads="1"/>
          </p:cNvSpPr>
          <p:nvPr/>
        </p:nvSpPr>
        <p:spPr bwMode="auto">
          <a:xfrm>
            <a:off x="7466013" y="406400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/</a:t>
            </a:r>
            <a:endParaRPr lang="en-US"/>
          </a:p>
        </p:txBody>
      </p:sp>
      <p:sp>
        <p:nvSpPr>
          <p:cNvPr id="8258" name="Rectangle 94"/>
          <p:cNvSpPr>
            <a:spLocks noChangeArrowheads="1"/>
          </p:cNvSpPr>
          <p:nvPr/>
        </p:nvSpPr>
        <p:spPr bwMode="auto">
          <a:xfrm>
            <a:off x="7337425" y="40640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8259" name="Rectangle 95"/>
          <p:cNvSpPr>
            <a:spLocks noChangeArrowheads="1"/>
          </p:cNvSpPr>
          <p:nvPr/>
        </p:nvSpPr>
        <p:spPr bwMode="auto">
          <a:xfrm>
            <a:off x="6411913" y="4246563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8260" name="Rectangle 97"/>
          <p:cNvSpPr>
            <a:spLocks noChangeArrowheads="1"/>
          </p:cNvSpPr>
          <p:nvPr/>
        </p:nvSpPr>
        <p:spPr bwMode="auto">
          <a:xfrm>
            <a:off x="6788150" y="3916363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261" name="Rectangle 98"/>
          <p:cNvSpPr>
            <a:spLocks noChangeArrowheads="1"/>
          </p:cNvSpPr>
          <p:nvPr/>
        </p:nvSpPr>
        <p:spPr bwMode="auto">
          <a:xfrm>
            <a:off x="6380163" y="3916363"/>
            <a:ext cx="241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8262" name="Rectangle 99"/>
          <p:cNvSpPr>
            <a:spLocks noChangeArrowheads="1"/>
          </p:cNvSpPr>
          <p:nvPr/>
        </p:nvSpPr>
        <p:spPr bwMode="auto">
          <a:xfrm>
            <a:off x="6321425" y="391636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.</a:t>
            </a:r>
            <a:endParaRPr lang="en-US"/>
          </a:p>
        </p:txBody>
      </p:sp>
      <p:sp>
        <p:nvSpPr>
          <p:cNvPr id="8263" name="Rectangle 100"/>
          <p:cNvSpPr>
            <a:spLocks noChangeArrowheads="1"/>
          </p:cNvSpPr>
          <p:nvPr/>
        </p:nvSpPr>
        <p:spPr bwMode="auto">
          <a:xfrm>
            <a:off x="6203950" y="3916363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8264" name="Rectangle 101"/>
          <p:cNvSpPr>
            <a:spLocks noChangeArrowheads="1"/>
          </p:cNvSpPr>
          <p:nvPr/>
        </p:nvSpPr>
        <p:spPr bwMode="auto">
          <a:xfrm>
            <a:off x="6905625" y="3898900"/>
            <a:ext cx="139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aseline="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8265" name="Rectangle 102"/>
          <p:cNvSpPr>
            <a:spLocks noChangeArrowheads="1"/>
          </p:cNvSpPr>
          <p:nvPr/>
        </p:nvSpPr>
        <p:spPr bwMode="auto">
          <a:xfrm>
            <a:off x="8132763" y="4037013"/>
            <a:ext cx="131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/>
          </a:p>
        </p:txBody>
      </p:sp>
      <p:sp>
        <p:nvSpPr>
          <p:cNvPr id="8266" name="Rectangle 103"/>
          <p:cNvSpPr>
            <a:spLocks noChangeArrowheads="1"/>
          </p:cNvSpPr>
          <p:nvPr/>
        </p:nvSpPr>
        <p:spPr bwMode="auto">
          <a:xfrm>
            <a:off x="7689850" y="410210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ú</a:t>
            </a:r>
            <a:endParaRPr lang="en-US"/>
          </a:p>
        </p:txBody>
      </p:sp>
      <p:sp>
        <p:nvSpPr>
          <p:cNvPr id="8267" name="Rectangle 104"/>
          <p:cNvSpPr>
            <a:spLocks noChangeArrowheads="1"/>
          </p:cNvSpPr>
          <p:nvPr/>
        </p:nvSpPr>
        <p:spPr bwMode="auto">
          <a:xfrm>
            <a:off x="7689850" y="4278313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û</a:t>
            </a:r>
            <a:endParaRPr lang="en-US"/>
          </a:p>
        </p:txBody>
      </p:sp>
      <p:sp>
        <p:nvSpPr>
          <p:cNvPr id="8268" name="Rectangle 106"/>
          <p:cNvSpPr>
            <a:spLocks noChangeArrowheads="1"/>
          </p:cNvSpPr>
          <p:nvPr/>
        </p:nvSpPr>
        <p:spPr bwMode="auto">
          <a:xfrm>
            <a:off x="5810250" y="410210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ê</a:t>
            </a:r>
            <a:endParaRPr lang="en-US"/>
          </a:p>
        </p:txBody>
      </p:sp>
      <p:sp>
        <p:nvSpPr>
          <p:cNvPr id="8269" name="Rectangle 107"/>
          <p:cNvSpPr>
            <a:spLocks noChangeArrowheads="1"/>
          </p:cNvSpPr>
          <p:nvPr/>
        </p:nvSpPr>
        <p:spPr bwMode="auto">
          <a:xfrm>
            <a:off x="5810250" y="4278313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ë</a:t>
            </a:r>
            <a:endParaRPr lang="en-US"/>
          </a:p>
        </p:txBody>
      </p:sp>
      <p:sp>
        <p:nvSpPr>
          <p:cNvPr id="8270" name="Rectangle 109"/>
          <p:cNvSpPr>
            <a:spLocks noChangeArrowheads="1"/>
          </p:cNvSpPr>
          <p:nvPr/>
        </p:nvSpPr>
        <p:spPr bwMode="auto">
          <a:xfrm>
            <a:off x="7188200" y="4037013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/>
          </a:p>
        </p:txBody>
      </p:sp>
      <p:sp>
        <p:nvSpPr>
          <p:cNvPr id="8271" name="Rectangle 111"/>
          <p:cNvSpPr>
            <a:spLocks noChangeArrowheads="1"/>
          </p:cNvSpPr>
          <p:nvPr/>
        </p:nvSpPr>
        <p:spPr bwMode="auto">
          <a:xfrm>
            <a:off x="5622925" y="4037013"/>
            <a:ext cx="131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/>
          </a:p>
        </p:txBody>
      </p:sp>
      <p:sp>
        <p:nvSpPr>
          <p:cNvPr id="8272" name="Rectangle 112"/>
          <p:cNvSpPr>
            <a:spLocks noChangeArrowheads="1"/>
          </p:cNvSpPr>
          <p:nvPr/>
        </p:nvSpPr>
        <p:spPr bwMode="auto">
          <a:xfrm>
            <a:off x="6526213" y="4246563"/>
            <a:ext cx="1063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73" name="Rectangle 113"/>
          <p:cNvSpPr>
            <a:spLocks noChangeArrowheads="1"/>
          </p:cNvSpPr>
          <p:nvPr/>
        </p:nvSpPr>
        <p:spPr bwMode="auto">
          <a:xfrm>
            <a:off x="6615113" y="3916363"/>
            <a:ext cx="1063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8274" name="Rectangle 114"/>
          <p:cNvSpPr>
            <a:spLocks noChangeArrowheads="1"/>
          </p:cNvSpPr>
          <p:nvPr/>
        </p:nvSpPr>
        <p:spPr bwMode="auto">
          <a:xfrm>
            <a:off x="5448300" y="4064000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1" baseline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8275" name="Rectangle 1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7800" y="15240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 b="1" i="1" baseline="0" dirty="0">
                <a:latin typeface="+mn-lt"/>
                <a:ea typeface="PMingLiU" pitchFamily="18" charset="-120"/>
              </a:rPr>
              <a:t>Simplification with V</a:t>
            </a:r>
            <a:r>
              <a:rPr lang="en-US" altLang="zh-TW" sz="2000" b="1" i="1" baseline="-25000" dirty="0">
                <a:latin typeface="+mn-lt"/>
                <a:ea typeface="PMingLiU" pitchFamily="18" charset="-120"/>
              </a:rPr>
              <a:t>-ref</a:t>
            </a:r>
            <a:r>
              <a:rPr lang="en-US" altLang="zh-TW" sz="2000" b="1" i="1" baseline="0" dirty="0">
                <a:latin typeface="+mn-lt"/>
                <a:ea typeface="PMingLiU" pitchFamily="18" charset="-120"/>
              </a:rPr>
              <a:t> = 0 V</a:t>
            </a:r>
          </a:p>
        </p:txBody>
      </p:sp>
      <p:sp>
        <p:nvSpPr>
          <p:cNvPr id="8276" name="Rectangle 118"/>
          <p:cNvSpPr>
            <a:spLocks noChangeArrowheads="1"/>
          </p:cNvSpPr>
          <p:nvPr/>
        </p:nvSpPr>
        <p:spPr bwMode="auto">
          <a:xfrm>
            <a:off x="990600" y="5715000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û</a:t>
            </a:r>
            <a:endParaRPr lang="en-US"/>
          </a:p>
        </p:txBody>
      </p:sp>
      <p:sp>
        <p:nvSpPr>
          <p:cNvPr id="8277" name="Rectangle 119"/>
          <p:cNvSpPr>
            <a:spLocks noChangeArrowheads="1"/>
          </p:cNvSpPr>
          <p:nvPr/>
        </p:nvSpPr>
        <p:spPr bwMode="auto">
          <a:xfrm>
            <a:off x="685800" y="5730875"/>
            <a:ext cx="92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aseline="0">
                <a:solidFill>
                  <a:srgbClr val="000000"/>
                </a:solidFill>
                <a:latin typeface="Symbol" pitchFamily="18" charset="2"/>
              </a:rPr>
              <a:t>ë</a:t>
            </a:r>
            <a:endParaRPr lang="en-US"/>
          </a:p>
        </p:txBody>
      </p:sp>
      <p:sp>
        <p:nvSpPr>
          <p:cNvPr id="8278" name="Rectangle 1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6388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 i="1" baseline="0" dirty="0">
                <a:latin typeface="+mn-lt"/>
                <a:ea typeface="PMingLiU" pitchFamily="18" charset="-120"/>
              </a:rPr>
              <a:t>floor function: nearest integer I such that I &lt;= </a:t>
            </a:r>
            <a:r>
              <a:rPr lang="en-US" altLang="zh-TW" sz="2000" i="1" baseline="0" dirty="0" smtClean="0">
                <a:latin typeface="+mn-lt"/>
                <a:ea typeface="PMingLiU" pitchFamily="18" charset="-120"/>
              </a:rPr>
              <a:t>X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i="1" dirty="0" smtClean="0">
                <a:latin typeface="+mn-lt"/>
                <a:ea typeface="PMingLiU" pitchFamily="18" charset="-120"/>
              </a:rPr>
              <a:t>floor(x+0.5) rounds x to the nearest integer</a:t>
            </a:r>
            <a:endParaRPr lang="en-US" altLang="zh-TW" sz="2000" i="1" baseline="0" dirty="0">
              <a:latin typeface="+mn-lt"/>
              <a:ea typeface="PMingLiU" pitchFamily="18" charset="-120"/>
            </a:endParaRPr>
          </a:p>
        </p:txBody>
      </p:sp>
      <p:sp>
        <p:nvSpPr>
          <p:cNvPr id="8279" name="Rectangle 1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563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 b="1" i="1" baseline="0" dirty="0">
                <a:ea typeface="PMingLiU" pitchFamily="18" charset="-120"/>
              </a:rPr>
              <a:t>X   = I</a:t>
            </a:r>
          </a:p>
        </p:txBody>
      </p:sp>
      <p:sp>
        <p:nvSpPr>
          <p:cNvPr id="88" name="Rectangle 1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36637" y="9906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 i="1" baseline="0" dirty="0" smtClean="0">
                <a:latin typeface="+mn-lt"/>
                <a:ea typeface="PMingLiU" pitchFamily="18" charset="-120"/>
                <a:cs typeface="Times New Roman" pitchFamily="18" charset="0"/>
              </a:rPr>
              <a:t>What code n</a:t>
            </a:r>
            <a:r>
              <a:rPr lang="en-US" altLang="zh-TW" sz="2000" i="1" dirty="0" smtClean="0">
                <a:latin typeface="+mn-lt"/>
                <a:ea typeface="PMingLiU" pitchFamily="18" charset="-120"/>
                <a:cs typeface="Times New Roman" pitchFamily="18" charset="0"/>
              </a:rPr>
              <a:t> will the ADC use to represent voltage V</a:t>
            </a:r>
            <a:r>
              <a:rPr lang="en-US" altLang="zh-TW" sz="2000" i="1" baseline="-25000" dirty="0" smtClean="0">
                <a:latin typeface="+mn-lt"/>
                <a:ea typeface="PMingLiU" pitchFamily="18" charset="-120"/>
                <a:cs typeface="Times New Roman" pitchFamily="18" charset="0"/>
              </a:rPr>
              <a:t>in</a:t>
            </a:r>
            <a:r>
              <a:rPr lang="en-US" altLang="zh-TW" sz="2000" i="1" dirty="0" smtClean="0">
                <a:latin typeface="+mn-lt"/>
                <a:ea typeface="PMingLiU" pitchFamily="18" charset="-120"/>
                <a:cs typeface="Times New Roman" pitchFamily="18" charset="0"/>
              </a:rPr>
              <a:t>?</a:t>
            </a:r>
            <a:endParaRPr lang="en-US" altLang="zh-TW" sz="2000" i="1" baseline="0" dirty="0">
              <a:latin typeface="+mn-lt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7331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PMingLiU" pitchFamily="18" charset="-120"/>
              </a:rPr>
              <a:t>Inverse Transfer Function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09599" y="1676400"/>
            <a:ext cx="5654675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i="1" dirty="0" smtClean="0">
                <a:ea typeface="PMingLiU" pitchFamily="18" charset="-120"/>
              </a:rPr>
              <a:t>General Equation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n </a:t>
            </a:r>
            <a:r>
              <a:rPr lang="en-US" altLang="zh-TW" sz="2000" b="0" dirty="0" smtClean="0">
                <a:ea typeface="PMingLiU" pitchFamily="18" charset="-120"/>
              </a:rPr>
              <a:t>= converted code</a:t>
            </a:r>
          </a:p>
          <a:p>
            <a:pPr>
              <a:buFontTx/>
              <a:buNone/>
            </a:pPr>
            <a:r>
              <a:rPr lang="en-US" altLang="zh-TW" sz="2000" b="0" i="1" dirty="0" err="1" smtClean="0">
                <a:ea typeface="PMingLiU" pitchFamily="18" charset="-120"/>
              </a:rPr>
              <a:t>V</a:t>
            </a:r>
            <a:r>
              <a:rPr lang="en-US" altLang="zh-TW" sz="2000" b="0" i="1" baseline="-25000" dirty="0" err="1" smtClean="0">
                <a:ea typeface="PMingLiU" pitchFamily="18" charset="-120"/>
              </a:rPr>
              <a:t>in_min</a:t>
            </a:r>
            <a:r>
              <a:rPr lang="en-US" altLang="zh-TW" sz="2000" b="0" i="1" dirty="0" smtClean="0">
                <a:ea typeface="PMingLiU" pitchFamily="18" charset="-120"/>
              </a:rPr>
              <a:t> </a:t>
            </a:r>
            <a:r>
              <a:rPr lang="en-US" altLang="zh-TW" sz="2000" b="0" dirty="0" smtClean="0">
                <a:ea typeface="PMingLiU" pitchFamily="18" charset="-120"/>
              </a:rPr>
              <a:t>= minimum input voltage for code n</a:t>
            </a:r>
          </a:p>
          <a:p>
            <a:pPr>
              <a:buNone/>
            </a:pPr>
            <a:r>
              <a:rPr lang="en-US" altLang="zh-TW" sz="2000" b="0" i="1" dirty="0" err="1" smtClean="0">
                <a:ea typeface="PMingLiU" pitchFamily="18" charset="-120"/>
              </a:rPr>
              <a:t>V</a:t>
            </a:r>
            <a:r>
              <a:rPr lang="en-US" altLang="zh-TW" sz="2000" b="0" i="1" baseline="-25000" dirty="0" err="1" smtClean="0">
                <a:ea typeface="PMingLiU" pitchFamily="18" charset="-120"/>
              </a:rPr>
              <a:t>in_max</a:t>
            </a:r>
            <a:r>
              <a:rPr lang="en-US" altLang="zh-TW" sz="2000" b="0" i="1" dirty="0" smtClean="0">
                <a:ea typeface="PMingLiU" pitchFamily="18" charset="-120"/>
              </a:rPr>
              <a:t> </a:t>
            </a:r>
            <a:r>
              <a:rPr lang="en-US" altLang="zh-TW" sz="2000" b="0" dirty="0">
                <a:ea typeface="PMingLiU" pitchFamily="18" charset="-120"/>
              </a:rPr>
              <a:t>= </a:t>
            </a:r>
            <a:r>
              <a:rPr lang="en-US" altLang="zh-TW" sz="2000" b="0" dirty="0" smtClean="0">
                <a:ea typeface="PMingLiU" pitchFamily="18" charset="-120"/>
              </a:rPr>
              <a:t>maximum input voltage for code n</a:t>
            </a:r>
            <a:endParaRPr lang="en-US" altLang="zh-TW" sz="2000" b="0" dirty="0">
              <a:ea typeface="PMingLiU" pitchFamily="18" charset="-120"/>
            </a:endParaRPr>
          </a:p>
          <a:p>
            <a:pPr>
              <a:buFontTx/>
              <a:buNone/>
            </a:pPr>
            <a:r>
              <a:rPr lang="en-US" altLang="zh-TW" sz="2000" b="0" i="1" dirty="0" err="1" smtClean="0">
                <a:ea typeface="PMingLiU" pitchFamily="18" charset="-120"/>
              </a:rPr>
              <a:t>V</a:t>
            </a:r>
            <a:r>
              <a:rPr lang="en-US" altLang="zh-TW" sz="2000" b="0" i="1" baseline="-25000" dirty="0" err="1" smtClean="0">
                <a:ea typeface="PMingLiU" pitchFamily="18" charset="-120"/>
              </a:rPr>
              <a:t>+ref</a:t>
            </a:r>
            <a:r>
              <a:rPr lang="en-US" altLang="zh-TW" sz="2000" b="0" dirty="0" smtClean="0">
                <a:ea typeface="PMingLiU" pitchFamily="18" charset="-120"/>
              </a:rPr>
              <a:t> = upper voltage reference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V</a:t>
            </a:r>
            <a:r>
              <a:rPr lang="en-US" altLang="zh-TW" sz="2000" b="0" i="1" baseline="-25000" dirty="0" smtClean="0">
                <a:ea typeface="PMingLiU" pitchFamily="18" charset="-120"/>
              </a:rPr>
              <a:t>-ref</a:t>
            </a:r>
            <a:r>
              <a:rPr lang="en-US" altLang="zh-TW" sz="2000" b="0" dirty="0" smtClean="0">
                <a:ea typeface="PMingLiU" pitchFamily="18" charset="-120"/>
              </a:rPr>
              <a:t> = lower voltage reference</a:t>
            </a:r>
          </a:p>
          <a:p>
            <a:pPr>
              <a:buFontTx/>
              <a:buNone/>
            </a:pPr>
            <a:r>
              <a:rPr lang="en-US" altLang="zh-TW" sz="2000" b="0" i="1" dirty="0" smtClean="0">
                <a:ea typeface="PMingLiU" pitchFamily="18" charset="-120"/>
              </a:rPr>
              <a:t>N</a:t>
            </a:r>
            <a:r>
              <a:rPr lang="en-US" altLang="zh-TW" sz="2000" b="0" dirty="0" smtClean="0">
                <a:ea typeface="PMingLiU" pitchFamily="18" charset="-120"/>
              </a:rPr>
              <a:t> = number of bits of resolution in ADC</a:t>
            </a:r>
          </a:p>
        </p:txBody>
      </p:sp>
      <p:sp>
        <p:nvSpPr>
          <p:cNvPr id="8275" name="Rectangle 1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7800" y="1676400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 b="1" i="1" baseline="0" dirty="0">
                <a:latin typeface="+mn-lt"/>
                <a:ea typeface="PMingLiU" pitchFamily="18" charset="-120"/>
              </a:rPr>
              <a:t>Simplification with V</a:t>
            </a:r>
            <a:r>
              <a:rPr lang="en-US" altLang="zh-TW" sz="2000" b="1" i="1" baseline="-25000" dirty="0">
                <a:latin typeface="+mn-lt"/>
                <a:ea typeface="PMingLiU" pitchFamily="18" charset="-120"/>
              </a:rPr>
              <a:t>-ref</a:t>
            </a:r>
            <a:r>
              <a:rPr lang="en-US" altLang="zh-TW" sz="2000" b="1" i="1" baseline="0" dirty="0">
                <a:latin typeface="+mn-lt"/>
                <a:ea typeface="PMingLiU" pitchFamily="18" charset="-120"/>
              </a:rPr>
              <a:t> = 0 V</a:t>
            </a:r>
          </a:p>
        </p:txBody>
      </p:sp>
      <p:sp>
        <p:nvSpPr>
          <p:cNvPr id="88" name="Rectangle 1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074" y="990600"/>
            <a:ext cx="81375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TW" sz="2000" i="1" baseline="0" dirty="0" smtClean="0">
                <a:latin typeface="+mn-lt"/>
                <a:ea typeface="PMingLiU" pitchFamily="18" charset="-120"/>
              </a:rPr>
              <a:t>What range of voltages </a:t>
            </a:r>
            <a:r>
              <a:rPr lang="en-US" altLang="zh-TW" sz="2000" i="1" baseline="0" dirty="0" err="1" smtClean="0">
                <a:latin typeface="+mn-lt"/>
                <a:ea typeface="PMingLiU" pitchFamily="18" charset="-120"/>
              </a:rPr>
              <a:t>V</a:t>
            </a:r>
            <a:r>
              <a:rPr lang="en-US" altLang="zh-TW" sz="2000" i="1" baseline="-25000" dirty="0" err="1" smtClean="0">
                <a:latin typeface="+mn-lt"/>
                <a:ea typeface="PMingLiU" pitchFamily="18" charset="-120"/>
              </a:rPr>
              <a:t>in_min</a:t>
            </a:r>
            <a:r>
              <a:rPr lang="en-US" altLang="zh-TW" sz="2000" i="1" dirty="0" smtClean="0">
                <a:latin typeface="+mn-lt"/>
                <a:ea typeface="PMingLiU" pitchFamily="18" charset="-120"/>
              </a:rPr>
              <a:t> to </a:t>
            </a:r>
            <a:r>
              <a:rPr lang="en-US" altLang="zh-TW" sz="2000" i="1" dirty="0" err="1" smtClean="0">
                <a:latin typeface="+mn-lt"/>
                <a:ea typeface="PMingLiU" pitchFamily="18" charset="-120"/>
              </a:rPr>
              <a:t>V</a:t>
            </a:r>
            <a:r>
              <a:rPr lang="en-US" altLang="zh-TW" sz="2000" i="1" baseline="-25000" dirty="0" err="1" smtClean="0">
                <a:latin typeface="+mn-lt"/>
                <a:ea typeface="PMingLiU" pitchFamily="18" charset="-120"/>
              </a:rPr>
              <a:t>in_max</a:t>
            </a:r>
            <a:r>
              <a:rPr lang="en-US" altLang="zh-TW" sz="2000" i="1" dirty="0" smtClean="0">
                <a:latin typeface="+mn-lt"/>
                <a:ea typeface="PMingLiU" pitchFamily="18" charset="-120"/>
              </a:rPr>
              <a:t> </a:t>
            </a:r>
            <a:r>
              <a:rPr lang="en-US" altLang="zh-TW" sz="2000" i="1" baseline="0" dirty="0" smtClean="0">
                <a:latin typeface="+mn-lt"/>
                <a:ea typeface="PMingLiU" pitchFamily="18" charset="-120"/>
              </a:rPr>
              <a:t>does code n</a:t>
            </a:r>
            <a:r>
              <a:rPr lang="en-US" altLang="zh-TW" sz="2000" i="1" dirty="0" smtClean="0">
                <a:latin typeface="+mn-lt"/>
                <a:ea typeface="PMingLiU" pitchFamily="18" charset="-120"/>
              </a:rPr>
              <a:t> represent?</a:t>
            </a:r>
            <a:endParaRPr lang="en-US" altLang="zh-TW" sz="2000" i="1" baseline="0" dirty="0">
              <a:latin typeface="+mn-lt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4343400"/>
                <a:ext cx="5105400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5105400" cy="8679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04800" y="5228070"/>
                <a:ext cx="5105400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28070"/>
                <a:ext cx="5105400" cy="8679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34000" y="2209800"/>
                <a:ext cx="3810000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09800"/>
                <a:ext cx="3810000" cy="8679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334000" y="3094470"/>
                <a:ext cx="3810000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94470"/>
                <a:ext cx="3810000" cy="8679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6145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15753</TotalTime>
  <Words>3422</Words>
  <Application>Microsoft Office PowerPoint</Application>
  <PresentationFormat>On-screen Show (4:3)</PresentationFormat>
  <Paragraphs>729</Paragraphs>
  <Slides>55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ARMTheme</vt:lpstr>
      <vt:lpstr>Improved ARMTheme</vt:lpstr>
      <vt:lpstr>VISIO</vt:lpstr>
      <vt:lpstr>Analog Interfacing</vt:lpstr>
      <vt:lpstr>Why It’s Needed</vt:lpstr>
      <vt:lpstr>Converting Between Analog and Digital Values</vt:lpstr>
      <vt:lpstr>The Big Picture – A Depth Gauge</vt:lpstr>
      <vt:lpstr>Getting From Analog to Digital</vt:lpstr>
      <vt:lpstr>Digital to Analog Conversion</vt:lpstr>
      <vt:lpstr>Waveform Sampling and Quantization</vt:lpstr>
      <vt:lpstr>Forward Transfer Function Equations</vt:lpstr>
      <vt:lpstr>Inverse Transfer Function</vt:lpstr>
      <vt:lpstr>What if the Reference Voltage is not known?</vt:lpstr>
      <vt:lpstr>Analog to Digital conversion concepts</vt:lpstr>
      <vt:lpstr>A/D – Flash Conversion</vt:lpstr>
      <vt:lpstr>ADC - Successive Approximation Conversion</vt:lpstr>
      <vt:lpstr>A/D - Successive Approximation</vt:lpstr>
      <vt:lpstr>ADC Performance Metrics</vt:lpstr>
      <vt:lpstr>Sampling Problems</vt:lpstr>
      <vt:lpstr>Inputs </vt:lpstr>
      <vt:lpstr>Sample and Hold Devices</vt:lpstr>
      <vt:lpstr>STM32F4Discovery Analog Interfacing Peripherals</vt:lpstr>
      <vt:lpstr>STM32F40x LQFP100 Analog Interface Pins</vt:lpstr>
      <vt:lpstr>STM32F4 Discovery Analog I/O</vt:lpstr>
      <vt:lpstr>GPIO Port Bit Circuitry in MCU</vt:lpstr>
      <vt:lpstr>Configuration of the GPIO registers</vt:lpstr>
      <vt:lpstr>Digital to Analog Converter</vt:lpstr>
      <vt:lpstr>DAC Overview</vt:lpstr>
      <vt:lpstr>Single DAC channel mode</vt:lpstr>
      <vt:lpstr>TEN(Trigger Enable)</vt:lpstr>
      <vt:lpstr>DAC Control Register : DAC_CR</vt:lpstr>
      <vt:lpstr>DHR Data Holding Registers</vt:lpstr>
      <vt:lpstr>Example: Waveform Generator</vt:lpstr>
      <vt:lpstr>Analog to Digital Converter</vt:lpstr>
      <vt:lpstr>ADC Overview</vt:lpstr>
      <vt:lpstr>ADC Overview</vt:lpstr>
      <vt:lpstr>ADC System Fundamentals</vt:lpstr>
      <vt:lpstr>Using the ADC</vt:lpstr>
      <vt:lpstr>On-off Control </vt:lpstr>
      <vt:lpstr>Clock Configuration</vt:lpstr>
      <vt:lpstr>ADC Conversion Time</vt:lpstr>
      <vt:lpstr>Channel Selection</vt:lpstr>
      <vt:lpstr>Channel Selection</vt:lpstr>
      <vt:lpstr>Voltage Reference Selection</vt:lpstr>
      <vt:lpstr>Conversion Trigger Selection</vt:lpstr>
      <vt:lpstr>Hardware Trigger Sources</vt:lpstr>
      <vt:lpstr>Conversion Options Selection</vt:lpstr>
      <vt:lpstr>Conversion Completion</vt:lpstr>
      <vt:lpstr>Result Registers</vt:lpstr>
      <vt:lpstr>Common Control Register</vt:lpstr>
      <vt:lpstr>Using ADC Values</vt:lpstr>
      <vt:lpstr>Example: Temperature Sensor</vt:lpstr>
      <vt:lpstr>Analog watchdog</vt:lpstr>
      <vt:lpstr>Analog Watchdog</vt:lpstr>
      <vt:lpstr>Example: Power Failure Detection</vt:lpstr>
      <vt:lpstr>Analog Watchdog</vt:lpstr>
      <vt:lpstr>Channel Selection</vt:lpstr>
      <vt:lpstr>PID Control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Ran Guan</cp:lastModifiedBy>
  <cp:revision>262</cp:revision>
  <cp:lastPrinted>2013-04-02T13:44:45Z</cp:lastPrinted>
  <dcterms:created xsi:type="dcterms:W3CDTF">2000-08-18T17:47:17Z</dcterms:created>
  <dcterms:modified xsi:type="dcterms:W3CDTF">2013-08-27T13:26:37Z</dcterms:modified>
</cp:coreProperties>
</file>