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7" r:id="rId2"/>
  </p:sldMasterIdLst>
  <p:notesMasterIdLst>
    <p:notesMasterId r:id="rId37"/>
  </p:notesMasterIdLst>
  <p:handoutMasterIdLst>
    <p:handoutMasterId r:id="rId38"/>
  </p:handoutMasterIdLst>
  <p:sldIdLst>
    <p:sldId id="260" r:id="rId3"/>
    <p:sldId id="354" r:id="rId4"/>
    <p:sldId id="394" r:id="rId5"/>
    <p:sldId id="391" r:id="rId6"/>
    <p:sldId id="407" r:id="rId7"/>
    <p:sldId id="395" r:id="rId8"/>
    <p:sldId id="393" r:id="rId9"/>
    <p:sldId id="382" r:id="rId10"/>
    <p:sldId id="324" r:id="rId11"/>
    <p:sldId id="400" r:id="rId12"/>
    <p:sldId id="397" r:id="rId13"/>
    <p:sldId id="398" r:id="rId14"/>
    <p:sldId id="399" r:id="rId15"/>
    <p:sldId id="364" r:id="rId16"/>
    <p:sldId id="362" r:id="rId17"/>
    <p:sldId id="412" r:id="rId18"/>
    <p:sldId id="358" r:id="rId19"/>
    <p:sldId id="401" r:id="rId20"/>
    <p:sldId id="367" r:id="rId21"/>
    <p:sldId id="403" r:id="rId22"/>
    <p:sldId id="404" r:id="rId23"/>
    <p:sldId id="348" r:id="rId24"/>
    <p:sldId id="376" r:id="rId25"/>
    <p:sldId id="405" r:id="rId26"/>
    <p:sldId id="406" r:id="rId27"/>
    <p:sldId id="408" r:id="rId28"/>
    <p:sldId id="409" r:id="rId29"/>
    <p:sldId id="377" r:id="rId30"/>
    <p:sldId id="410" r:id="rId31"/>
    <p:sldId id="327" r:id="rId32"/>
    <p:sldId id="411" r:id="rId33"/>
    <p:sldId id="371" r:id="rId34"/>
    <p:sldId id="381" r:id="rId35"/>
    <p:sldId id="345" r:id="rId36"/>
  </p:sldIdLst>
  <p:sldSz cx="9144000" cy="6858000" type="screen4x3"/>
  <p:notesSz cx="7077075" cy="8564563"/>
  <p:custDataLst>
    <p:tags r:id="rId3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803"/>
    <a:srgbClr val="FEDCD6"/>
    <a:srgbClr val="FFCC99"/>
    <a:srgbClr val="CCFF99"/>
    <a:srgbClr val="FFCCFF"/>
    <a:srgbClr val="66FF33"/>
    <a:srgbClr val="CC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5" autoAdjust="0"/>
    <p:restoredTop sz="86354" autoAdjust="0"/>
  </p:normalViewPr>
  <p:slideViewPr>
    <p:cSldViewPr>
      <p:cViewPr varScale="1">
        <p:scale>
          <a:sx n="92" d="100"/>
          <a:sy n="92" d="100"/>
        </p:scale>
        <p:origin x="-1674" y="-102"/>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75" d="100"/>
        <a:sy n="75" d="100"/>
      </p:scale>
      <p:origin x="0" y="1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6888" cy="434975"/>
          </a:xfrm>
          <a:prstGeom prst="rect">
            <a:avLst/>
          </a:prstGeom>
          <a:noFill/>
          <a:ln w="9525">
            <a:noFill/>
            <a:miter lim="800000"/>
            <a:headEnd/>
            <a:tailEnd/>
          </a:ln>
          <a:effectLst/>
        </p:spPr>
        <p:txBody>
          <a:bodyPr vert="horz" wrap="square" lIns="89356" tIns="44679" rIns="89356" bIns="44679" numCol="1" anchor="t" anchorCtr="0" compatLnSpc="1">
            <a:prstTxWarp prst="textNoShape">
              <a:avLst/>
            </a:prstTxWarp>
          </a:bodyPr>
          <a:lstStyle>
            <a:lvl1pPr defTabSz="893913">
              <a:defRPr sz="1200"/>
            </a:lvl1pPr>
          </a:lstStyle>
          <a:p>
            <a:pPr>
              <a:defRPr/>
            </a:pPr>
            <a:endParaRPr lang="en-US"/>
          </a:p>
        </p:txBody>
      </p:sp>
      <p:sp>
        <p:nvSpPr>
          <p:cNvPr id="37891" name="Rectangle 3"/>
          <p:cNvSpPr>
            <a:spLocks noGrp="1" noChangeArrowheads="1"/>
          </p:cNvSpPr>
          <p:nvPr>
            <p:ph type="dt" sz="quarter" idx="1"/>
          </p:nvPr>
        </p:nvSpPr>
        <p:spPr bwMode="auto">
          <a:xfrm>
            <a:off x="4025900" y="0"/>
            <a:ext cx="3035300" cy="434975"/>
          </a:xfrm>
          <a:prstGeom prst="rect">
            <a:avLst/>
          </a:prstGeom>
          <a:noFill/>
          <a:ln w="9525">
            <a:noFill/>
            <a:miter lim="800000"/>
            <a:headEnd/>
            <a:tailEnd/>
          </a:ln>
          <a:effectLst/>
        </p:spPr>
        <p:txBody>
          <a:bodyPr vert="horz" wrap="square" lIns="89356" tIns="44679" rIns="89356" bIns="44679" numCol="1" anchor="t" anchorCtr="0" compatLnSpc="1">
            <a:prstTxWarp prst="textNoShape">
              <a:avLst/>
            </a:prstTxWarp>
          </a:bodyPr>
          <a:lstStyle>
            <a:lvl1pPr algn="r" defTabSz="893913">
              <a:defRPr sz="1200"/>
            </a:lvl1pPr>
          </a:lstStyle>
          <a:p>
            <a:pPr>
              <a:defRPr/>
            </a:pPr>
            <a:endParaRPr lang="en-US"/>
          </a:p>
        </p:txBody>
      </p:sp>
      <p:sp>
        <p:nvSpPr>
          <p:cNvPr id="37892" name="Rectangle 4"/>
          <p:cNvSpPr>
            <a:spLocks noGrp="1" noChangeArrowheads="1"/>
          </p:cNvSpPr>
          <p:nvPr>
            <p:ph type="ftr" sz="quarter" idx="2"/>
          </p:nvPr>
        </p:nvSpPr>
        <p:spPr bwMode="auto">
          <a:xfrm>
            <a:off x="0" y="8129588"/>
            <a:ext cx="3036888" cy="434975"/>
          </a:xfrm>
          <a:prstGeom prst="rect">
            <a:avLst/>
          </a:prstGeom>
          <a:noFill/>
          <a:ln w="9525">
            <a:noFill/>
            <a:miter lim="800000"/>
            <a:headEnd/>
            <a:tailEnd/>
          </a:ln>
          <a:effectLst/>
        </p:spPr>
        <p:txBody>
          <a:bodyPr vert="horz" wrap="square" lIns="89356" tIns="44679" rIns="89356" bIns="44679" numCol="1" anchor="b" anchorCtr="0" compatLnSpc="1">
            <a:prstTxWarp prst="textNoShape">
              <a:avLst/>
            </a:prstTxWarp>
          </a:bodyPr>
          <a:lstStyle>
            <a:lvl1pPr defTabSz="893913">
              <a:defRPr sz="1200"/>
            </a:lvl1pPr>
          </a:lstStyle>
          <a:p>
            <a:pPr>
              <a:defRPr/>
            </a:pPr>
            <a:endParaRPr lang="en-US"/>
          </a:p>
        </p:txBody>
      </p:sp>
      <p:sp>
        <p:nvSpPr>
          <p:cNvPr id="37893" name="Rectangle 5"/>
          <p:cNvSpPr>
            <a:spLocks noGrp="1" noChangeArrowheads="1"/>
          </p:cNvSpPr>
          <p:nvPr>
            <p:ph type="sldNum" sz="quarter" idx="3"/>
          </p:nvPr>
        </p:nvSpPr>
        <p:spPr bwMode="auto">
          <a:xfrm>
            <a:off x="4025900" y="8129588"/>
            <a:ext cx="3035300" cy="434975"/>
          </a:xfrm>
          <a:prstGeom prst="rect">
            <a:avLst/>
          </a:prstGeom>
          <a:noFill/>
          <a:ln w="9525">
            <a:noFill/>
            <a:miter lim="800000"/>
            <a:headEnd/>
            <a:tailEnd/>
          </a:ln>
          <a:effectLst/>
        </p:spPr>
        <p:txBody>
          <a:bodyPr vert="horz" wrap="square" lIns="89356" tIns="44679" rIns="89356" bIns="44679" numCol="1" anchor="b" anchorCtr="0" compatLnSpc="1">
            <a:prstTxWarp prst="textNoShape">
              <a:avLst/>
            </a:prstTxWarp>
          </a:bodyPr>
          <a:lstStyle>
            <a:lvl1pPr algn="r" defTabSz="893913">
              <a:defRPr sz="1200"/>
            </a:lvl1pPr>
          </a:lstStyle>
          <a:p>
            <a:pPr>
              <a:defRPr/>
            </a:pPr>
            <a:fld id="{06BF8246-88AA-4455-8B5F-8D864B7FDE78}" type="slidenum">
              <a:rPr lang="en-US"/>
              <a:pPr>
                <a:defRPr/>
              </a:pPr>
              <a:t>‹#›</a:t>
            </a:fld>
            <a:endParaRPr lang="en-US"/>
          </a:p>
        </p:txBody>
      </p:sp>
    </p:spTree>
    <p:extLst>
      <p:ext uri="{BB962C8B-B14F-4D97-AF65-F5344CB8AC3E}">
        <p14:creationId xmlns:p14="http://schemas.microsoft.com/office/powerpoint/2010/main" val="2648271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34975"/>
          </a:xfrm>
          <a:prstGeom prst="rect">
            <a:avLst/>
          </a:prstGeom>
          <a:noFill/>
          <a:ln w="9525">
            <a:noFill/>
            <a:miter lim="800000"/>
            <a:headEnd/>
            <a:tailEnd/>
          </a:ln>
          <a:effectLst/>
        </p:spPr>
        <p:txBody>
          <a:bodyPr vert="horz" wrap="square" lIns="89356" tIns="44679" rIns="89356" bIns="44679" numCol="1" anchor="t" anchorCtr="0" compatLnSpc="1">
            <a:prstTxWarp prst="textNoShape">
              <a:avLst/>
            </a:prstTxWarp>
          </a:bodyPr>
          <a:lstStyle>
            <a:lvl1pPr defTabSz="893913">
              <a:defRPr sz="1200"/>
            </a:lvl1pPr>
          </a:lstStyle>
          <a:p>
            <a:pPr>
              <a:defRPr/>
            </a:pPr>
            <a:endParaRPr lang="en-US"/>
          </a:p>
        </p:txBody>
      </p:sp>
      <p:sp>
        <p:nvSpPr>
          <p:cNvPr id="8195" name="Rectangle 3"/>
          <p:cNvSpPr>
            <a:spLocks noGrp="1" noChangeArrowheads="1"/>
          </p:cNvSpPr>
          <p:nvPr>
            <p:ph type="dt" idx="1"/>
          </p:nvPr>
        </p:nvSpPr>
        <p:spPr bwMode="auto">
          <a:xfrm>
            <a:off x="4025900" y="0"/>
            <a:ext cx="3035300" cy="434975"/>
          </a:xfrm>
          <a:prstGeom prst="rect">
            <a:avLst/>
          </a:prstGeom>
          <a:noFill/>
          <a:ln w="9525">
            <a:noFill/>
            <a:miter lim="800000"/>
            <a:headEnd/>
            <a:tailEnd/>
          </a:ln>
          <a:effectLst/>
        </p:spPr>
        <p:txBody>
          <a:bodyPr vert="horz" wrap="square" lIns="89356" tIns="44679" rIns="89356" bIns="44679" numCol="1" anchor="t" anchorCtr="0" compatLnSpc="1">
            <a:prstTxWarp prst="textNoShape">
              <a:avLst/>
            </a:prstTxWarp>
          </a:bodyPr>
          <a:lstStyle>
            <a:lvl1pPr algn="r" defTabSz="893913">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443038" y="654050"/>
            <a:ext cx="4256087" cy="319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2813" y="4062413"/>
            <a:ext cx="5237162" cy="3848100"/>
          </a:xfrm>
          <a:prstGeom prst="rect">
            <a:avLst/>
          </a:prstGeom>
          <a:noFill/>
          <a:ln w="9525">
            <a:noFill/>
            <a:miter lim="800000"/>
            <a:headEnd/>
            <a:tailEnd/>
          </a:ln>
          <a:effectLst/>
        </p:spPr>
        <p:txBody>
          <a:bodyPr vert="horz" wrap="square" lIns="89356" tIns="44679" rIns="89356" bIns="446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129588"/>
            <a:ext cx="3036888" cy="434975"/>
          </a:xfrm>
          <a:prstGeom prst="rect">
            <a:avLst/>
          </a:prstGeom>
          <a:noFill/>
          <a:ln w="9525">
            <a:noFill/>
            <a:miter lim="800000"/>
            <a:headEnd/>
            <a:tailEnd/>
          </a:ln>
          <a:effectLst/>
        </p:spPr>
        <p:txBody>
          <a:bodyPr vert="horz" wrap="square" lIns="89356" tIns="44679" rIns="89356" bIns="44679" numCol="1" anchor="b" anchorCtr="0" compatLnSpc="1">
            <a:prstTxWarp prst="textNoShape">
              <a:avLst/>
            </a:prstTxWarp>
          </a:bodyPr>
          <a:lstStyle>
            <a:lvl1pPr defTabSz="893913">
              <a:defRPr sz="1200"/>
            </a:lvl1pPr>
          </a:lstStyle>
          <a:p>
            <a:pPr>
              <a:defRPr/>
            </a:pPr>
            <a:endParaRPr lang="en-US"/>
          </a:p>
        </p:txBody>
      </p:sp>
      <p:sp>
        <p:nvSpPr>
          <p:cNvPr id="8199" name="Rectangle 7"/>
          <p:cNvSpPr>
            <a:spLocks noGrp="1" noChangeArrowheads="1"/>
          </p:cNvSpPr>
          <p:nvPr>
            <p:ph type="sldNum" sz="quarter" idx="5"/>
          </p:nvPr>
        </p:nvSpPr>
        <p:spPr bwMode="auto">
          <a:xfrm>
            <a:off x="4025900" y="8129588"/>
            <a:ext cx="3035300" cy="434975"/>
          </a:xfrm>
          <a:prstGeom prst="rect">
            <a:avLst/>
          </a:prstGeom>
          <a:noFill/>
          <a:ln w="9525">
            <a:noFill/>
            <a:miter lim="800000"/>
            <a:headEnd/>
            <a:tailEnd/>
          </a:ln>
          <a:effectLst/>
        </p:spPr>
        <p:txBody>
          <a:bodyPr vert="horz" wrap="square" lIns="89356" tIns="44679" rIns="89356" bIns="44679" numCol="1" anchor="b" anchorCtr="0" compatLnSpc="1">
            <a:prstTxWarp prst="textNoShape">
              <a:avLst/>
            </a:prstTxWarp>
          </a:bodyPr>
          <a:lstStyle>
            <a:lvl1pPr algn="r" defTabSz="893913">
              <a:defRPr sz="1200"/>
            </a:lvl1pPr>
          </a:lstStyle>
          <a:p>
            <a:pPr>
              <a:defRPr/>
            </a:pPr>
            <a:fld id="{A171160E-C2CD-4179-9342-8ED303E42656}" type="slidenum">
              <a:rPr lang="en-US"/>
              <a:pPr>
                <a:defRPr/>
              </a:pPr>
              <a:t>‹#›</a:t>
            </a:fld>
            <a:endParaRPr lang="en-US"/>
          </a:p>
        </p:txBody>
      </p:sp>
    </p:spTree>
    <p:extLst>
      <p:ext uri="{BB962C8B-B14F-4D97-AF65-F5344CB8AC3E}">
        <p14:creationId xmlns:p14="http://schemas.microsoft.com/office/powerpoint/2010/main" val="14441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B93945ED-A276-4D50-AA82-F739EC1CB1FE}" type="slidenum">
              <a:rPr lang="en-US" sz="1200" smtClean="0"/>
              <a:pPr/>
              <a:t>1</a:t>
            </a:fld>
            <a:endParaRPr 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CA34F31F-6AAB-4934-8F1D-147B415E7695}" type="slidenum">
              <a:rPr lang="en-US" sz="1200" smtClean="0"/>
              <a:pPr/>
              <a:t>11</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CA34F31F-6AAB-4934-8F1D-147B415E7695}" type="slidenum">
              <a:rPr lang="en-US" sz="1200" smtClean="0"/>
              <a:pPr/>
              <a:t>12</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CA34F31F-6AAB-4934-8F1D-147B415E7695}" type="slidenum">
              <a:rPr lang="en-US" sz="1200" smtClean="0"/>
              <a:pPr/>
              <a:t>13</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14</a:t>
            </a:fld>
            <a:endParaRPr lang="en-US"/>
          </a:p>
        </p:txBody>
      </p:sp>
    </p:spTree>
    <p:extLst>
      <p:ext uri="{BB962C8B-B14F-4D97-AF65-F5344CB8AC3E}">
        <p14:creationId xmlns:p14="http://schemas.microsoft.com/office/powerpoint/2010/main" val="165738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15</a:t>
            </a:fld>
            <a:endParaRPr lang="en-US"/>
          </a:p>
        </p:txBody>
      </p:sp>
    </p:spTree>
    <p:extLst>
      <p:ext uri="{BB962C8B-B14F-4D97-AF65-F5344CB8AC3E}">
        <p14:creationId xmlns:p14="http://schemas.microsoft.com/office/powerpoint/2010/main" val="104311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16</a:t>
            </a:fld>
            <a:endParaRPr lang="en-US"/>
          </a:p>
        </p:txBody>
      </p:sp>
    </p:spTree>
    <p:extLst>
      <p:ext uri="{BB962C8B-B14F-4D97-AF65-F5344CB8AC3E}">
        <p14:creationId xmlns:p14="http://schemas.microsoft.com/office/powerpoint/2010/main" val="104311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17</a:t>
            </a:fld>
            <a:endParaRPr lang="en-US"/>
          </a:p>
        </p:txBody>
      </p:sp>
    </p:spTree>
    <p:extLst>
      <p:ext uri="{BB962C8B-B14F-4D97-AF65-F5344CB8AC3E}">
        <p14:creationId xmlns:p14="http://schemas.microsoft.com/office/powerpoint/2010/main" val="2487807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18</a:t>
            </a:fld>
            <a:endParaRPr lang="en-US"/>
          </a:p>
        </p:txBody>
      </p:sp>
    </p:spTree>
    <p:extLst>
      <p:ext uri="{BB962C8B-B14F-4D97-AF65-F5344CB8AC3E}">
        <p14:creationId xmlns:p14="http://schemas.microsoft.com/office/powerpoint/2010/main" val="45701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19</a:t>
            </a:fld>
            <a:endParaRPr lang="en-US"/>
          </a:p>
        </p:txBody>
      </p:sp>
    </p:spTree>
    <p:extLst>
      <p:ext uri="{BB962C8B-B14F-4D97-AF65-F5344CB8AC3E}">
        <p14:creationId xmlns:p14="http://schemas.microsoft.com/office/powerpoint/2010/main" val="398877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20</a:t>
            </a:fld>
            <a:endParaRPr lang="en-US"/>
          </a:p>
        </p:txBody>
      </p:sp>
    </p:spTree>
    <p:extLst>
      <p:ext uri="{BB962C8B-B14F-4D97-AF65-F5344CB8AC3E}">
        <p14:creationId xmlns:p14="http://schemas.microsoft.com/office/powerpoint/2010/main" val="398877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2</a:t>
            </a:fld>
            <a:endParaRPr lang="en-US"/>
          </a:p>
        </p:txBody>
      </p:sp>
    </p:spTree>
    <p:extLst>
      <p:ext uri="{BB962C8B-B14F-4D97-AF65-F5344CB8AC3E}">
        <p14:creationId xmlns:p14="http://schemas.microsoft.com/office/powerpoint/2010/main" val="2838965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21</a:t>
            </a:fld>
            <a:endParaRPr lang="en-US"/>
          </a:p>
        </p:txBody>
      </p:sp>
    </p:spTree>
    <p:extLst>
      <p:ext uri="{BB962C8B-B14F-4D97-AF65-F5344CB8AC3E}">
        <p14:creationId xmlns:p14="http://schemas.microsoft.com/office/powerpoint/2010/main" val="3988770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B84292D2-2BB7-46EC-ADE5-3445166FBA92}" type="slidenum">
              <a:rPr lang="en-US" sz="1200" smtClean="0"/>
              <a:pPr/>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23</a:t>
            </a:fld>
            <a:endParaRPr lang="en-US"/>
          </a:p>
        </p:txBody>
      </p:sp>
    </p:spTree>
    <p:extLst>
      <p:ext uri="{BB962C8B-B14F-4D97-AF65-F5344CB8AC3E}">
        <p14:creationId xmlns:p14="http://schemas.microsoft.com/office/powerpoint/2010/main" val="251817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24</a:t>
            </a:fld>
            <a:endParaRPr lang="en-US"/>
          </a:p>
        </p:txBody>
      </p:sp>
    </p:spTree>
    <p:extLst>
      <p:ext uri="{BB962C8B-B14F-4D97-AF65-F5344CB8AC3E}">
        <p14:creationId xmlns:p14="http://schemas.microsoft.com/office/powerpoint/2010/main" val="251817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28</a:t>
            </a:fld>
            <a:endParaRPr lang="en-US"/>
          </a:p>
        </p:txBody>
      </p:sp>
    </p:spTree>
    <p:extLst>
      <p:ext uri="{BB962C8B-B14F-4D97-AF65-F5344CB8AC3E}">
        <p14:creationId xmlns:p14="http://schemas.microsoft.com/office/powerpoint/2010/main" val="463305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29</a:t>
            </a:fld>
            <a:endParaRPr lang="en-US"/>
          </a:p>
        </p:txBody>
      </p:sp>
    </p:spTree>
    <p:extLst>
      <p:ext uri="{BB962C8B-B14F-4D97-AF65-F5344CB8AC3E}">
        <p14:creationId xmlns:p14="http://schemas.microsoft.com/office/powerpoint/2010/main" val="457011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56D3DA39-BB8B-4DC5-8637-6E095DFF719D}" type="slidenum">
              <a:rPr lang="en-US" sz="1200" smtClean="0"/>
              <a:pPr/>
              <a:t>30</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56D3DA39-BB8B-4DC5-8637-6E095DFF719D}" type="slidenum">
              <a:rPr lang="en-US" sz="1200" smtClean="0"/>
              <a:pPr/>
              <a:t>31</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32</a:t>
            </a:fld>
            <a:endParaRPr lang="en-US"/>
          </a:p>
        </p:txBody>
      </p:sp>
    </p:spTree>
    <p:extLst>
      <p:ext uri="{BB962C8B-B14F-4D97-AF65-F5344CB8AC3E}">
        <p14:creationId xmlns:p14="http://schemas.microsoft.com/office/powerpoint/2010/main" val="1515056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33</a:t>
            </a:fld>
            <a:endParaRPr lang="en-US"/>
          </a:p>
        </p:txBody>
      </p:sp>
    </p:spTree>
    <p:extLst>
      <p:ext uri="{BB962C8B-B14F-4D97-AF65-F5344CB8AC3E}">
        <p14:creationId xmlns:p14="http://schemas.microsoft.com/office/powerpoint/2010/main" val="151505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CA34F31F-6AAB-4934-8F1D-147B415E7695}" type="slidenum">
              <a:rPr lang="en-US" sz="1200" smtClean="0"/>
              <a:pPr/>
              <a:t>3</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965B6AB5-CC59-4947-924E-6814B0B41F82}" type="slidenum">
              <a:rPr lang="en-US" sz="1200" smtClean="0"/>
              <a:pPr/>
              <a:t>34</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4</a:t>
            </a:fld>
            <a:endParaRPr lang="en-US"/>
          </a:p>
        </p:txBody>
      </p:sp>
    </p:spTree>
    <p:extLst>
      <p:ext uri="{BB962C8B-B14F-4D97-AF65-F5344CB8AC3E}">
        <p14:creationId xmlns:p14="http://schemas.microsoft.com/office/powerpoint/2010/main" val="283896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CA34F31F-6AAB-4934-8F1D-147B415E7695}" type="slidenum">
              <a:rPr lang="en-US" sz="1200" smtClean="0"/>
              <a:pPr/>
              <a:t>6</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7</a:t>
            </a:fld>
            <a:endParaRPr lang="en-US"/>
          </a:p>
        </p:txBody>
      </p:sp>
    </p:spTree>
    <p:extLst>
      <p:ext uri="{BB962C8B-B14F-4D97-AF65-F5344CB8AC3E}">
        <p14:creationId xmlns:p14="http://schemas.microsoft.com/office/powerpoint/2010/main" val="28900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8</a:t>
            </a:fld>
            <a:endParaRPr lang="en-US"/>
          </a:p>
        </p:txBody>
      </p:sp>
    </p:spTree>
    <p:extLst>
      <p:ext uri="{BB962C8B-B14F-4D97-AF65-F5344CB8AC3E}">
        <p14:creationId xmlns:p14="http://schemas.microsoft.com/office/powerpoint/2010/main" val="45701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sz="2400">
                <a:solidFill>
                  <a:schemeClr val="tx1"/>
                </a:solidFill>
                <a:latin typeface="Times New Roman" pitchFamily="18" charset="0"/>
              </a:defRPr>
            </a:lvl1pPr>
            <a:lvl2pPr marL="742950" indent="-285750" defTabSz="893763">
              <a:defRPr sz="2400">
                <a:solidFill>
                  <a:schemeClr val="tx1"/>
                </a:solidFill>
                <a:latin typeface="Times New Roman" pitchFamily="18" charset="0"/>
              </a:defRPr>
            </a:lvl2pPr>
            <a:lvl3pPr marL="1143000" indent="-228600" defTabSz="893763">
              <a:defRPr sz="2400">
                <a:solidFill>
                  <a:schemeClr val="tx1"/>
                </a:solidFill>
                <a:latin typeface="Times New Roman" pitchFamily="18" charset="0"/>
              </a:defRPr>
            </a:lvl3pPr>
            <a:lvl4pPr marL="1600200" indent="-228600" defTabSz="893763">
              <a:defRPr sz="2400">
                <a:solidFill>
                  <a:schemeClr val="tx1"/>
                </a:solidFill>
                <a:latin typeface="Times New Roman" pitchFamily="18" charset="0"/>
              </a:defRPr>
            </a:lvl4pPr>
            <a:lvl5pPr marL="2057400" indent="-228600" defTabSz="893763">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fld id="{CA34F31F-6AAB-4934-8F1D-147B415E7695}" type="slidenum">
              <a:rPr lang="en-US" sz="1200" smtClean="0"/>
              <a:pPr/>
              <a:t>9</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71160E-C2CD-4179-9342-8ED303E42656}" type="slidenum">
              <a:rPr lang="en-US" smtClean="0"/>
              <a:pPr>
                <a:defRPr/>
              </a:pPr>
              <a:t>10</a:t>
            </a:fld>
            <a:endParaRPr lang="en-US"/>
          </a:p>
        </p:txBody>
      </p:sp>
    </p:spTree>
    <p:extLst>
      <p:ext uri="{BB962C8B-B14F-4D97-AF65-F5344CB8AC3E}">
        <p14:creationId xmlns:p14="http://schemas.microsoft.com/office/powerpoint/2010/main" val="28900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gray">
          <a:xfrm>
            <a:off x="0" y="6364288"/>
            <a:ext cx="9144000"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4" name="Rectangle 4"/>
          <p:cNvSpPr>
            <a:spLocks noChangeArrowheads="1"/>
          </p:cNvSpPr>
          <p:nvPr/>
        </p:nvSpPr>
        <p:spPr bwMode="invGray">
          <a:xfrm>
            <a:off x="7346950" y="6537325"/>
            <a:ext cx="344488" cy="225425"/>
          </a:xfrm>
          <a:prstGeom prst="rect">
            <a:avLst/>
          </a:prstGeom>
          <a:noFill/>
          <a:ln w="38100" algn="ctr">
            <a:noFill/>
            <a:miter lim="800000"/>
            <a:headEnd/>
            <a:tailEnd/>
          </a:ln>
          <a:effectLst/>
        </p:spPr>
        <p:txBody>
          <a:bodyPr wrap="none" lIns="80167" tIns="40084" rIns="80167" bIns="40084">
            <a:spAutoFit/>
          </a:bodyPr>
          <a:lstStyle/>
          <a:p>
            <a:pPr defTabSz="801688">
              <a:defRPr/>
            </a:pPr>
            <a:fld id="{907B36F5-0D9A-4D83-AE4B-C8B5FD6D4AF1}"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1491" name="Rectangle 3"/>
          <p:cNvSpPr>
            <a:spLocks noGrp="1" noChangeArrowheads="1"/>
          </p:cNvSpPr>
          <p:nvPr>
            <p:ph type="ctrTitle"/>
          </p:nvPr>
        </p:nvSpPr>
        <p:spPr bwMode="gray">
          <a:xfrm>
            <a:off x="928688" y="2017713"/>
            <a:ext cx="7337425" cy="1411287"/>
          </a:xfrm>
          <a:solidFill>
            <a:schemeClr val="bg1"/>
          </a:solidFill>
        </p:spPr>
        <p:txBody>
          <a:bodyPr lIns="0" tIns="0" rIns="0" bIns="0" anchor="t"/>
          <a:lstStyle>
            <a:lvl1pPr algn="ctr">
              <a:defRPr sz="4600"/>
            </a:lvl1pPr>
          </a:lstStyle>
          <a:p>
            <a:r>
              <a:rPr lang="en-US" smtClean="0"/>
              <a:t>Click to edit Master title style</a:t>
            </a:r>
            <a:endParaRPr lang="en-GB"/>
          </a:p>
        </p:txBody>
      </p:sp>
      <p:sp>
        <p:nvSpPr>
          <p:cNvPr id="5" name="Text Box 7"/>
          <p:cNvSpPr txBox="1">
            <a:spLocks noChangeArrowheads="1"/>
          </p:cNvSpPr>
          <p:nvPr/>
        </p:nvSpPr>
        <p:spPr bwMode="invGray">
          <a:xfrm>
            <a:off x="304800" y="6400800"/>
            <a:ext cx="228600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2700"/>
            <a:ext cx="2233612" cy="6316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09550" y="12700"/>
            <a:ext cx="6548438" cy="6316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 y="12700"/>
            <a:ext cx="8934450" cy="8397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33363" y="906463"/>
            <a:ext cx="4378325"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4088" y="906463"/>
            <a:ext cx="437991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9550" y="12700"/>
            <a:ext cx="8934450" cy="83978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33363" y="906463"/>
            <a:ext cx="4378325"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64088" y="906463"/>
            <a:ext cx="437991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7963" y="0"/>
            <a:ext cx="8936037"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233363" y="906463"/>
            <a:ext cx="8910637" cy="5473700"/>
          </a:xfrm>
        </p:spPr>
        <p:txBody>
          <a:bodyPr/>
          <a:lstStyle/>
          <a:p>
            <a:pPr lvl="0"/>
            <a:r>
              <a:rPr lang="en-US" noProof="0" smtClean="0"/>
              <a:t>Click icon to add chart</a:t>
            </a:r>
            <a:endParaRPr lang="en-GB" noProof="0" dirty="0"/>
          </a:p>
        </p:txBody>
      </p:sp>
      <p:sp>
        <p:nvSpPr>
          <p:cNvPr id="4" name="Rectangle 6"/>
          <p:cNvSpPr>
            <a:spLocks noGrp="1" noChangeArrowheads="1"/>
          </p:cNvSpPr>
          <p:nvPr>
            <p:ph type="sldNum" sz="quarter" idx="10"/>
          </p:nvPr>
        </p:nvSpPr>
        <p:spPr>
          <a:xfrm>
            <a:off x="7240588" y="6599238"/>
            <a:ext cx="427037" cy="238125"/>
          </a:xfrm>
          <a:prstGeom prst="rect">
            <a:avLst/>
          </a:prstGeom>
        </p:spPr>
        <p:txBody>
          <a:bodyPr/>
          <a:lstStyle>
            <a:lvl1pPr algn="ctr">
              <a:spcBef>
                <a:spcPct val="25000"/>
              </a:spcBef>
              <a:buSzPct val="125000"/>
              <a:buFont typeface="Wingdings" pitchFamily="2" charset="2"/>
              <a:buNone/>
              <a:defRPr>
                <a:ea typeface="ＭＳ Ｐゴシック" pitchFamily="34" charset="-128"/>
              </a:defRPr>
            </a:lvl1pPr>
          </a:lstStyle>
          <a:p>
            <a:pPr>
              <a:defRPr/>
            </a:pPr>
            <a:fld id="{08618860-3153-46CC-A4A1-37526655B866}" type="slidenum">
              <a:rPr lang="en-GB"/>
              <a:pPr>
                <a:defRPr/>
              </a:pPr>
              <a:t>‹#›</a:t>
            </a:fld>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9550" y="12700"/>
            <a:ext cx="8934450" cy="8397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3363" y="906463"/>
            <a:ext cx="8910637" cy="5422900"/>
          </a:xfrm>
        </p:spPr>
        <p:txBody>
          <a:bodyPr/>
          <a:lstStyle/>
          <a:p>
            <a:r>
              <a:rPr lang="en-US" smtClean="0"/>
              <a:t>Click icon to add table</a:t>
            </a:r>
            <a:endParaRPr lang="en-US"/>
          </a:p>
        </p:txBody>
      </p:sp>
    </p:spTree>
  </p:cSld>
  <p:clrMapOvr>
    <a:masterClrMapping/>
  </p:clrMapOvr>
  <p:transition spd="med">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gray">
          <a:xfrm>
            <a:off x="0" y="6364288"/>
            <a:ext cx="9144000"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4" name="Rectangle 4"/>
          <p:cNvSpPr>
            <a:spLocks noChangeArrowheads="1"/>
          </p:cNvSpPr>
          <p:nvPr/>
        </p:nvSpPr>
        <p:spPr bwMode="invGray">
          <a:xfrm>
            <a:off x="7346950" y="6537325"/>
            <a:ext cx="344488" cy="225425"/>
          </a:xfrm>
          <a:prstGeom prst="rect">
            <a:avLst/>
          </a:prstGeom>
          <a:noFill/>
          <a:ln w="38100" algn="ctr">
            <a:noFill/>
            <a:miter lim="800000"/>
            <a:headEnd/>
            <a:tailEnd/>
          </a:ln>
          <a:effectLst/>
        </p:spPr>
        <p:txBody>
          <a:bodyPr wrap="none" lIns="80167" tIns="40084" rIns="80167" bIns="40084">
            <a:spAutoFit/>
          </a:bodyPr>
          <a:lstStyle/>
          <a:p>
            <a:pPr defTabSz="801688">
              <a:defRPr/>
            </a:pPr>
            <a:fld id="{907B36F5-0D9A-4D83-AE4B-C8B5FD6D4AF1}"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1491" name="Rectangle 3"/>
          <p:cNvSpPr>
            <a:spLocks noGrp="1" noChangeArrowheads="1"/>
          </p:cNvSpPr>
          <p:nvPr>
            <p:ph type="ctrTitle"/>
          </p:nvPr>
        </p:nvSpPr>
        <p:spPr bwMode="gray">
          <a:xfrm>
            <a:off x="928688" y="2017713"/>
            <a:ext cx="7337425" cy="1411287"/>
          </a:xfrm>
          <a:solidFill>
            <a:schemeClr val="bg1"/>
          </a:solidFill>
        </p:spPr>
        <p:txBody>
          <a:bodyPr lIns="0" tIns="0" rIns="0" bIns="0" anchor="t"/>
          <a:lstStyle>
            <a:lvl1pPr algn="ctr">
              <a:defRPr sz="4600"/>
            </a:lvl1pPr>
          </a:lstStyle>
          <a:p>
            <a:r>
              <a:rPr lang="en-US" smtClean="0"/>
              <a:t>Click to edit Master title style</a:t>
            </a:r>
            <a:endParaRPr lang="en-GB"/>
          </a:p>
        </p:txBody>
      </p:sp>
      <p:sp>
        <p:nvSpPr>
          <p:cNvPr id="5" name="Text Box 7"/>
          <p:cNvSpPr txBox="1">
            <a:spLocks noChangeArrowheads="1"/>
          </p:cNvSpPr>
          <p:nvPr/>
        </p:nvSpPr>
        <p:spPr bwMode="invGray">
          <a:xfrm>
            <a:off x="304800" y="6400800"/>
            <a:ext cx="228600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Tree>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33363" y="906463"/>
            <a:ext cx="4378325"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4088" y="906463"/>
            <a:ext cx="4379912"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2700"/>
            <a:ext cx="2233612" cy="6316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09550" y="12700"/>
            <a:ext cx="6548438" cy="6316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 y="12700"/>
            <a:ext cx="8934450" cy="8397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33363" y="906463"/>
            <a:ext cx="4378325"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4088" y="906463"/>
            <a:ext cx="437991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9550" y="12700"/>
            <a:ext cx="8934450" cy="83978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33363" y="906463"/>
            <a:ext cx="4378325"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64088" y="906463"/>
            <a:ext cx="437991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7963" y="0"/>
            <a:ext cx="8936037"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233363" y="906463"/>
            <a:ext cx="8910637" cy="5473700"/>
          </a:xfrm>
        </p:spPr>
        <p:txBody>
          <a:bodyPr/>
          <a:lstStyle/>
          <a:p>
            <a:pPr lvl="0"/>
            <a:r>
              <a:rPr lang="en-US" noProof="0" smtClean="0"/>
              <a:t>Click icon to add chart</a:t>
            </a:r>
            <a:endParaRPr lang="en-GB" noProof="0" dirty="0"/>
          </a:p>
        </p:txBody>
      </p:sp>
      <p:sp>
        <p:nvSpPr>
          <p:cNvPr id="4" name="Rectangle 6"/>
          <p:cNvSpPr>
            <a:spLocks noGrp="1" noChangeArrowheads="1"/>
          </p:cNvSpPr>
          <p:nvPr>
            <p:ph type="sldNum" sz="quarter" idx="10"/>
          </p:nvPr>
        </p:nvSpPr>
        <p:spPr>
          <a:xfrm>
            <a:off x="7240588" y="6599238"/>
            <a:ext cx="427037" cy="238125"/>
          </a:xfrm>
          <a:prstGeom prst="rect">
            <a:avLst/>
          </a:prstGeom>
        </p:spPr>
        <p:txBody>
          <a:bodyPr/>
          <a:lstStyle>
            <a:lvl1pPr algn="ctr">
              <a:spcBef>
                <a:spcPct val="25000"/>
              </a:spcBef>
              <a:buSzPct val="125000"/>
              <a:buFont typeface="Wingdings" pitchFamily="2" charset="2"/>
              <a:buNone/>
              <a:defRPr>
                <a:ea typeface="ＭＳ Ｐゴシック" pitchFamily="34" charset="-128"/>
              </a:defRPr>
            </a:lvl1pPr>
          </a:lstStyle>
          <a:p>
            <a:pPr>
              <a:defRPr/>
            </a:pPr>
            <a:fld id="{08618860-3153-46CC-A4A1-37526655B866}" type="slidenum">
              <a:rPr lang="en-GB" smtClean="0"/>
              <a:pPr>
                <a:defRPr/>
              </a:pPr>
              <a:t>‹#›</a:t>
            </a:fld>
            <a:endParaRPr lang="en-GB"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8/27/2013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9550" y="12700"/>
            <a:ext cx="8934450" cy="8397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3363" y="906463"/>
            <a:ext cx="8910637" cy="5422900"/>
          </a:xfrm>
        </p:spPr>
        <p:txBody>
          <a:bodyPr/>
          <a:lstStyle/>
          <a:p>
            <a:r>
              <a:rPr lang="en-US" smtClean="0"/>
              <a:t>Click icon to add table</a:t>
            </a:r>
            <a:endParaRPr lang="en-US"/>
          </a:p>
        </p:txBody>
      </p:sp>
    </p:spTree>
  </p:cSld>
  <p:clrMapOvr>
    <a:masterClrMapping/>
  </p:clrMapOvr>
  <p:transition spd="med">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33363" y="906463"/>
            <a:ext cx="4378325"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4088" y="906463"/>
            <a:ext cx="4379912"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09550" y="12700"/>
            <a:ext cx="8934450" cy="839788"/>
          </a:xfrm>
          <a:prstGeom prst="rect">
            <a:avLst/>
          </a:prstGeom>
          <a:noFill/>
          <a:ln w="9525">
            <a:noFill/>
            <a:miter lim="800000"/>
            <a:headEnd/>
            <a:tailEnd/>
          </a:ln>
        </p:spPr>
        <p:txBody>
          <a:bodyPr vert="horz" wrap="square" lIns="80151" tIns="40076" rIns="80151" bIns="40076" numCol="1" anchor="ctr" anchorCtr="0" compatLnSpc="1">
            <a:prstTxWarp prst="textNoShape">
              <a:avLst/>
            </a:prstTxWarp>
          </a:bodyPr>
          <a:lstStyle/>
          <a:p>
            <a:pPr lvl="0"/>
            <a:r>
              <a:rPr lang="en-US" smtClean="0"/>
              <a:t>Click to edit Master title style</a:t>
            </a:r>
            <a:endParaRPr lang="en-GB" dirty="0" smtClean="0"/>
          </a:p>
        </p:txBody>
      </p:sp>
      <p:sp>
        <p:nvSpPr>
          <p:cNvPr id="4099" name="Rectangle 3"/>
          <p:cNvSpPr>
            <a:spLocks noGrp="1" noChangeArrowheads="1"/>
          </p:cNvSpPr>
          <p:nvPr>
            <p:ph type="body" idx="1"/>
          </p:nvPr>
        </p:nvSpPr>
        <p:spPr bwMode="auto">
          <a:xfrm>
            <a:off x="233363" y="906463"/>
            <a:ext cx="8910637" cy="5422900"/>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lvl="0"/>
            <a:r>
              <a:rPr lang="en-GB" dirty="0" smtClean="0"/>
              <a:t>Click to edit Master text styles</a:t>
            </a:r>
          </a:p>
          <a:p>
            <a:pPr lvl="1"/>
            <a:r>
              <a:rPr lang="en-GB" dirty="0" smtClean="0"/>
              <a:t>Second</a:t>
            </a:r>
          </a:p>
          <a:p>
            <a:pPr lvl="2"/>
            <a:r>
              <a:rPr lang="en-GB" dirty="0" smtClean="0"/>
              <a:t>Third</a:t>
            </a:r>
          </a:p>
          <a:p>
            <a:pPr lvl="3"/>
            <a:r>
              <a:rPr lang="en-GB" dirty="0" smtClean="0"/>
              <a:t>Fourth</a:t>
            </a:r>
          </a:p>
        </p:txBody>
      </p:sp>
      <p:sp>
        <p:nvSpPr>
          <p:cNvPr id="830468" name="Line 4"/>
          <p:cNvSpPr>
            <a:spLocks noChangeShapeType="1"/>
          </p:cNvSpPr>
          <p:nvPr/>
        </p:nvSpPr>
        <p:spPr bwMode="gray">
          <a:xfrm>
            <a:off x="342900" y="787400"/>
            <a:ext cx="8801100" cy="0"/>
          </a:xfrm>
          <a:prstGeom prst="line">
            <a:avLst/>
          </a:prstGeom>
          <a:noFill/>
          <a:ln w="1270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69" name="Line 5"/>
          <p:cNvSpPr>
            <a:spLocks noChangeShapeType="1"/>
          </p:cNvSpPr>
          <p:nvPr/>
        </p:nvSpPr>
        <p:spPr bwMode="gray">
          <a:xfrm>
            <a:off x="0" y="6373813"/>
            <a:ext cx="9144000"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70" name="Rectangle 6"/>
          <p:cNvSpPr>
            <a:spLocks noChangeArrowheads="1"/>
          </p:cNvSpPr>
          <p:nvPr/>
        </p:nvSpPr>
        <p:spPr bwMode="invGray">
          <a:xfrm>
            <a:off x="7346950" y="6537325"/>
            <a:ext cx="344488" cy="225425"/>
          </a:xfrm>
          <a:prstGeom prst="rect">
            <a:avLst/>
          </a:prstGeom>
          <a:noFill/>
          <a:ln w="38100" algn="ctr">
            <a:noFill/>
            <a:miter lim="800000"/>
            <a:headEnd/>
            <a:tailEnd/>
          </a:ln>
          <a:effectLst/>
        </p:spPr>
        <p:txBody>
          <a:bodyPr wrap="none" lIns="80167" tIns="40084" rIns="80167" bIns="40084">
            <a:spAutoFit/>
          </a:bodyPr>
          <a:lstStyle/>
          <a:p>
            <a:pPr defTabSz="801688">
              <a:defRPr/>
            </a:pPr>
            <a:fld id="{A1A00B9A-5B0F-4DB6-8E15-38D31F7471AF}"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0471" name="Text Box 7"/>
          <p:cNvSpPr txBox="1">
            <a:spLocks noChangeArrowheads="1"/>
          </p:cNvSpPr>
          <p:nvPr/>
        </p:nvSpPr>
        <p:spPr bwMode="invGray">
          <a:xfrm>
            <a:off x="304800" y="6400800"/>
            <a:ext cx="228600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pull dir="ru"/>
  </p:transition>
  <p:timing>
    <p:tnLst>
      <p:par>
        <p:cTn id="1" dur="indefinite" restart="never" nodeType="tmRoot"/>
      </p:par>
    </p:tnLst>
  </p:timing>
  <p:txStyles>
    <p:titleStyle>
      <a:lvl1pPr algn="l" defTabSz="801688" rtl="0" eaLnBrk="1" fontAlgn="base" hangingPunct="1">
        <a:spcBef>
          <a:spcPct val="0"/>
        </a:spcBef>
        <a:spcAft>
          <a:spcPct val="0"/>
        </a:spcAft>
        <a:defRPr sz="3600" b="1">
          <a:solidFill>
            <a:schemeClr val="tx1"/>
          </a:solidFill>
          <a:latin typeface="+mj-lt"/>
          <a:ea typeface="+mj-ea"/>
          <a:cs typeface="+mj-cs"/>
        </a:defRPr>
      </a:lvl1pPr>
      <a:lvl2pPr algn="l" defTabSz="801688" rtl="0" eaLnBrk="1" fontAlgn="base" hangingPunct="1">
        <a:spcBef>
          <a:spcPct val="0"/>
        </a:spcBef>
        <a:spcAft>
          <a:spcPct val="0"/>
        </a:spcAft>
        <a:defRPr sz="3600" b="1">
          <a:solidFill>
            <a:schemeClr val="tx1"/>
          </a:solidFill>
          <a:latin typeface="Arial" pitchFamily="34" charset="0"/>
        </a:defRPr>
      </a:lvl2pPr>
      <a:lvl3pPr algn="l" defTabSz="801688" rtl="0" eaLnBrk="1" fontAlgn="base" hangingPunct="1">
        <a:spcBef>
          <a:spcPct val="0"/>
        </a:spcBef>
        <a:spcAft>
          <a:spcPct val="0"/>
        </a:spcAft>
        <a:defRPr sz="3600" b="1">
          <a:solidFill>
            <a:schemeClr val="tx1"/>
          </a:solidFill>
          <a:latin typeface="Arial" pitchFamily="34" charset="0"/>
        </a:defRPr>
      </a:lvl3pPr>
      <a:lvl4pPr algn="l" defTabSz="801688" rtl="0" eaLnBrk="1" fontAlgn="base" hangingPunct="1">
        <a:spcBef>
          <a:spcPct val="0"/>
        </a:spcBef>
        <a:spcAft>
          <a:spcPct val="0"/>
        </a:spcAft>
        <a:defRPr sz="3600" b="1">
          <a:solidFill>
            <a:schemeClr val="tx1"/>
          </a:solidFill>
          <a:latin typeface="Arial" pitchFamily="34" charset="0"/>
        </a:defRPr>
      </a:lvl4pPr>
      <a:lvl5pPr algn="l" defTabSz="801688" rtl="0" eaLnBrk="1" fontAlgn="base" hangingPunct="1">
        <a:spcBef>
          <a:spcPct val="0"/>
        </a:spcBef>
        <a:spcAft>
          <a:spcPct val="0"/>
        </a:spcAft>
        <a:defRPr sz="3600" b="1">
          <a:solidFill>
            <a:schemeClr val="tx1"/>
          </a:solidFill>
          <a:latin typeface="Arial" pitchFamily="34" charset="0"/>
        </a:defRPr>
      </a:lvl5pPr>
      <a:lvl6pPr marL="457200" algn="l" defTabSz="801688" rtl="0" eaLnBrk="1" fontAlgn="base" hangingPunct="1">
        <a:spcBef>
          <a:spcPct val="0"/>
        </a:spcBef>
        <a:spcAft>
          <a:spcPct val="0"/>
        </a:spcAft>
        <a:defRPr sz="3600" b="1">
          <a:solidFill>
            <a:schemeClr val="tx1"/>
          </a:solidFill>
          <a:latin typeface="Arial" pitchFamily="34" charset="0"/>
        </a:defRPr>
      </a:lvl6pPr>
      <a:lvl7pPr marL="914400" algn="l" defTabSz="801688" rtl="0" eaLnBrk="1" fontAlgn="base" hangingPunct="1">
        <a:spcBef>
          <a:spcPct val="0"/>
        </a:spcBef>
        <a:spcAft>
          <a:spcPct val="0"/>
        </a:spcAft>
        <a:defRPr sz="3600" b="1">
          <a:solidFill>
            <a:schemeClr val="tx1"/>
          </a:solidFill>
          <a:latin typeface="Arial" pitchFamily="34" charset="0"/>
        </a:defRPr>
      </a:lvl7pPr>
      <a:lvl8pPr marL="1371600" algn="l" defTabSz="801688" rtl="0" eaLnBrk="1" fontAlgn="base" hangingPunct="1">
        <a:spcBef>
          <a:spcPct val="0"/>
        </a:spcBef>
        <a:spcAft>
          <a:spcPct val="0"/>
        </a:spcAft>
        <a:defRPr sz="3600" b="1">
          <a:solidFill>
            <a:schemeClr val="tx1"/>
          </a:solidFill>
          <a:latin typeface="Arial" pitchFamily="34" charset="0"/>
        </a:defRPr>
      </a:lvl8pPr>
      <a:lvl9pPr marL="1828800" algn="l" defTabSz="801688" rtl="0" eaLnBrk="1" fontAlgn="base" hangingPunct="1">
        <a:spcBef>
          <a:spcPct val="0"/>
        </a:spcBef>
        <a:spcAft>
          <a:spcPct val="0"/>
        </a:spcAft>
        <a:defRPr sz="3600" b="1">
          <a:solidFill>
            <a:schemeClr val="tx1"/>
          </a:solidFill>
          <a:latin typeface="Arial" pitchFamily="34" charset="0"/>
        </a:defRPr>
      </a:lvl9pPr>
    </p:titleStyle>
    <p:bodyStyle>
      <a:lvl1pPr marL="301625" indent="-301625" algn="l" defTabSz="801688" rtl="0" eaLnBrk="1" fontAlgn="ctr" hangingPunct="1">
        <a:spcBef>
          <a:spcPct val="25000"/>
        </a:spcBef>
        <a:spcAft>
          <a:spcPct val="0"/>
        </a:spcAft>
        <a:buClr>
          <a:schemeClr val="bg2"/>
        </a:buClr>
        <a:buSzPct val="125000"/>
        <a:buFont typeface="Wingdings" pitchFamily="2" charset="2"/>
        <a:buChar char="§"/>
        <a:defRPr b="1">
          <a:solidFill>
            <a:schemeClr val="tx1"/>
          </a:solidFill>
          <a:latin typeface="+mn-lt"/>
          <a:ea typeface="+mn-ea"/>
          <a:cs typeface="+mn-cs"/>
        </a:defRPr>
      </a:lvl1pPr>
      <a:lvl2pPr marL="650875" indent="-249238" algn="l" defTabSz="801688" rtl="0" eaLnBrk="1" fontAlgn="ctr" hangingPunct="1">
        <a:spcBef>
          <a:spcPct val="25000"/>
        </a:spcBef>
        <a:spcAft>
          <a:spcPct val="0"/>
        </a:spcAft>
        <a:buClr>
          <a:schemeClr val="bg2"/>
        </a:buClr>
        <a:buSzPct val="125000"/>
        <a:buFont typeface="Wingdings" pitchFamily="2" charset="2"/>
        <a:buChar char="§"/>
        <a:defRPr sz="1700">
          <a:solidFill>
            <a:schemeClr val="tx1"/>
          </a:solidFill>
          <a:latin typeface="+mn-lt"/>
        </a:defRPr>
      </a:lvl2pPr>
      <a:lvl3pPr marL="1001713" indent="-200025" algn="l" defTabSz="801688" rtl="0" eaLnBrk="1" fontAlgn="ctr" hangingPunct="1">
        <a:spcBef>
          <a:spcPct val="25000"/>
        </a:spcBef>
        <a:spcAft>
          <a:spcPct val="0"/>
        </a:spcAft>
        <a:buClr>
          <a:schemeClr val="bg2"/>
        </a:buClr>
        <a:buSzPct val="125000"/>
        <a:buFont typeface="Wingdings" pitchFamily="2" charset="2"/>
        <a:buChar char="§"/>
        <a:defRPr sz="1600">
          <a:solidFill>
            <a:schemeClr val="tx1"/>
          </a:solidFill>
          <a:latin typeface="+mn-lt"/>
        </a:defRPr>
      </a:lvl3pPr>
      <a:lvl4pPr marL="1403350" indent="-200025" algn="l" defTabSz="801688" rtl="0" eaLnBrk="1" fontAlgn="ctr" hangingPunct="1">
        <a:spcBef>
          <a:spcPct val="25000"/>
        </a:spcBef>
        <a:spcAft>
          <a:spcPct val="0"/>
        </a:spcAft>
        <a:buClr>
          <a:schemeClr val="bg2"/>
        </a:buClr>
        <a:buSzPct val="125000"/>
        <a:buFont typeface="Wingdings" pitchFamily="2" charset="2"/>
        <a:buChar char="§"/>
        <a:defRPr sz="1500">
          <a:solidFill>
            <a:schemeClr val="tx1"/>
          </a:solidFill>
          <a:latin typeface="+mn-lt"/>
        </a:defRPr>
      </a:lvl4pPr>
      <a:lvl5pPr marL="18034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5pPr>
      <a:lvl6pPr marL="22606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6pPr>
      <a:lvl7pPr marL="27178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7pPr>
      <a:lvl8pPr marL="31750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8pPr>
      <a:lvl9pPr marL="36322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Alex\Documents\Teaching\Book Writin'\ARM Cortex M0Plus\Production\ARM Footer.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6359652"/>
            <a:ext cx="9144000" cy="49834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209550" y="12700"/>
            <a:ext cx="8934450" cy="839788"/>
          </a:xfrm>
          <a:prstGeom prst="rect">
            <a:avLst/>
          </a:prstGeom>
          <a:noFill/>
          <a:ln w="9525">
            <a:noFill/>
            <a:miter lim="800000"/>
            <a:headEnd/>
            <a:tailEnd/>
          </a:ln>
        </p:spPr>
        <p:txBody>
          <a:bodyPr vert="horz" wrap="square" lIns="80151" tIns="40076" rIns="80151" bIns="40076" numCol="1" anchor="ctr" anchorCtr="0" compatLnSpc="1">
            <a:prstTxWarp prst="textNoShape">
              <a:avLst/>
            </a:prstTxWarp>
          </a:bodyPr>
          <a:lstStyle/>
          <a:p>
            <a:pPr lvl="0"/>
            <a:r>
              <a:rPr lang="en-US" smtClean="0"/>
              <a:t>Click to edit Master title style</a:t>
            </a:r>
            <a:endParaRPr lang="en-GB" dirty="0" smtClean="0"/>
          </a:p>
        </p:txBody>
      </p:sp>
      <p:sp>
        <p:nvSpPr>
          <p:cNvPr id="4099" name="Rectangle 3"/>
          <p:cNvSpPr>
            <a:spLocks noGrp="1" noChangeArrowheads="1"/>
          </p:cNvSpPr>
          <p:nvPr>
            <p:ph type="body" idx="1"/>
          </p:nvPr>
        </p:nvSpPr>
        <p:spPr bwMode="auto">
          <a:xfrm>
            <a:off x="233363" y="906463"/>
            <a:ext cx="8910637" cy="5422900"/>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lvl="0"/>
            <a:r>
              <a:rPr lang="en-GB" dirty="0" smtClean="0"/>
              <a:t>Click to edit Master text styles</a:t>
            </a:r>
          </a:p>
          <a:p>
            <a:pPr lvl="1"/>
            <a:r>
              <a:rPr lang="en-GB" dirty="0" smtClean="0"/>
              <a:t>Second</a:t>
            </a:r>
          </a:p>
          <a:p>
            <a:pPr lvl="2"/>
            <a:r>
              <a:rPr lang="en-GB" dirty="0" smtClean="0"/>
              <a:t>Third</a:t>
            </a:r>
          </a:p>
          <a:p>
            <a:pPr lvl="3"/>
            <a:r>
              <a:rPr lang="en-GB" dirty="0" smtClean="0"/>
              <a:t>Fourth</a:t>
            </a:r>
          </a:p>
        </p:txBody>
      </p:sp>
      <p:sp>
        <p:nvSpPr>
          <p:cNvPr id="830468" name="Line 4"/>
          <p:cNvSpPr>
            <a:spLocks noChangeShapeType="1"/>
          </p:cNvSpPr>
          <p:nvPr/>
        </p:nvSpPr>
        <p:spPr bwMode="gray">
          <a:xfrm>
            <a:off x="342900" y="787400"/>
            <a:ext cx="8801100" cy="0"/>
          </a:xfrm>
          <a:prstGeom prst="line">
            <a:avLst/>
          </a:prstGeom>
          <a:noFill/>
          <a:ln w="1270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69" name="Line 5"/>
          <p:cNvSpPr>
            <a:spLocks noChangeShapeType="1"/>
          </p:cNvSpPr>
          <p:nvPr/>
        </p:nvSpPr>
        <p:spPr bwMode="gray">
          <a:xfrm>
            <a:off x="0" y="6373813"/>
            <a:ext cx="9144000"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70" name="Rectangle 6"/>
          <p:cNvSpPr>
            <a:spLocks noChangeArrowheads="1"/>
          </p:cNvSpPr>
          <p:nvPr/>
        </p:nvSpPr>
        <p:spPr bwMode="invGray">
          <a:xfrm>
            <a:off x="7346950" y="6537325"/>
            <a:ext cx="344488" cy="225425"/>
          </a:xfrm>
          <a:prstGeom prst="rect">
            <a:avLst/>
          </a:prstGeom>
          <a:noFill/>
          <a:ln w="38100" algn="ctr">
            <a:noFill/>
            <a:miter lim="800000"/>
            <a:headEnd/>
            <a:tailEnd/>
          </a:ln>
          <a:effectLst/>
        </p:spPr>
        <p:txBody>
          <a:bodyPr wrap="none" lIns="80167" tIns="40084" rIns="80167" bIns="40084">
            <a:spAutoFit/>
          </a:bodyPr>
          <a:lstStyle/>
          <a:p>
            <a:pPr defTabSz="801688">
              <a:defRPr/>
            </a:pPr>
            <a:fld id="{A1A00B9A-5B0F-4DB6-8E15-38D31F7471AF}"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0471" name="Text Box 7"/>
          <p:cNvSpPr txBox="1">
            <a:spLocks noChangeArrowheads="1"/>
          </p:cNvSpPr>
          <p:nvPr/>
        </p:nvSpPr>
        <p:spPr bwMode="invGray">
          <a:xfrm>
            <a:off x="304800" y="6400800"/>
            <a:ext cx="228600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p:pull dir="ru"/>
  </p:transition>
  <p:timing>
    <p:tnLst>
      <p:par>
        <p:cTn id="1" dur="indefinite" restart="never" nodeType="tmRoot"/>
      </p:par>
    </p:tnLst>
  </p:timing>
  <p:txStyles>
    <p:titleStyle>
      <a:lvl1pPr algn="l" defTabSz="801688" rtl="0" eaLnBrk="1" fontAlgn="base" hangingPunct="1">
        <a:spcBef>
          <a:spcPct val="0"/>
        </a:spcBef>
        <a:spcAft>
          <a:spcPct val="0"/>
        </a:spcAft>
        <a:defRPr sz="3600" b="1">
          <a:solidFill>
            <a:schemeClr val="tx1"/>
          </a:solidFill>
          <a:latin typeface="+mj-lt"/>
          <a:ea typeface="+mj-ea"/>
          <a:cs typeface="+mj-cs"/>
        </a:defRPr>
      </a:lvl1pPr>
      <a:lvl2pPr algn="l" defTabSz="801688" rtl="0" eaLnBrk="1" fontAlgn="base" hangingPunct="1">
        <a:spcBef>
          <a:spcPct val="0"/>
        </a:spcBef>
        <a:spcAft>
          <a:spcPct val="0"/>
        </a:spcAft>
        <a:defRPr sz="3600" b="1">
          <a:solidFill>
            <a:schemeClr val="tx1"/>
          </a:solidFill>
          <a:latin typeface="Arial" pitchFamily="34" charset="0"/>
        </a:defRPr>
      </a:lvl2pPr>
      <a:lvl3pPr algn="l" defTabSz="801688" rtl="0" eaLnBrk="1" fontAlgn="base" hangingPunct="1">
        <a:spcBef>
          <a:spcPct val="0"/>
        </a:spcBef>
        <a:spcAft>
          <a:spcPct val="0"/>
        </a:spcAft>
        <a:defRPr sz="3600" b="1">
          <a:solidFill>
            <a:schemeClr val="tx1"/>
          </a:solidFill>
          <a:latin typeface="Arial" pitchFamily="34" charset="0"/>
        </a:defRPr>
      </a:lvl3pPr>
      <a:lvl4pPr algn="l" defTabSz="801688" rtl="0" eaLnBrk="1" fontAlgn="base" hangingPunct="1">
        <a:spcBef>
          <a:spcPct val="0"/>
        </a:spcBef>
        <a:spcAft>
          <a:spcPct val="0"/>
        </a:spcAft>
        <a:defRPr sz="3600" b="1">
          <a:solidFill>
            <a:schemeClr val="tx1"/>
          </a:solidFill>
          <a:latin typeface="Arial" pitchFamily="34" charset="0"/>
        </a:defRPr>
      </a:lvl4pPr>
      <a:lvl5pPr algn="l" defTabSz="801688" rtl="0" eaLnBrk="1" fontAlgn="base" hangingPunct="1">
        <a:spcBef>
          <a:spcPct val="0"/>
        </a:spcBef>
        <a:spcAft>
          <a:spcPct val="0"/>
        </a:spcAft>
        <a:defRPr sz="3600" b="1">
          <a:solidFill>
            <a:schemeClr val="tx1"/>
          </a:solidFill>
          <a:latin typeface="Arial" pitchFamily="34" charset="0"/>
        </a:defRPr>
      </a:lvl5pPr>
      <a:lvl6pPr marL="457200" algn="l" defTabSz="801688" rtl="0" eaLnBrk="1" fontAlgn="base" hangingPunct="1">
        <a:spcBef>
          <a:spcPct val="0"/>
        </a:spcBef>
        <a:spcAft>
          <a:spcPct val="0"/>
        </a:spcAft>
        <a:defRPr sz="3600" b="1">
          <a:solidFill>
            <a:schemeClr val="tx1"/>
          </a:solidFill>
          <a:latin typeface="Arial" pitchFamily="34" charset="0"/>
        </a:defRPr>
      </a:lvl6pPr>
      <a:lvl7pPr marL="914400" algn="l" defTabSz="801688" rtl="0" eaLnBrk="1" fontAlgn="base" hangingPunct="1">
        <a:spcBef>
          <a:spcPct val="0"/>
        </a:spcBef>
        <a:spcAft>
          <a:spcPct val="0"/>
        </a:spcAft>
        <a:defRPr sz="3600" b="1">
          <a:solidFill>
            <a:schemeClr val="tx1"/>
          </a:solidFill>
          <a:latin typeface="Arial" pitchFamily="34" charset="0"/>
        </a:defRPr>
      </a:lvl7pPr>
      <a:lvl8pPr marL="1371600" algn="l" defTabSz="801688" rtl="0" eaLnBrk="1" fontAlgn="base" hangingPunct="1">
        <a:spcBef>
          <a:spcPct val="0"/>
        </a:spcBef>
        <a:spcAft>
          <a:spcPct val="0"/>
        </a:spcAft>
        <a:defRPr sz="3600" b="1">
          <a:solidFill>
            <a:schemeClr val="tx1"/>
          </a:solidFill>
          <a:latin typeface="Arial" pitchFamily="34" charset="0"/>
        </a:defRPr>
      </a:lvl8pPr>
      <a:lvl9pPr marL="1828800" algn="l" defTabSz="801688" rtl="0" eaLnBrk="1" fontAlgn="base" hangingPunct="1">
        <a:spcBef>
          <a:spcPct val="0"/>
        </a:spcBef>
        <a:spcAft>
          <a:spcPct val="0"/>
        </a:spcAft>
        <a:defRPr sz="3600" b="1">
          <a:solidFill>
            <a:schemeClr val="tx1"/>
          </a:solidFill>
          <a:latin typeface="Arial" pitchFamily="34" charset="0"/>
        </a:defRPr>
      </a:lvl9pPr>
    </p:titleStyle>
    <p:bodyStyle>
      <a:lvl1pPr marL="301625" indent="-301625" algn="l" defTabSz="801688" rtl="0" eaLnBrk="1" fontAlgn="ctr" hangingPunct="1">
        <a:spcBef>
          <a:spcPct val="25000"/>
        </a:spcBef>
        <a:spcAft>
          <a:spcPct val="0"/>
        </a:spcAft>
        <a:buClr>
          <a:schemeClr val="bg2"/>
        </a:buClr>
        <a:buSzPct val="125000"/>
        <a:buFont typeface="Wingdings" pitchFamily="2" charset="2"/>
        <a:buChar char="§"/>
        <a:defRPr b="1">
          <a:solidFill>
            <a:schemeClr val="tx1"/>
          </a:solidFill>
          <a:latin typeface="+mn-lt"/>
          <a:ea typeface="+mn-ea"/>
          <a:cs typeface="+mn-cs"/>
        </a:defRPr>
      </a:lvl1pPr>
      <a:lvl2pPr marL="650875" indent="-249238" algn="l" defTabSz="801688" rtl="0" eaLnBrk="1" fontAlgn="ctr" hangingPunct="1">
        <a:spcBef>
          <a:spcPct val="25000"/>
        </a:spcBef>
        <a:spcAft>
          <a:spcPct val="0"/>
        </a:spcAft>
        <a:buClr>
          <a:schemeClr val="bg2"/>
        </a:buClr>
        <a:buSzPct val="125000"/>
        <a:buFont typeface="Wingdings" pitchFamily="2" charset="2"/>
        <a:buChar char="§"/>
        <a:defRPr sz="1700">
          <a:solidFill>
            <a:schemeClr val="tx1"/>
          </a:solidFill>
          <a:latin typeface="+mn-lt"/>
        </a:defRPr>
      </a:lvl2pPr>
      <a:lvl3pPr marL="1001713" indent="-200025" algn="l" defTabSz="801688" rtl="0" eaLnBrk="1" fontAlgn="ctr" hangingPunct="1">
        <a:spcBef>
          <a:spcPct val="25000"/>
        </a:spcBef>
        <a:spcAft>
          <a:spcPct val="0"/>
        </a:spcAft>
        <a:buClr>
          <a:schemeClr val="bg2"/>
        </a:buClr>
        <a:buSzPct val="125000"/>
        <a:buFont typeface="Wingdings" pitchFamily="2" charset="2"/>
        <a:buChar char="§"/>
        <a:defRPr sz="1600">
          <a:solidFill>
            <a:schemeClr val="tx1"/>
          </a:solidFill>
          <a:latin typeface="+mn-lt"/>
        </a:defRPr>
      </a:lvl3pPr>
      <a:lvl4pPr marL="1403350" indent="-200025" algn="l" defTabSz="801688" rtl="0" eaLnBrk="1" fontAlgn="ctr" hangingPunct="1">
        <a:spcBef>
          <a:spcPct val="25000"/>
        </a:spcBef>
        <a:spcAft>
          <a:spcPct val="0"/>
        </a:spcAft>
        <a:buClr>
          <a:schemeClr val="bg2"/>
        </a:buClr>
        <a:buSzPct val="125000"/>
        <a:buFont typeface="Wingdings" pitchFamily="2" charset="2"/>
        <a:buChar char="§"/>
        <a:defRPr sz="1500">
          <a:solidFill>
            <a:schemeClr val="tx1"/>
          </a:solidFill>
          <a:latin typeface="+mn-lt"/>
        </a:defRPr>
      </a:lvl4pPr>
      <a:lvl5pPr marL="18034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5pPr>
      <a:lvl6pPr marL="22606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6pPr>
      <a:lvl7pPr marL="27178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7pPr>
      <a:lvl8pPr marL="31750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8pPr>
      <a:lvl9pPr marL="36322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1026"/>
          <p:cNvSpPr>
            <a:spLocks noGrp="1" noChangeArrowheads="1"/>
          </p:cNvSpPr>
          <p:nvPr>
            <p:ph type="ctrTitle"/>
            <p:custDataLst>
              <p:tags r:id="rId1"/>
            </p:custDataLst>
          </p:nvPr>
        </p:nvSpPr>
        <p:spPr>
          <a:xfrm>
            <a:off x="685800" y="1981200"/>
            <a:ext cx="7772400" cy="1917700"/>
          </a:xfrm>
        </p:spPr>
        <p:txBody>
          <a:bodyPr/>
          <a:lstStyle/>
          <a:p>
            <a:pPr>
              <a:defRPr/>
            </a:pPr>
            <a:r>
              <a:rPr lang="en-US" sz="4400" dirty="0" smtClean="0"/>
              <a:t>Timer Peripherals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General Purpose Timer Control Registers</a:t>
            </a:r>
            <a:endParaRPr lang="en-US" sz="3200" dirty="0"/>
          </a:p>
        </p:txBody>
      </p:sp>
      <p:sp>
        <p:nvSpPr>
          <p:cNvPr id="3" name="Content Placeholder 2"/>
          <p:cNvSpPr>
            <a:spLocks noGrp="1"/>
          </p:cNvSpPr>
          <p:nvPr>
            <p:ph idx="1"/>
          </p:nvPr>
        </p:nvSpPr>
        <p:spPr/>
        <p:txBody>
          <a:bodyPr/>
          <a:lstStyle/>
          <a:p>
            <a:r>
              <a:rPr lang="en-US" sz="2000" dirty="0" smtClean="0"/>
              <a:t>Highly Configurable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Only few need to be configure for </a:t>
            </a:r>
            <a:r>
              <a:rPr lang="en-US" sz="2000" dirty="0" smtClean="0"/>
              <a:t>periodic interrupt setup</a:t>
            </a:r>
            <a:endParaRPr lang="en-US" sz="2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07" t="16651" r="57267" b="31070"/>
          <a:stretch/>
        </p:blipFill>
        <p:spPr bwMode="auto">
          <a:xfrm>
            <a:off x="1903228" y="1295400"/>
            <a:ext cx="5567132" cy="458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796948"/>
      </p:ext>
    </p:extLst>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defRPr/>
            </a:pPr>
            <a:r>
              <a:rPr lang="en-US" sz="3200" dirty="0" smtClean="0"/>
              <a:t>General Purpose Timer Clock selection</a:t>
            </a:r>
          </a:p>
        </p:txBody>
      </p:sp>
      <p:sp>
        <p:nvSpPr>
          <p:cNvPr id="4099" name="Rectangle 3"/>
          <p:cNvSpPr>
            <a:spLocks noGrp="1" noChangeArrowheads="1"/>
          </p:cNvSpPr>
          <p:nvPr>
            <p:ph idx="1"/>
          </p:nvPr>
        </p:nvSpPr>
        <p:spPr>
          <a:xfrm>
            <a:off x="37605" y="1058883"/>
            <a:ext cx="5213268" cy="4749378"/>
          </a:xfrm>
        </p:spPr>
        <p:txBody>
          <a:bodyPr/>
          <a:lstStyle/>
          <a:p>
            <a:pPr>
              <a:spcBef>
                <a:spcPct val="0"/>
              </a:spcBef>
            </a:pPr>
            <a:r>
              <a:rPr lang="en-US" sz="2000" dirty="0" smtClean="0"/>
              <a:t>There are 4 possible sources of clock</a:t>
            </a:r>
          </a:p>
          <a:p>
            <a:pPr lvl="1">
              <a:spcBef>
                <a:spcPct val="0"/>
              </a:spcBef>
            </a:pPr>
            <a:r>
              <a:rPr lang="en-US" sz="1900" dirty="0" smtClean="0"/>
              <a:t>Internal clock(CK_INT)</a:t>
            </a:r>
          </a:p>
          <a:p>
            <a:pPr lvl="1">
              <a:spcBef>
                <a:spcPct val="0"/>
              </a:spcBef>
            </a:pPr>
            <a:r>
              <a:rPr lang="en-US" sz="1900" dirty="0" smtClean="0"/>
              <a:t>External clock mode1: external input pin(</a:t>
            </a:r>
            <a:r>
              <a:rPr lang="en-US" sz="1900" dirty="0" err="1" smtClean="0"/>
              <a:t>TIx</a:t>
            </a:r>
            <a:r>
              <a:rPr lang="en-US" sz="1900" dirty="0" smtClean="0"/>
              <a:t>)</a:t>
            </a:r>
          </a:p>
          <a:p>
            <a:pPr lvl="1">
              <a:spcBef>
                <a:spcPct val="0"/>
              </a:spcBef>
            </a:pPr>
            <a:r>
              <a:rPr lang="en-US" sz="1900" dirty="0" smtClean="0"/>
              <a:t>External clock mode2: external trigger input (ETR) (some timers only)</a:t>
            </a:r>
          </a:p>
          <a:p>
            <a:pPr lvl="1">
              <a:spcBef>
                <a:spcPct val="0"/>
              </a:spcBef>
            </a:pPr>
            <a:r>
              <a:rPr lang="en-US" sz="1900" dirty="0" smtClean="0"/>
              <a:t>Internal trigger inputs (</a:t>
            </a:r>
            <a:r>
              <a:rPr lang="en-US" sz="1900" dirty="0" err="1" smtClean="0"/>
              <a:t>ITRx</a:t>
            </a:r>
            <a:r>
              <a:rPr lang="en-US" sz="1900" dirty="0" smtClean="0"/>
              <a:t>)</a:t>
            </a:r>
          </a:p>
          <a:p>
            <a:pPr>
              <a:spcBef>
                <a:spcPct val="0"/>
              </a:spcBef>
            </a:pPr>
            <a:r>
              <a:rPr lang="en-US" sz="2000" dirty="0" smtClean="0"/>
              <a:t>Access </a:t>
            </a:r>
            <a:r>
              <a:rPr lang="en-US" sz="2000" dirty="0" err="1" smtClean="0"/>
              <a:t>TIMx_SMCR</a:t>
            </a:r>
            <a:r>
              <a:rPr lang="en-US" sz="2000" dirty="0" smtClean="0"/>
              <a:t> (Bit 2:0 SMS) slave mode control register to select the clock source and mode</a:t>
            </a:r>
          </a:p>
          <a:p>
            <a:pPr>
              <a:spcBef>
                <a:spcPct val="0"/>
              </a:spcBef>
            </a:pPr>
            <a:r>
              <a:rPr lang="en-US" sz="2000" dirty="0" smtClean="0"/>
              <a:t>For example, for the periodic interrupt, with SMS being 000, the counter will clocked by the internal clock (APB1)</a:t>
            </a:r>
          </a:p>
          <a:p>
            <a:pPr>
              <a:spcBef>
                <a:spcPct val="0"/>
              </a:spcBef>
            </a:pPr>
            <a:r>
              <a:rPr lang="en-US" sz="2000" dirty="0" smtClean="0"/>
              <a:t>By default, the prescaler for APB1 is 4 (defined by the system_stm32f4xx.c), which means the CK_INT is 42Mhz (SYSCLK is 168Mhz)</a:t>
            </a:r>
          </a:p>
          <a:p>
            <a:pPr>
              <a:spcBef>
                <a:spcPct val="0"/>
              </a:spcBef>
            </a:pPr>
            <a:endParaRPr lang="en-US" sz="2000" dirty="0" smtClean="0"/>
          </a:p>
          <a:p>
            <a:pPr>
              <a:spcBef>
                <a:spcPct val="0"/>
              </a:spcBef>
            </a:pPr>
            <a:endParaRPr lang="en-US" sz="2000" dirty="0" smtClean="0"/>
          </a:p>
          <a:p>
            <a:pPr lvl="1">
              <a:spcBef>
                <a:spcPct val="0"/>
              </a:spcBef>
            </a:pPr>
            <a:endParaRPr lang="en-US" sz="1900" dirty="0" smtClean="0"/>
          </a:p>
          <a:p>
            <a:pPr lvl="1">
              <a:spcBef>
                <a:spcPct val="0"/>
              </a:spcBef>
            </a:pPr>
            <a:endParaRPr lang="en-US" sz="1900" dirty="0" smtClean="0"/>
          </a:p>
          <a:p>
            <a:pPr>
              <a:spcBef>
                <a:spcPct val="0"/>
              </a:spcBef>
            </a:pPr>
            <a:endParaRPr lang="en-US" sz="2000" dirty="0" smtClean="0"/>
          </a:p>
          <a:p>
            <a:pPr>
              <a:spcBef>
                <a:spcPct val="0"/>
              </a:spcBef>
            </a:pPr>
            <a:endParaRPr lang="en-US" sz="2000"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091"/>
          <a:stretch/>
        </p:blipFill>
        <p:spPr>
          <a:xfrm>
            <a:off x="5237018" y="1058883"/>
            <a:ext cx="3906982" cy="3226644"/>
          </a:xfrm>
          <a:prstGeom prst="rect">
            <a:avLst/>
          </a:prstGeom>
        </p:spPr>
      </p:pic>
    </p:spTree>
    <p:extLst>
      <p:ext uri="{BB962C8B-B14F-4D97-AF65-F5344CB8AC3E}">
        <p14:creationId xmlns:p14="http://schemas.microsoft.com/office/powerpoint/2010/main" val="2473686981"/>
      </p:ext>
    </p:extLst>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38"/>
          <p:cNvGrpSpPr>
            <a:grpSpLocks/>
          </p:cNvGrpSpPr>
          <p:nvPr/>
        </p:nvGrpSpPr>
        <p:grpSpPr bwMode="auto">
          <a:xfrm>
            <a:off x="1616148" y="845066"/>
            <a:ext cx="4260509" cy="2105025"/>
            <a:chOff x="76" y="537"/>
            <a:chExt cx="2573" cy="1326"/>
          </a:xfrm>
        </p:grpSpPr>
        <p:sp>
          <p:nvSpPr>
            <p:cNvPr id="4125" name="Text Box 11"/>
            <p:cNvSpPr txBox="1">
              <a:spLocks noChangeArrowheads="1"/>
            </p:cNvSpPr>
            <p:nvPr/>
          </p:nvSpPr>
          <p:spPr bwMode="auto">
            <a:xfrm>
              <a:off x="1584" y="1632"/>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Current Count</a:t>
              </a:r>
            </a:p>
          </p:txBody>
        </p:sp>
        <p:sp>
          <p:nvSpPr>
            <p:cNvPr id="4126" name="Text Box 12"/>
            <p:cNvSpPr txBox="1">
              <a:spLocks noChangeArrowheads="1"/>
            </p:cNvSpPr>
            <p:nvPr/>
          </p:nvSpPr>
          <p:spPr bwMode="auto">
            <a:xfrm>
              <a:off x="1584" y="53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4127" name="Line 9"/>
            <p:cNvSpPr>
              <a:spLocks noChangeShapeType="1"/>
            </p:cNvSpPr>
            <p:nvPr/>
          </p:nvSpPr>
          <p:spPr bwMode="auto">
            <a:xfrm>
              <a:off x="76" y="1214"/>
              <a:ext cx="17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8" name="Rectangle 4"/>
            <p:cNvSpPr>
              <a:spLocks noChangeArrowheads="1"/>
            </p:cNvSpPr>
            <p:nvPr/>
          </p:nvSpPr>
          <p:spPr bwMode="auto">
            <a:xfrm>
              <a:off x="1440" y="960"/>
              <a:ext cx="1209" cy="480"/>
            </a:xfrm>
            <a:prstGeom prst="rect">
              <a:avLst/>
            </a:prstGeom>
            <a:solidFill>
              <a:schemeClr val="accent1"/>
            </a:solidFill>
            <a:ln w="9525">
              <a:solidFill>
                <a:schemeClr val="tx1"/>
              </a:solidFill>
              <a:miter lim="800000"/>
              <a:headEnd/>
              <a:tailEnd/>
            </a:ln>
          </p:spPr>
          <p:txBody>
            <a:bodyPr wrap="none" anchor="ctr"/>
            <a:lstStyle/>
            <a:p>
              <a:pPr algn="ctr"/>
              <a:r>
                <a:rPr lang="en-US" sz="1800" b="1" dirty="0" err="1" smtClean="0">
                  <a:latin typeface="Arial" charset="0"/>
                  <a:cs typeface="Arial" charset="0"/>
                </a:rPr>
                <a:t>TIMx_CNT</a:t>
              </a:r>
              <a:endParaRPr lang="en-US" sz="1800" b="1" dirty="0">
                <a:latin typeface="Arial" charset="0"/>
                <a:cs typeface="Arial" charset="0"/>
              </a:endParaRPr>
            </a:p>
          </p:txBody>
        </p:sp>
        <p:sp>
          <p:nvSpPr>
            <p:cNvPr id="4129" name="AutoShape 5"/>
            <p:cNvSpPr>
              <a:spLocks noChangeArrowheads="1"/>
            </p:cNvSpPr>
            <p:nvPr/>
          </p:nvSpPr>
          <p:spPr bwMode="auto">
            <a:xfrm rot="5400000">
              <a:off x="1414" y="1126"/>
              <a:ext cx="196" cy="144"/>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4130" name="Line 10"/>
            <p:cNvSpPr>
              <a:spLocks noChangeShapeType="1"/>
            </p:cNvSpPr>
            <p:nvPr/>
          </p:nvSpPr>
          <p:spPr bwMode="auto">
            <a:xfrm>
              <a:off x="2064" y="144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1" name="Line 13"/>
            <p:cNvSpPr>
              <a:spLocks noChangeShapeType="1"/>
            </p:cNvSpPr>
            <p:nvPr/>
          </p:nvSpPr>
          <p:spPr bwMode="auto">
            <a:xfrm>
              <a:off x="2064" y="72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91874" name="Rectangle 2"/>
          <p:cNvSpPr>
            <a:spLocks noGrp="1" noChangeArrowheads="1"/>
          </p:cNvSpPr>
          <p:nvPr>
            <p:ph type="title"/>
          </p:nvPr>
        </p:nvSpPr>
        <p:spPr/>
        <p:txBody>
          <a:bodyPr/>
          <a:lstStyle/>
          <a:p>
            <a:pPr>
              <a:defRPr/>
            </a:pPr>
            <a:r>
              <a:rPr lang="en-US" sz="3200" dirty="0" smtClean="0"/>
              <a:t>Specify PSC and ARR</a:t>
            </a:r>
          </a:p>
        </p:txBody>
      </p:sp>
      <mc:AlternateContent xmlns:mc="http://schemas.openxmlformats.org/markup-compatibility/2006" xmlns:a14="http://schemas.microsoft.com/office/drawing/2010/main">
        <mc:Choice Requires="a14">
          <p:sp>
            <p:nvSpPr>
              <p:cNvPr id="4099" name="Rectangle 3"/>
              <p:cNvSpPr>
                <a:spLocks noGrp="1" noChangeArrowheads="1"/>
              </p:cNvSpPr>
              <p:nvPr>
                <p:ph idx="1"/>
              </p:nvPr>
            </p:nvSpPr>
            <p:spPr>
              <a:xfrm>
                <a:off x="235688" y="2950092"/>
                <a:ext cx="8839200" cy="3145908"/>
              </a:xfrm>
            </p:spPr>
            <p:txBody>
              <a:bodyPr/>
              <a:lstStyle/>
              <a:p>
                <a:pPr>
                  <a:spcBef>
                    <a:spcPct val="0"/>
                  </a:spcBef>
                </a:pPr>
                <a:r>
                  <a:rPr lang="en-US" sz="2000" dirty="0" smtClean="0"/>
                  <a:t>TIMx_PSC prescale register stores the value which will be used to divide the clock input.</a:t>
                </a:r>
              </a:p>
              <a:p>
                <a:pPr>
                  <a:spcBef>
                    <a:spcPct val="0"/>
                  </a:spcBef>
                </a:pPr>
                <a:r>
                  <a:rPr lang="en-US" sz="2000" dirty="0" smtClean="0"/>
                  <a:t>In count up mode, overflow will occur if </a:t>
                </a:r>
                <a:r>
                  <a:rPr lang="en-US" sz="2000" dirty="0" err="1" smtClean="0"/>
                  <a:t>TIMx_CNT</a:t>
                </a:r>
                <a:r>
                  <a:rPr lang="en-US" sz="2000" dirty="0" smtClean="0"/>
                  <a:t> counter value reach the </a:t>
                </a:r>
                <a:r>
                  <a:rPr lang="en-US" sz="2000" dirty="0" err="1" smtClean="0"/>
                  <a:t>TIMx_ARR</a:t>
                </a:r>
                <a:r>
                  <a:rPr lang="en-US" sz="2000" dirty="0" smtClean="0"/>
                  <a:t> auto-reload value. And then the </a:t>
                </a:r>
                <a:r>
                  <a:rPr lang="en-US" sz="2000" dirty="0" err="1" smtClean="0"/>
                  <a:t>TIMx_CNT</a:t>
                </a:r>
                <a:r>
                  <a:rPr lang="en-US" sz="2000" dirty="0" smtClean="0"/>
                  <a:t> will be updated with 0.</a:t>
                </a:r>
              </a:p>
              <a:p>
                <a:pPr>
                  <a:spcBef>
                    <a:spcPct val="0"/>
                  </a:spcBef>
                </a:pPr>
                <a:r>
                  <a:rPr lang="en-US" sz="2000" dirty="0" smtClean="0"/>
                  <a:t>Both </a:t>
                </a:r>
                <a:r>
                  <a:rPr lang="en-US" sz="2000" dirty="0" err="1" smtClean="0"/>
                  <a:t>TIMx_ARR</a:t>
                </a:r>
                <a:r>
                  <a:rPr lang="en-US" sz="2000" dirty="0" smtClean="0"/>
                  <a:t> and </a:t>
                </a:r>
                <a:r>
                  <a:rPr lang="en-US" sz="2000" dirty="0" err="1" smtClean="0"/>
                  <a:t>TIMx_PSC</a:t>
                </a:r>
                <a:r>
                  <a:rPr lang="en-US" sz="2000" dirty="0" smtClean="0"/>
                  <a:t> are 16-bit register!</a:t>
                </a:r>
              </a:p>
              <a:p>
                <a:pPr>
                  <a:spcBef>
                    <a:spcPct val="0"/>
                  </a:spcBef>
                </a:pPr>
                <a:r>
                  <a:rPr lang="en-US" sz="2000" dirty="0" smtClean="0"/>
                  <a:t>So the total periodic time can be calculated as</a:t>
                </a:r>
              </a:p>
              <a:p>
                <a:pPr lvl="1">
                  <a:spcBef>
                    <a:spcPct val="0"/>
                  </a:spcBef>
                </a:pPr>
                <a:r>
                  <a:rPr lang="en-US" sz="1900" dirty="0" smtClean="0"/>
                  <a:t>Tout=((ARR+1)×(PSC+1))</a:t>
                </a:r>
                <a14:m>
                  <m:oMath xmlns:m="http://schemas.openxmlformats.org/officeDocument/2006/math">
                    <m:r>
                      <a:rPr lang="en-US" sz="1900" i="1" smtClean="0">
                        <a:latin typeface="Cambria Math"/>
                        <a:ea typeface="Cambria Math"/>
                      </a:rPr>
                      <m:t>÷</m:t>
                    </m:r>
                  </m:oMath>
                </a14:m>
                <a:r>
                  <a:rPr lang="en-US" sz="1900" dirty="0" smtClean="0"/>
                  <a:t>Fclk</a:t>
                </a:r>
              </a:p>
              <a:p>
                <a:pPr>
                  <a:spcBef>
                    <a:spcPct val="0"/>
                  </a:spcBef>
                </a:pPr>
                <a:r>
                  <a:rPr lang="en-US" dirty="0" smtClean="0"/>
                  <a:t>When </a:t>
                </a:r>
                <a:r>
                  <a:rPr lang="en-US" dirty="0" err="1"/>
                  <a:t>F</a:t>
                </a:r>
                <a:r>
                  <a:rPr lang="en-US" dirty="0" err="1" smtClean="0"/>
                  <a:t>clk</a:t>
                </a:r>
                <a:r>
                  <a:rPr lang="en-US" dirty="0" smtClean="0"/>
                  <a:t> is 42MHz, setting ARR to 5999 and PSC to 13999 makes one second periodic time.</a:t>
                </a:r>
              </a:p>
              <a:p>
                <a:pPr lvl="1">
                  <a:spcBef>
                    <a:spcPct val="0"/>
                  </a:spcBef>
                </a:pPr>
                <a:endParaRPr lang="en-US" sz="1900" dirty="0" smtClean="0"/>
              </a:p>
              <a:p>
                <a:pPr>
                  <a:spcBef>
                    <a:spcPct val="0"/>
                  </a:spcBef>
                </a:pPr>
                <a:endParaRPr lang="en-US" sz="2000" dirty="0" smtClean="0"/>
              </a:p>
              <a:p>
                <a:pPr>
                  <a:spcBef>
                    <a:spcPct val="0"/>
                  </a:spcBef>
                </a:pPr>
                <a:endParaRPr lang="en-US" sz="2000" dirty="0" smtClean="0"/>
              </a:p>
            </p:txBody>
          </p:sp>
        </mc:Choice>
        <mc:Fallback xmlns="">
          <p:sp>
            <p:nvSpPr>
              <p:cNvPr id="4099" name="Rectangle 3"/>
              <p:cNvSpPr>
                <a:spLocks noGrp="1" noRot="1" noChangeAspect="1" noMove="1" noResize="1" noEditPoints="1" noAdjustHandles="1" noChangeArrowheads="1" noChangeShapeType="1" noTextEdit="1"/>
              </p:cNvSpPr>
              <p:nvPr>
                <p:ph idx="1"/>
              </p:nvPr>
            </p:nvSpPr>
            <p:spPr>
              <a:xfrm>
                <a:off x="235688" y="2950092"/>
                <a:ext cx="8839200" cy="3145908"/>
              </a:xfrm>
              <a:blipFill rotWithShape="1">
                <a:blip r:embed="rId3"/>
                <a:stretch>
                  <a:fillRect l="-1172" t="-2326" b="-388"/>
                </a:stretch>
              </a:blipFill>
            </p:spPr>
            <p:txBody>
              <a:bodyPr/>
              <a:lstStyle/>
              <a:p>
                <a:r>
                  <a:rPr lang="en-GB">
                    <a:noFill/>
                  </a:rPr>
                  <a:t> </a:t>
                </a:r>
              </a:p>
            </p:txBody>
          </p:sp>
        </mc:Fallback>
      </mc:AlternateContent>
      <p:sp>
        <p:nvSpPr>
          <p:cNvPr id="4101" name="Text Box 7"/>
          <p:cNvSpPr txBox="1">
            <a:spLocks noChangeArrowheads="1"/>
          </p:cNvSpPr>
          <p:nvPr/>
        </p:nvSpPr>
        <p:spPr bwMode="auto">
          <a:xfrm>
            <a:off x="470638" y="15240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Clock</a:t>
            </a:r>
          </a:p>
        </p:txBody>
      </p:sp>
      <p:sp>
        <p:nvSpPr>
          <p:cNvPr id="4103" name="Text Box 17"/>
          <p:cNvSpPr txBox="1">
            <a:spLocks noChangeArrowheads="1"/>
          </p:cNvSpPr>
          <p:nvPr/>
        </p:nvSpPr>
        <p:spPr bwMode="auto">
          <a:xfrm>
            <a:off x="6990941" y="1702396"/>
            <a:ext cx="569387"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smtClean="0">
                <a:latin typeface="Arial" pitchFamily="34" charset="0"/>
                <a:cs typeface="Arial" pitchFamily="34" charset="0"/>
              </a:rPr>
              <a:t>ISR</a:t>
            </a:r>
            <a:endParaRPr lang="en-US" sz="1600" b="1" dirty="0">
              <a:solidFill>
                <a:srgbClr val="FFFF00"/>
              </a:solidFill>
              <a:latin typeface="Arial" pitchFamily="34" charset="0"/>
              <a:cs typeface="Arial" pitchFamily="34" charset="0"/>
            </a:endParaRPr>
          </a:p>
        </p:txBody>
      </p:sp>
      <p:cxnSp>
        <p:nvCxnSpPr>
          <p:cNvPr id="4105" name="AutoShape 20"/>
          <p:cNvCxnSpPr>
            <a:cxnSpLocks noChangeShapeType="1"/>
            <a:stCxn id="4128" idx="3"/>
            <a:endCxn id="4103" idx="1"/>
          </p:cNvCxnSpPr>
          <p:nvPr/>
        </p:nvCxnSpPr>
        <p:spPr bwMode="auto">
          <a:xfrm flipV="1">
            <a:off x="5876657" y="1887062"/>
            <a:ext cx="1114284" cy="10517"/>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4106" name="AutoShape 21"/>
          <p:cNvCxnSpPr>
            <a:cxnSpLocks noChangeShapeType="1"/>
            <a:stCxn id="4103" idx="3"/>
            <a:endCxn id="4107" idx="1"/>
          </p:cNvCxnSpPr>
          <p:nvPr/>
        </p:nvCxnSpPr>
        <p:spPr bwMode="auto">
          <a:xfrm>
            <a:off x="7560328" y="1887062"/>
            <a:ext cx="507898" cy="256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4107" name="Text Box 22"/>
          <p:cNvSpPr txBox="1">
            <a:spLocks noChangeArrowheads="1"/>
          </p:cNvSpPr>
          <p:nvPr/>
        </p:nvSpPr>
        <p:spPr bwMode="auto">
          <a:xfrm>
            <a:off x="8068226" y="1704962"/>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smtClean="0">
                <a:latin typeface="Arial" charset="0"/>
                <a:cs typeface="Arial" charset="0"/>
              </a:rPr>
              <a:t>Resume</a:t>
            </a:r>
            <a:endParaRPr lang="en-US" sz="1800" i="1" dirty="0">
              <a:latin typeface="Arial" charset="0"/>
              <a:cs typeface="Arial" charset="0"/>
            </a:endParaRPr>
          </a:p>
        </p:txBody>
      </p:sp>
      <p:sp>
        <p:nvSpPr>
          <p:cNvPr id="4108" name="Text Box 23"/>
          <p:cNvSpPr txBox="1">
            <a:spLocks noChangeArrowheads="1"/>
          </p:cNvSpPr>
          <p:nvPr/>
        </p:nvSpPr>
        <p:spPr bwMode="auto">
          <a:xfrm>
            <a:off x="5876657" y="184439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Interrupt</a:t>
            </a:r>
          </a:p>
        </p:txBody>
      </p:sp>
      <p:grpSp>
        <p:nvGrpSpPr>
          <p:cNvPr id="4111" name="Group 37"/>
          <p:cNvGrpSpPr>
            <a:grpSpLocks/>
          </p:cNvGrpSpPr>
          <p:nvPr/>
        </p:nvGrpSpPr>
        <p:grpSpPr bwMode="auto">
          <a:xfrm>
            <a:off x="83288" y="1828800"/>
            <a:ext cx="1524000" cy="228600"/>
            <a:chOff x="144" y="1440"/>
            <a:chExt cx="960" cy="144"/>
          </a:xfrm>
        </p:grpSpPr>
        <p:sp>
          <p:nvSpPr>
            <p:cNvPr id="4115"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7"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0"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2"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3"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4"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12" name="Text Box 41"/>
          <p:cNvSpPr txBox="1">
            <a:spLocks noChangeArrowheads="1"/>
          </p:cNvSpPr>
          <p:nvPr/>
        </p:nvSpPr>
        <p:spPr bwMode="auto">
          <a:xfrm>
            <a:off x="5029200" y="1068754"/>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latin typeface="Arial" charset="0"/>
                <a:cs typeface="Arial" charset="0"/>
              </a:rPr>
              <a:t>Reload</a:t>
            </a:r>
          </a:p>
        </p:txBody>
      </p:sp>
      <p:sp>
        <p:nvSpPr>
          <p:cNvPr id="52" name="Text Box 17"/>
          <p:cNvSpPr txBox="1">
            <a:spLocks noChangeArrowheads="1"/>
          </p:cNvSpPr>
          <p:nvPr/>
        </p:nvSpPr>
        <p:spPr bwMode="auto">
          <a:xfrm>
            <a:off x="1929075" y="1709737"/>
            <a:ext cx="1313180"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charset="0"/>
                <a:cs typeface="Arial" charset="0"/>
              </a:rPr>
              <a:t>TIMx_PSC</a:t>
            </a:r>
            <a:endParaRPr lang="en-US" sz="1800" b="1" dirty="0">
              <a:latin typeface="Arial" charset="0"/>
              <a:cs typeface="Arial" charset="0"/>
            </a:endParaRPr>
          </a:p>
        </p:txBody>
      </p:sp>
      <p:cxnSp>
        <p:nvCxnSpPr>
          <p:cNvPr id="62" name="AutoShape 21"/>
          <p:cNvCxnSpPr>
            <a:cxnSpLocks noChangeShapeType="1"/>
            <a:stCxn id="52" idx="3"/>
            <a:endCxn id="4128" idx="1"/>
          </p:cNvCxnSpPr>
          <p:nvPr/>
        </p:nvCxnSpPr>
        <p:spPr bwMode="auto">
          <a:xfrm>
            <a:off x="3242255" y="1894403"/>
            <a:ext cx="632476" cy="317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84" name="Text Box 17"/>
          <p:cNvSpPr txBox="1">
            <a:spLocks noChangeArrowheads="1"/>
          </p:cNvSpPr>
          <p:nvPr/>
        </p:nvSpPr>
        <p:spPr bwMode="auto">
          <a:xfrm>
            <a:off x="5837331" y="884088"/>
            <a:ext cx="1338828"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pitchFamily="34" charset="0"/>
                <a:cs typeface="Arial" pitchFamily="34" charset="0"/>
              </a:rPr>
              <a:t>TIMx_ARR</a:t>
            </a:r>
            <a:endParaRPr lang="en-US" sz="2000" b="1" dirty="0">
              <a:solidFill>
                <a:srgbClr val="FFFF00"/>
              </a:solidFill>
              <a:latin typeface="Arial" pitchFamily="34" charset="0"/>
              <a:cs typeface="Arial" pitchFamily="34" charset="0"/>
            </a:endParaRPr>
          </a:p>
        </p:txBody>
      </p:sp>
      <p:cxnSp>
        <p:nvCxnSpPr>
          <p:cNvPr id="87" name="AutoShape 21"/>
          <p:cNvCxnSpPr>
            <a:cxnSpLocks noChangeShapeType="1"/>
          </p:cNvCxnSpPr>
          <p:nvPr/>
        </p:nvCxnSpPr>
        <p:spPr bwMode="auto">
          <a:xfrm flipV="1">
            <a:off x="6553200" y="1283988"/>
            <a:ext cx="11246" cy="544812"/>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04" name="AutoShape 21"/>
          <p:cNvCxnSpPr>
            <a:cxnSpLocks noChangeShapeType="1"/>
          </p:cNvCxnSpPr>
          <p:nvPr/>
        </p:nvCxnSpPr>
        <p:spPr bwMode="auto">
          <a:xfrm flipH="1">
            <a:off x="5598990" y="1068754"/>
            <a:ext cx="203154" cy="0"/>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316982"/>
      </p:ext>
    </p:extLst>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38"/>
          <p:cNvGrpSpPr>
            <a:grpSpLocks/>
          </p:cNvGrpSpPr>
          <p:nvPr/>
        </p:nvGrpSpPr>
        <p:grpSpPr bwMode="auto">
          <a:xfrm>
            <a:off x="1616148" y="845066"/>
            <a:ext cx="4260509" cy="2105025"/>
            <a:chOff x="76" y="537"/>
            <a:chExt cx="2573" cy="1326"/>
          </a:xfrm>
        </p:grpSpPr>
        <p:sp>
          <p:nvSpPr>
            <p:cNvPr id="4125" name="Text Box 11"/>
            <p:cNvSpPr txBox="1">
              <a:spLocks noChangeArrowheads="1"/>
            </p:cNvSpPr>
            <p:nvPr/>
          </p:nvSpPr>
          <p:spPr bwMode="auto">
            <a:xfrm>
              <a:off x="1584" y="1632"/>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Current Count</a:t>
              </a:r>
            </a:p>
          </p:txBody>
        </p:sp>
        <p:sp>
          <p:nvSpPr>
            <p:cNvPr id="4126" name="Text Box 12"/>
            <p:cNvSpPr txBox="1">
              <a:spLocks noChangeArrowheads="1"/>
            </p:cNvSpPr>
            <p:nvPr/>
          </p:nvSpPr>
          <p:spPr bwMode="auto">
            <a:xfrm>
              <a:off x="1584" y="53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4127" name="Line 9"/>
            <p:cNvSpPr>
              <a:spLocks noChangeShapeType="1"/>
            </p:cNvSpPr>
            <p:nvPr/>
          </p:nvSpPr>
          <p:spPr bwMode="auto">
            <a:xfrm>
              <a:off x="76" y="1214"/>
              <a:ext cx="17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8" name="Rectangle 4"/>
            <p:cNvSpPr>
              <a:spLocks noChangeArrowheads="1"/>
            </p:cNvSpPr>
            <p:nvPr/>
          </p:nvSpPr>
          <p:spPr bwMode="auto">
            <a:xfrm>
              <a:off x="1440" y="960"/>
              <a:ext cx="1209" cy="480"/>
            </a:xfrm>
            <a:prstGeom prst="rect">
              <a:avLst/>
            </a:prstGeom>
            <a:solidFill>
              <a:schemeClr val="accent1"/>
            </a:solidFill>
            <a:ln w="9525">
              <a:solidFill>
                <a:schemeClr val="tx1"/>
              </a:solidFill>
              <a:miter lim="800000"/>
              <a:headEnd/>
              <a:tailEnd/>
            </a:ln>
          </p:spPr>
          <p:txBody>
            <a:bodyPr wrap="none" anchor="ctr"/>
            <a:lstStyle/>
            <a:p>
              <a:pPr algn="ctr"/>
              <a:r>
                <a:rPr lang="en-US" sz="1800" b="1" dirty="0" err="1" smtClean="0">
                  <a:latin typeface="Arial" charset="0"/>
                  <a:cs typeface="Arial" charset="0"/>
                </a:rPr>
                <a:t>TIMx_CNT</a:t>
              </a:r>
              <a:endParaRPr lang="en-US" sz="1800" b="1" dirty="0">
                <a:latin typeface="Arial" charset="0"/>
                <a:cs typeface="Arial" charset="0"/>
              </a:endParaRPr>
            </a:p>
          </p:txBody>
        </p:sp>
        <p:sp>
          <p:nvSpPr>
            <p:cNvPr id="4129" name="AutoShape 5"/>
            <p:cNvSpPr>
              <a:spLocks noChangeArrowheads="1"/>
            </p:cNvSpPr>
            <p:nvPr/>
          </p:nvSpPr>
          <p:spPr bwMode="auto">
            <a:xfrm rot="5400000">
              <a:off x="1414" y="1126"/>
              <a:ext cx="196" cy="144"/>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4130" name="Line 10"/>
            <p:cNvSpPr>
              <a:spLocks noChangeShapeType="1"/>
            </p:cNvSpPr>
            <p:nvPr/>
          </p:nvSpPr>
          <p:spPr bwMode="auto">
            <a:xfrm>
              <a:off x="2064" y="144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1" name="Line 13"/>
            <p:cNvSpPr>
              <a:spLocks noChangeShapeType="1"/>
            </p:cNvSpPr>
            <p:nvPr/>
          </p:nvSpPr>
          <p:spPr bwMode="auto">
            <a:xfrm>
              <a:off x="2064" y="72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91874" name="Rectangle 2"/>
          <p:cNvSpPr>
            <a:spLocks noGrp="1" noChangeArrowheads="1"/>
          </p:cNvSpPr>
          <p:nvPr>
            <p:ph type="title"/>
          </p:nvPr>
        </p:nvSpPr>
        <p:spPr/>
        <p:txBody>
          <a:bodyPr/>
          <a:lstStyle/>
          <a:p>
            <a:pPr>
              <a:defRPr/>
            </a:pPr>
            <a:r>
              <a:rPr lang="en-US" sz="3200" dirty="0" smtClean="0"/>
              <a:t>More on PSC and ARR</a:t>
            </a:r>
          </a:p>
        </p:txBody>
      </p:sp>
      <p:sp>
        <p:nvSpPr>
          <p:cNvPr id="4099" name="Rectangle 3"/>
          <p:cNvSpPr>
            <a:spLocks noGrp="1" noChangeArrowheads="1"/>
          </p:cNvSpPr>
          <p:nvPr>
            <p:ph idx="1"/>
          </p:nvPr>
        </p:nvSpPr>
        <p:spPr>
          <a:xfrm>
            <a:off x="235688" y="2950092"/>
            <a:ext cx="8839200" cy="3145908"/>
          </a:xfrm>
        </p:spPr>
        <p:txBody>
          <a:bodyPr/>
          <a:lstStyle/>
          <a:p>
            <a:pPr>
              <a:spcBef>
                <a:spcPct val="0"/>
              </a:spcBef>
            </a:pPr>
            <a:r>
              <a:rPr lang="en-US" sz="2000" dirty="0" smtClean="0"/>
              <a:t>Accessing the ARR only write or read from a preload register of ARR, there is another shadow register which is the register that actually performs the reloading. The content of the preload register will be transfer to the shadow register permanently if the APRE bit in TIMx_CR1 is clear or at each UEV if APRE bit is set.</a:t>
            </a:r>
          </a:p>
          <a:p>
            <a:pPr>
              <a:spcBef>
                <a:spcPct val="0"/>
              </a:spcBef>
            </a:pPr>
            <a:endParaRPr lang="en-US" sz="2000" dirty="0" smtClean="0"/>
          </a:p>
          <a:p>
            <a:pPr>
              <a:spcBef>
                <a:spcPct val="0"/>
              </a:spcBef>
            </a:pPr>
            <a:r>
              <a:rPr lang="en-US" sz="2000" dirty="0" smtClean="0"/>
              <a:t>PSC, on the other hand, is always buffered. Which means though it can be changed on the fly, the new ratio will only be taken into account at the next UEV.</a:t>
            </a:r>
          </a:p>
          <a:p>
            <a:pPr lvl="1">
              <a:spcBef>
                <a:spcPct val="0"/>
              </a:spcBef>
            </a:pPr>
            <a:endParaRPr lang="en-US" sz="1900" dirty="0" smtClean="0"/>
          </a:p>
          <a:p>
            <a:pPr>
              <a:spcBef>
                <a:spcPct val="0"/>
              </a:spcBef>
            </a:pPr>
            <a:endParaRPr lang="en-US" sz="2000" dirty="0" smtClean="0"/>
          </a:p>
          <a:p>
            <a:pPr>
              <a:spcBef>
                <a:spcPct val="0"/>
              </a:spcBef>
            </a:pPr>
            <a:endParaRPr lang="en-US" sz="2000" dirty="0" smtClean="0"/>
          </a:p>
        </p:txBody>
      </p:sp>
      <p:sp>
        <p:nvSpPr>
          <p:cNvPr id="4101" name="Text Box 7"/>
          <p:cNvSpPr txBox="1">
            <a:spLocks noChangeArrowheads="1"/>
          </p:cNvSpPr>
          <p:nvPr/>
        </p:nvSpPr>
        <p:spPr bwMode="auto">
          <a:xfrm>
            <a:off x="470638" y="15240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Clock</a:t>
            </a:r>
          </a:p>
        </p:txBody>
      </p:sp>
      <p:sp>
        <p:nvSpPr>
          <p:cNvPr id="4103" name="Text Box 17"/>
          <p:cNvSpPr txBox="1">
            <a:spLocks noChangeArrowheads="1"/>
          </p:cNvSpPr>
          <p:nvPr/>
        </p:nvSpPr>
        <p:spPr bwMode="auto">
          <a:xfrm>
            <a:off x="6990941" y="1702396"/>
            <a:ext cx="569387"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smtClean="0">
                <a:latin typeface="Arial" pitchFamily="34" charset="0"/>
                <a:cs typeface="Arial" pitchFamily="34" charset="0"/>
              </a:rPr>
              <a:t>ISR</a:t>
            </a:r>
            <a:endParaRPr lang="en-US" sz="1600" b="1" dirty="0">
              <a:solidFill>
                <a:srgbClr val="FFFF00"/>
              </a:solidFill>
              <a:latin typeface="Arial" pitchFamily="34" charset="0"/>
              <a:cs typeface="Arial" pitchFamily="34" charset="0"/>
            </a:endParaRPr>
          </a:p>
        </p:txBody>
      </p:sp>
      <p:cxnSp>
        <p:nvCxnSpPr>
          <p:cNvPr id="4105" name="AutoShape 20"/>
          <p:cNvCxnSpPr>
            <a:cxnSpLocks noChangeShapeType="1"/>
            <a:stCxn id="4128" idx="3"/>
            <a:endCxn id="4103" idx="1"/>
          </p:cNvCxnSpPr>
          <p:nvPr/>
        </p:nvCxnSpPr>
        <p:spPr bwMode="auto">
          <a:xfrm flipV="1">
            <a:off x="5876657" y="1887062"/>
            <a:ext cx="1114284" cy="10517"/>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4106" name="AutoShape 21"/>
          <p:cNvCxnSpPr>
            <a:cxnSpLocks noChangeShapeType="1"/>
            <a:stCxn id="4103" idx="3"/>
            <a:endCxn id="4107" idx="1"/>
          </p:cNvCxnSpPr>
          <p:nvPr/>
        </p:nvCxnSpPr>
        <p:spPr bwMode="auto">
          <a:xfrm>
            <a:off x="7560328" y="1887062"/>
            <a:ext cx="507898" cy="256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4107" name="Text Box 22"/>
          <p:cNvSpPr txBox="1">
            <a:spLocks noChangeArrowheads="1"/>
          </p:cNvSpPr>
          <p:nvPr/>
        </p:nvSpPr>
        <p:spPr bwMode="auto">
          <a:xfrm>
            <a:off x="8068226" y="1704962"/>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smtClean="0">
                <a:latin typeface="Arial" charset="0"/>
                <a:cs typeface="Arial" charset="0"/>
              </a:rPr>
              <a:t>Resume</a:t>
            </a:r>
            <a:endParaRPr lang="en-US" sz="1800" i="1" dirty="0">
              <a:latin typeface="Arial" charset="0"/>
              <a:cs typeface="Arial" charset="0"/>
            </a:endParaRPr>
          </a:p>
        </p:txBody>
      </p:sp>
      <p:sp>
        <p:nvSpPr>
          <p:cNvPr id="4108" name="Text Box 23"/>
          <p:cNvSpPr txBox="1">
            <a:spLocks noChangeArrowheads="1"/>
          </p:cNvSpPr>
          <p:nvPr/>
        </p:nvSpPr>
        <p:spPr bwMode="auto">
          <a:xfrm>
            <a:off x="5876657" y="184439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Interrupt</a:t>
            </a:r>
          </a:p>
        </p:txBody>
      </p:sp>
      <p:grpSp>
        <p:nvGrpSpPr>
          <p:cNvPr id="4111" name="Group 37"/>
          <p:cNvGrpSpPr>
            <a:grpSpLocks/>
          </p:cNvGrpSpPr>
          <p:nvPr/>
        </p:nvGrpSpPr>
        <p:grpSpPr bwMode="auto">
          <a:xfrm>
            <a:off x="83288" y="1828800"/>
            <a:ext cx="1524000" cy="228600"/>
            <a:chOff x="144" y="1440"/>
            <a:chExt cx="960" cy="144"/>
          </a:xfrm>
        </p:grpSpPr>
        <p:sp>
          <p:nvSpPr>
            <p:cNvPr id="4115"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7"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0"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2"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3"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4"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12" name="Text Box 41"/>
          <p:cNvSpPr txBox="1">
            <a:spLocks noChangeArrowheads="1"/>
          </p:cNvSpPr>
          <p:nvPr/>
        </p:nvSpPr>
        <p:spPr bwMode="auto">
          <a:xfrm>
            <a:off x="5029200" y="1068754"/>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latin typeface="Arial" charset="0"/>
                <a:cs typeface="Arial" charset="0"/>
              </a:rPr>
              <a:t>Reload</a:t>
            </a:r>
          </a:p>
        </p:txBody>
      </p:sp>
      <p:sp>
        <p:nvSpPr>
          <p:cNvPr id="52" name="Text Box 17"/>
          <p:cNvSpPr txBox="1">
            <a:spLocks noChangeArrowheads="1"/>
          </p:cNvSpPr>
          <p:nvPr/>
        </p:nvSpPr>
        <p:spPr bwMode="auto">
          <a:xfrm>
            <a:off x="1929075" y="1709737"/>
            <a:ext cx="1313180"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charset="0"/>
                <a:cs typeface="Arial" charset="0"/>
              </a:rPr>
              <a:t>TIMx_PSC</a:t>
            </a:r>
            <a:endParaRPr lang="en-US" sz="1800" b="1" dirty="0">
              <a:latin typeface="Arial" charset="0"/>
              <a:cs typeface="Arial" charset="0"/>
            </a:endParaRPr>
          </a:p>
        </p:txBody>
      </p:sp>
      <p:cxnSp>
        <p:nvCxnSpPr>
          <p:cNvPr id="62" name="AutoShape 21"/>
          <p:cNvCxnSpPr>
            <a:cxnSpLocks noChangeShapeType="1"/>
            <a:stCxn id="52" idx="3"/>
            <a:endCxn id="4128" idx="1"/>
          </p:cNvCxnSpPr>
          <p:nvPr/>
        </p:nvCxnSpPr>
        <p:spPr bwMode="auto">
          <a:xfrm>
            <a:off x="3242255" y="1894403"/>
            <a:ext cx="632476" cy="317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84" name="Text Box 17"/>
          <p:cNvSpPr txBox="1">
            <a:spLocks noChangeArrowheads="1"/>
          </p:cNvSpPr>
          <p:nvPr/>
        </p:nvSpPr>
        <p:spPr bwMode="auto">
          <a:xfrm>
            <a:off x="5837331" y="884088"/>
            <a:ext cx="1338828"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pitchFamily="34" charset="0"/>
                <a:cs typeface="Arial" pitchFamily="34" charset="0"/>
              </a:rPr>
              <a:t>TIMx_ARR</a:t>
            </a:r>
            <a:endParaRPr lang="en-US" sz="2000" b="1" dirty="0">
              <a:solidFill>
                <a:srgbClr val="FFFF00"/>
              </a:solidFill>
              <a:latin typeface="Arial" pitchFamily="34" charset="0"/>
              <a:cs typeface="Arial" pitchFamily="34" charset="0"/>
            </a:endParaRPr>
          </a:p>
        </p:txBody>
      </p:sp>
      <p:cxnSp>
        <p:nvCxnSpPr>
          <p:cNvPr id="87" name="AutoShape 21"/>
          <p:cNvCxnSpPr>
            <a:cxnSpLocks noChangeShapeType="1"/>
          </p:cNvCxnSpPr>
          <p:nvPr/>
        </p:nvCxnSpPr>
        <p:spPr bwMode="auto">
          <a:xfrm flipV="1">
            <a:off x="6553200" y="1283988"/>
            <a:ext cx="11246" cy="544812"/>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04" name="AutoShape 21"/>
          <p:cNvCxnSpPr>
            <a:cxnSpLocks noChangeShapeType="1"/>
          </p:cNvCxnSpPr>
          <p:nvPr/>
        </p:nvCxnSpPr>
        <p:spPr bwMode="auto">
          <a:xfrm flipH="1">
            <a:off x="5598990" y="1068754"/>
            <a:ext cx="203154" cy="0"/>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02737396"/>
      </p:ext>
    </p:extLst>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Initialize the TIM2 with CMSIS</a:t>
            </a:r>
            <a:endParaRPr lang="en-US" dirty="0"/>
          </a:p>
        </p:txBody>
      </p:sp>
      <p:sp>
        <p:nvSpPr>
          <p:cNvPr id="3" name="Content Placeholder 2"/>
          <p:cNvSpPr>
            <a:spLocks noGrp="1"/>
          </p:cNvSpPr>
          <p:nvPr>
            <p:ph idx="1"/>
          </p:nvPr>
        </p:nvSpPr>
        <p:spPr/>
        <p:txBody>
          <a:bodyPr/>
          <a:lstStyle/>
          <a:p>
            <a:r>
              <a:rPr lang="en-US" sz="2000" dirty="0" smtClean="0"/>
              <a:t> </a:t>
            </a:r>
            <a:r>
              <a:rPr lang="en-US" sz="2000" dirty="0"/>
              <a:t>Enable clock to </a:t>
            </a:r>
            <a:r>
              <a:rPr lang="en-US" sz="2000" dirty="0" smtClean="0"/>
              <a:t>Timer2</a:t>
            </a:r>
            <a:endParaRPr lang="en-US" sz="2000" dirty="0"/>
          </a:p>
          <a:p>
            <a:pPr marL="457200" lvl="1" indent="0">
              <a:buNone/>
            </a:pPr>
            <a:r>
              <a:rPr lang="en-US" sz="1800" dirty="0">
                <a:latin typeface="Lucida Console" pitchFamily="49" charset="0"/>
              </a:rPr>
              <a:t>RCC-&gt;APB1ENR|=RCC_APB1ENR_TIM2EN</a:t>
            </a:r>
            <a:r>
              <a:rPr lang="en-US" sz="1800" dirty="0" smtClean="0">
                <a:latin typeface="Lucida Console" pitchFamily="49" charset="0"/>
              </a:rPr>
              <a:t>;</a:t>
            </a:r>
            <a:endParaRPr lang="en-US" sz="2000" dirty="0"/>
          </a:p>
          <a:p>
            <a:pPr marL="393700" indent="-285750"/>
            <a:r>
              <a:rPr lang="en-US" sz="2000" dirty="0" smtClean="0">
                <a:latin typeface="Lucida Console" pitchFamily="49" charset="0"/>
              </a:rPr>
              <a:t>Set the auto-reload</a:t>
            </a:r>
          </a:p>
          <a:p>
            <a:pPr marL="107950" indent="0">
              <a:buNone/>
            </a:pPr>
            <a:r>
              <a:rPr lang="en-US" dirty="0">
                <a:latin typeface="Lucida Console" pitchFamily="49" charset="0"/>
              </a:rPr>
              <a:t> </a:t>
            </a:r>
            <a:r>
              <a:rPr lang="en-US" dirty="0" smtClean="0">
                <a:latin typeface="Lucida Console" pitchFamily="49" charset="0"/>
              </a:rPr>
              <a:t> </a:t>
            </a:r>
            <a:r>
              <a:rPr lang="en-US" b="0" dirty="0" smtClean="0">
                <a:latin typeface="Lucida Console" pitchFamily="49" charset="0"/>
              </a:rPr>
              <a:t>TIM2-</a:t>
            </a:r>
            <a:r>
              <a:rPr lang="en-US" b="0" dirty="0">
                <a:latin typeface="Lucida Console" pitchFamily="49" charset="0"/>
              </a:rPr>
              <a:t>&gt;ARR=</a:t>
            </a:r>
            <a:r>
              <a:rPr lang="en-US" b="0" dirty="0" err="1">
                <a:latin typeface="Lucida Console" pitchFamily="49" charset="0"/>
              </a:rPr>
              <a:t>arr</a:t>
            </a:r>
            <a:r>
              <a:rPr lang="en-US" b="0" dirty="0" smtClean="0">
                <a:latin typeface="Lucida Console" pitchFamily="49" charset="0"/>
              </a:rPr>
              <a:t>;</a:t>
            </a:r>
            <a:r>
              <a:rPr lang="en-US" dirty="0" smtClean="0">
                <a:latin typeface="Lucida Console" pitchFamily="49" charset="0"/>
              </a:rPr>
              <a:t>	</a:t>
            </a:r>
          </a:p>
          <a:p>
            <a:pPr marL="393700" indent="-285750"/>
            <a:r>
              <a:rPr lang="en-US" sz="2000" dirty="0" smtClean="0">
                <a:latin typeface="Lucida Console" pitchFamily="49" charset="0"/>
              </a:rPr>
              <a:t>Set </a:t>
            </a:r>
            <a:r>
              <a:rPr lang="en-US" sz="2000" dirty="0">
                <a:latin typeface="Lucida Console" pitchFamily="49" charset="0"/>
              </a:rPr>
              <a:t>the </a:t>
            </a:r>
            <a:r>
              <a:rPr lang="en-US" sz="2000" dirty="0" smtClean="0">
                <a:latin typeface="Lucida Console" pitchFamily="49" charset="0"/>
              </a:rPr>
              <a:t>prescaler</a:t>
            </a:r>
            <a:endParaRPr lang="en-US" sz="2000" dirty="0">
              <a:latin typeface="Lucida Console" pitchFamily="49" charset="0"/>
            </a:endParaRPr>
          </a:p>
          <a:p>
            <a:pPr marL="107950" indent="0">
              <a:buNone/>
            </a:pPr>
            <a:r>
              <a:rPr lang="en-US" dirty="0">
                <a:latin typeface="Lucida Console" pitchFamily="49" charset="0"/>
              </a:rPr>
              <a:t>  </a:t>
            </a:r>
            <a:r>
              <a:rPr lang="en-US" b="0" dirty="0">
                <a:latin typeface="Lucida Console" pitchFamily="49" charset="0"/>
              </a:rPr>
              <a:t>TIM2-</a:t>
            </a:r>
            <a:r>
              <a:rPr lang="en-US" b="0" dirty="0" smtClean="0">
                <a:latin typeface="Lucida Console" pitchFamily="49" charset="0"/>
              </a:rPr>
              <a:t>&gt;PSC=</a:t>
            </a:r>
            <a:r>
              <a:rPr lang="en-US" b="0" dirty="0" err="1" smtClean="0">
                <a:latin typeface="Lucida Console" pitchFamily="49" charset="0"/>
              </a:rPr>
              <a:t>psc</a:t>
            </a:r>
            <a:r>
              <a:rPr lang="en-US" b="0" dirty="0" smtClean="0">
                <a:latin typeface="Lucida Console" pitchFamily="49" charset="0"/>
              </a:rPr>
              <a:t>;</a:t>
            </a:r>
            <a:r>
              <a:rPr lang="en-US" sz="1900" dirty="0">
                <a:latin typeface="Lucida Console" pitchFamily="49" charset="0"/>
              </a:rPr>
              <a:t>	</a:t>
            </a:r>
            <a:endParaRPr lang="en-US" sz="1900" dirty="0" smtClean="0">
              <a:latin typeface="Lucida Console" pitchFamily="49" charset="0"/>
            </a:endParaRPr>
          </a:p>
          <a:p>
            <a:pPr marL="393700" indent="-285750"/>
            <a:r>
              <a:rPr lang="en-US" sz="2000" dirty="0" smtClean="0">
                <a:latin typeface="Lucida Console" pitchFamily="49" charset="0"/>
              </a:rPr>
              <a:t>Enable the update interrupt</a:t>
            </a:r>
            <a:endParaRPr lang="en-US" sz="2000" dirty="0">
              <a:latin typeface="Lucida Console" pitchFamily="49" charset="0"/>
            </a:endParaRPr>
          </a:p>
          <a:p>
            <a:pPr marL="107950" indent="0">
              <a:buNone/>
            </a:pPr>
            <a:r>
              <a:rPr lang="en-US" dirty="0">
                <a:latin typeface="Lucida Console" pitchFamily="49" charset="0"/>
              </a:rPr>
              <a:t>  </a:t>
            </a:r>
            <a:r>
              <a:rPr lang="en-US" b="0" dirty="0" smtClean="0">
                <a:latin typeface="Lucida Console" pitchFamily="49" charset="0"/>
              </a:rPr>
              <a:t>TIM2-</a:t>
            </a:r>
            <a:r>
              <a:rPr lang="en-US" b="0" dirty="0">
                <a:latin typeface="Lucida Console" pitchFamily="49" charset="0"/>
              </a:rPr>
              <a:t>&gt;DIER|=TIM_DIER_UIE</a:t>
            </a:r>
            <a:r>
              <a:rPr lang="en-US" b="0" dirty="0" smtClean="0">
                <a:latin typeface="Lucida Console" pitchFamily="49" charset="0"/>
              </a:rPr>
              <a:t>;</a:t>
            </a:r>
          </a:p>
          <a:p>
            <a:pPr marL="393700" indent="-285750"/>
            <a:r>
              <a:rPr lang="en-US" sz="2000" dirty="0">
                <a:latin typeface="Lucida Console" pitchFamily="49" charset="0"/>
              </a:rPr>
              <a:t>Enable </a:t>
            </a:r>
            <a:r>
              <a:rPr lang="en-US" sz="2000" dirty="0" smtClean="0">
                <a:latin typeface="Lucida Console" pitchFamily="49" charset="0"/>
              </a:rPr>
              <a:t>counting</a:t>
            </a:r>
            <a:endParaRPr lang="en-US" sz="2000" dirty="0">
              <a:latin typeface="Lucida Console" pitchFamily="49" charset="0"/>
            </a:endParaRPr>
          </a:p>
          <a:p>
            <a:pPr marL="457200" lvl="1" indent="0">
              <a:buNone/>
            </a:pPr>
            <a:r>
              <a:rPr lang="en-US" sz="1800" dirty="0">
                <a:latin typeface="Lucida Console" pitchFamily="49" charset="0"/>
              </a:rPr>
              <a:t>TIM2-&gt;CR1|=TIM_CR1_CEN </a:t>
            </a:r>
            <a:endParaRPr lang="en-US" sz="1800" dirty="0" smtClean="0">
              <a:latin typeface="Lucida Console" pitchFamily="49" charset="0"/>
            </a:endParaRPr>
          </a:p>
          <a:p>
            <a:pPr marL="107950" indent="0">
              <a:buNone/>
            </a:pPr>
            <a:endParaRPr lang="en-US" sz="1900" dirty="0">
              <a:latin typeface="Lucida Console" pitchFamily="49" charset="0"/>
            </a:endParaRPr>
          </a:p>
          <a:p>
            <a:pPr marL="107950" indent="0">
              <a:buNone/>
            </a:pPr>
            <a:endParaRPr lang="en-US" sz="1900" dirty="0" smtClean="0">
              <a:latin typeface="Lucida Console" pitchFamily="49" charset="0"/>
            </a:endParaRPr>
          </a:p>
          <a:p>
            <a:endParaRPr lang="en-US" sz="2000" dirty="0"/>
          </a:p>
        </p:txBody>
      </p:sp>
    </p:spTree>
    <p:extLst>
      <p:ext uri="{BB962C8B-B14F-4D97-AF65-F5344CB8AC3E}">
        <p14:creationId xmlns:p14="http://schemas.microsoft.com/office/powerpoint/2010/main" val="2413111123"/>
      </p:ext>
    </p:extLst>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 Handler</a:t>
            </a:r>
            <a:endParaRPr lang="en-US" dirty="0"/>
          </a:p>
        </p:txBody>
      </p:sp>
      <p:sp>
        <p:nvSpPr>
          <p:cNvPr id="3" name="Content Placeholder 2"/>
          <p:cNvSpPr>
            <a:spLocks noGrp="1"/>
          </p:cNvSpPr>
          <p:nvPr>
            <p:ph idx="1"/>
          </p:nvPr>
        </p:nvSpPr>
        <p:spPr/>
        <p:txBody>
          <a:bodyPr/>
          <a:lstStyle/>
          <a:p>
            <a:r>
              <a:rPr lang="en-US" sz="2000" dirty="0" smtClean="0"/>
              <a:t>Enable the interrupt</a:t>
            </a:r>
          </a:p>
          <a:p>
            <a:pPr marL="457200" lvl="1" indent="0">
              <a:buNone/>
            </a:pPr>
            <a:r>
              <a:rPr lang="en-US" sz="1800" dirty="0" smtClean="0">
                <a:latin typeface="Lucida Console" pitchFamily="49" charset="0"/>
              </a:rPr>
              <a:t>__</a:t>
            </a:r>
            <a:r>
              <a:rPr lang="en-US" sz="1800" dirty="0" err="1">
                <a:latin typeface="Lucida Console" pitchFamily="49" charset="0"/>
              </a:rPr>
              <a:t>enable_irq</a:t>
            </a:r>
            <a:r>
              <a:rPr lang="en-US" sz="1800" dirty="0">
                <a:latin typeface="Lucida Console" pitchFamily="49" charset="0"/>
              </a:rPr>
              <a:t>() ;</a:t>
            </a:r>
          </a:p>
          <a:p>
            <a:pPr lvl="1"/>
            <a:endParaRPr lang="en-US" sz="1900" dirty="0" smtClean="0"/>
          </a:p>
          <a:p>
            <a:r>
              <a:rPr lang="en-US" sz="2000" dirty="0" smtClean="0"/>
              <a:t>CMSIS ISR name: TIM2_IRQHandler</a:t>
            </a:r>
          </a:p>
          <a:p>
            <a:pPr marL="401637" lvl="1" indent="0">
              <a:buNone/>
            </a:pPr>
            <a:r>
              <a:rPr lang="en-US" sz="2000" dirty="0" err="1">
                <a:latin typeface="Lucida Console" pitchFamily="49" charset="0"/>
              </a:rPr>
              <a:t>NVIC_EnableIRQ</a:t>
            </a:r>
            <a:r>
              <a:rPr lang="en-US" sz="2000" dirty="0">
                <a:latin typeface="Lucida Console" pitchFamily="49" charset="0"/>
              </a:rPr>
              <a:t>(TIM2_IRQn);</a:t>
            </a:r>
          </a:p>
          <a:p>
            <a:pPr lvl="1"/>
            <a:endParaRPr lang="en-US" sz="1900" dirty="0" smtClean="0"/>
          </a:p>
          <a:p>
            <a:r>
              <a:rPr lang="en-US" sz="2000" dirty="0" smtClean="0"/>
              <a:t>ISR activities</a:t>
            </a:r>
          </a:p>
          <a:p>
            <a:pPr lvl="1"/>
            <a:r>
              <a:rPr lang="en-US" sz="1800" dirty="0" smtClean="0"/>
              <a:t>Clear pending IRQ</a:t>
            </a:r>
          </a:p>
          <a:p>
            <a:pPr marL="914400" lvl="2" indent="0">
              <a:buNone/>
            </a:pPr>
            <a:r>
              <a:rPr lang="en-US" sz="1800" dirty="0" err="1" smtClean="0">
                <a:latin typeface="Lucida Console" pitchFamily="49" charset="0"/>
              </a:rPr>
              <a:t>NVIC_ClearPendingIRQ</a:t>
            </a:r>
            <a:r>
              <a:rPr lang="en-US" sz="1800" dirty="0" smtClean="0">
                <a:latin typeface="Lucida Console" pitchFamily="49" charset="0"/>
              </a:rPr>
              <a:t>(TIM2_IRQn</a:t>
            </a:r>
            <a:r>
              <a:rPr lang="en-US" sz="1800" dirty="0">
                <a:latin typeface="Lucida Console" pitchFamily="49" charset="0"/>
              </a:rPr>
              <a:t>);</a:t>
            </a:r>
          </a:p>
          <a:p>
            <a:pPr lvl="1"/>
            <a:r>
              <a:rPr lang="en-US" sz="1800" dirty="0" smtClean="0"/>
              <a:t>Do the ISR’s work</a:t>
            </a:r>
            <a:endParaRPr lang="en-US" sz="1800" dirty="0">
              <a:latin typeface="Lucida Console" pitchFamily="49" charset="0"/>
            </a:endParaRPr>
          </a:p>
          <a:p>
            <a:pPr lvl="1"/>
            <a:r>
              <a:rPr lang="en-US" sz="1800" dirty="0" smtClean="0"/>
              <a:t>Clear pending flag for timer</a:t>
            </a:r>
          </a:p>
          <a:p>
            <a:pPr marL="914400" lvl="2" indent="0">
              <a:buNone/>
            </a:pPr>
            <a:r>
              <a:rPr lang="en-US" sz="1800" dirty="0">
                <a:latin typeface="Lucida Console" pitchFamily="49" charset="0"/>
              </a:rPr>
              <a:t>TIM2-&gt;SR&amp;=~TIM_SR_UIF</a:t>
            </a:r>
            <a:r>
              <a:rPr lang="en-US" sz="1800" dirty="0" smtClean="0">
                <a:latin typeface="Lucida Console" pitchFamily="49" charset="0"/>
              </a:rPr>
              <a:t>;</a:t>
            </a:r>
          </a:p>
          <a:p>
            <a:pPr lvl="2"/>
            <a:endParaRPr lang="en-US" sz="1800" dirty="0">
              <a:latin typeface="Lucida Console" pitchFamily="49" charset="0"/>
            </a:endParaRPr>
          </a:p>
          <a:p>
            <a:pPr lvl="1"/>
            <a:endParaRPr lang="en-US" sz="1800" dirty="0"/>
          </a:p>
        </p:txBody>
      </p:sp>
    </p:spTree>
    <p:extLst>
      <p:ext uri="{BB962C8B-B14F-4D97-AF65-F5344CB8AC3E}">
        <p14:creationId xmlns:p14="http://schemas.microsoft.com/office/powerpoint/2010/main" val="772163892"/>
      </p:ext>
    </p:extLst>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SysTick</a:t>
            </a:r>
            <a:r>
              <a:rPr lang="en-US" dirty="0" smtClean="0"/>
              <a:t> as Periodic Interrupt Source</a:t>
            </a:r>
            <a:endParaRPr lang="en-US" dirty="0"/>
          </a:p>
        </p:txBody>
      </p:sp>
      <p:sp>
        <p:nvSpPr>
          <p:cNvPr id="3" name="Content Placeholder 2"/>
          <p:cNvSpPr>
            <a:spLocks noGrp="1"/>
          </p:cNvSpPr>
          <p:nvPr>
            <p:ph idx="1"/>
          </p:nvPr>
        </p:nvSpPr>
        <p:spPr/>
        <p:txBody>
          <a:bodyPr/>
          <a:lstStyle/>
          <a:p>
            <a:r>
              <a:rPr lang="en-US" sz="2000" dirty="0" smtClean="0">
                <a:latin typeface="+mj-lt"/>
              </a:rPr>
              <a:t>Alternatively, we can use the </a:t>
            </a:r>
            <a:r>
              <a:rPr lang="en-US" sz="2000" dirty="0" err="1" smtClean="0">
                <a:latin typeface="+mj-lt"/>
              </a:rPr>
              <a:t>SysTick</a:t>
            </a:r>
            <a:r>
              <a:rPr lang="en-US" sz="2000" dirty="0" smtClean="0">
                <a:latin typeface="+mj-lt"/>
              </a:rPr>
              <a:t> provided by CortexM4 core to generate exactly the same periodic interrupt.</a:t>
            </a:r>
          </a:p>
          <a:p>
            <a:r>
              <a:rPr lang="en-US" sz="2000" dirty="0" smtClean="0">
                <a:latin typeface="+mj-lt"/>
              </a:rPr>
              <a:t>The configuration of </a:t>
            </a:r>
            <a:r>
              <a:rPr lang="en-US" sz="2000" dirty="0" err="1" smtClean="0">
                <a:latin typeface="+mj-lt"/>
              </a:rPr>
              <a:t>Systick</a:t>
            </a:r>
            <a:r>
              <a:rPr lang="en-US" sz="2000" dirty="0" smtClean="0">
                <a:latin typeface="+mj-lt"/>
              </a:rPr>
              <a:t> is however </a:t>
            </a:r>
            <a:r>
              <a:rPr lang="en-US" sz="2000" dirty="0" smtClean="0">
                <a:latin typeface="+mj-lt"/>
              </a:rPr>
              <a:t>much </a:t>
            </a:r>
            <a:r>
              <a:rPr lang="en-US" sz="2000" dirty="0" smtClean="0">
                <a:latin typeface="+mj-lt"/>
              </a:rPr>
              <a:t>simpler.</a:t>
            </a:r>
          </a:p>
          <a:p>
            <a:r>
              <a:rPr lang="en-US" sz="2000" dirty="0" smtClean="0">
                <a:latin typeface="+mj-lt"/>
              </a:rPr>
              <a:t>Four registers:</a:t>
            </a:r>
          </a:p>
          <a:p>
            <a:endParaRPr lang="en-US" sz="2000" dirty="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r>
              <a:rPr lang="en-US" sz="2000" dirty="0" smtClean="0">
                <a:latin typeface="+mj-lt"/>
              </a:rPr>
              <a:t>Since this is part of the core, it is fully supported by CMSIS</a:t>
            </a:r>
          </a:p>
          <a:p>
            <a:pPr lvl="1"/>
            <a:r>
              <a:rPr lang="en-US" sz="1900" dirty="0" err="1">
                <a:latin typeface="+mj-lt"/>
              </a:rPr>
              <a:t>SysTick_Config</a:t>
            </a:r>
            <a:r>
              <a:rPr lang="en-US" sz="1900" dirty="0">
                <a:latin typeface="+mj-lt"/>
              </a:rPr>
              <a:t>(uint32_t ticks</a:t>
            </a:r>
            <a:r>
              <a:rPr lang="en-US" sz="1900" dirty="0" smtClean="0">
                <a:latin typeface="+mj-lt"/>
              </a:rPr>
              <a:t>) Initialize the </a:t>
            </a:r>
            <a:r>
              <a:rPr lang="en-US" sz="1900" dirty="0" err="1" smtClean="0">
                <a:latin typeface="+mj-lt"/>
              </a:rPr>
              <a:t>Systick</a:t>
            </a:r>
            <a:endParaRPr lang="en-US" sz="1900" dirty="0" smtClean="0">
              <a:latin typeface="+mj-lt"/>
            </a:endParaRPr>
          </a:p>
          <a:p>
            <a:pPr lvl="1"/>
            <a:r>
              <a:rPr lang="en-US" sz="1900" dirty="0" err="1">
                <a:latin typeface="+mj-lt"/>
              </a:rPr>
              <a:t>SysTick_Config</a:t>
            </a:r>
            <a:r>
              <a:rPr lang="en-US" sz="1900" dirty="0">
                <a:latin typeface="+mj-lt"/>
              </a:rPr>
              <a:t>(</a:t>
            </a:r>
            <a:r>
              <a:rPr lang="en-US" sz="1900" dirty="0" err="1">
                <a:latin typeface="+mj-lt"/>
              </a:rPr>
              <a:t>SystemCoreClock</a:t>
            </a:r>
            <a:r>
              <a:rPr lang="en-US" sz="1900" dirty="0">
                <a:latin typeface="+mj-lt"/>
              </a:rPr>
              <a:t> / 1000</a:t>
            </a:r>
            <a:r>
              <a:rPr lang="en-US" sz="1900" dirty="0" smtClean="0">
                <a:latin typeface="+mj-lt"/>
              </a:rPr>
              <a:t>) </a:t>
            </a:r>
            <a:r>
              <a:rPr lang="en-US" sz="1900" dirty="0" smtClean="0">
                <a:latin typeface="+mj-lt"/>
              </a:rPr>
              <a:t>makes 1ms</a:t>
            </a:r>
            <a:endParaRPr lang="en-US" sz="1900" dirty="0" smtClean="0">
              <a:latin typeface="+mj-lt"/>
            </a:endParaRPr>
          </a:p>
          <a:p>
            <a:pPr lvl="1"/>
            <a:r>
              <a:rPr lang="en-US" sz="1900" dirty="0" smtClean="0">
                <a:latin typeface="+mj-lt"/>
              </a:rPr>
              <a:t>168M/1000*(1/f)= 1 </a:t>
            </a:r>
            <a:r>
              <a:rPr lang="en-US" sz="1900" dirty="0" err="1" smtClean="0">
                <a:latin typeface="+mj-lt"/>
              </a:rPr>
              <a:t>ms</a:t>
            </a:r>
            <a:endParaRPr lang="en-US" sz="1900" dirty="0" smtClean="0">
              <a:latin typeface="+mj-lt"/>
            </a:endParaRPr>
          </a:p>
          <a:p>
            <a:endParaRPr lang="en-US" sz="2000" dirty="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pPr marL="0" indent="0">
              <a:buNone/>
            </a:pPr>
            <a:endParaRPr lang="en-US" sz="2000" dirty="0" smtClean="0">
              <a:latin typeface="+mj-lt"/>
            </a:endParaRPr>
          </a:p>
          <a:p>
            <a:pPr lvl="1"/>
            <a:endParaRPr lang="en-US" sz="1700" dirty="0">
              <a:latin typeface="Lucida Console" pitchFamily="49" charset="0"/>
            </a:endParaRPr>
          </a:p>
          <a:p>
            <a:pPr lvl="1"/>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51218"/>
            <a:ext cx="8915400" cy="119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551726"/>
      </p:ext>
    </p:extLst>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Stopwatch</a:t>
            </a:r>
            <a:endParaRPr lang="en-US" dirty="0"/>
          </a:p>
        </p:txBody>
      </p:sp>
      <p:sp>
        <p:nvSpPr>
          <p:cNvPr id="3" name="Content Placeholder 2"/>
          <p:cNvSpPr>
            <a:spLocks noGrp="1"/>
          </p:cNvSpPr>
          <p:nvPr>
            <p:ph idx="1"/>
          </p:nvPr>
        </p:nvSpPr>
        <p:spPr>
          <a:xfrm>
            <a:off x="228600" y="914400"/>
            <a:ext cx="8839200" cy="5867400"/>
          </a:xfrm>
        </p:spPr>
        <p:txBody>
          <a:bodyPr/>
          <a:lstStyle/>
          <a:p>
            <a:r>
              <a:rPr lang="en-US" sz="2000" dirty="0" smtClean="0"/>
              <a:t>Measure time with 100 us resolution</a:t>
            </a:r>
          </a:p>
          <a:p>
            <a:r>
              <a:rPr lang="en-US" sz="2000" dirty="0" smtClean="0"/>
              <a:t>Display elapsed time, updating screen every 10 ms</a:t>
            </a:r>
          </a:p>
          <a:p>
            <a:r>
              <a:rPr lang="en-US" sz="2000" dirty="0" err="1" smtClean="0"/>
              <a:t>UUse</a:t>
            </a:r>
            <a:r>
              <a:rPr lang="en-US" sz="2000" dirty="0" smtClean="0"/>
              <a:t> </a:t>
            </a:r>
            <a:r>
              <a:rPr lang="en-US" sz="2000" dirty="0" err="1" smtClean="0"/>
              <a:t>Systick</a:t>
            </a:r>
            <a:endParaRPr lang="en-US" sz="2000" dirty="0" smtClean="0"/>
          </a:p>
          <a:p>
            <a:pPr lvl="1"/>
            <a:r>
              <a:rPr lang="en-US" sz="1800" dirty="0" smtClean="0"/>
              <a:t>Counter increment every 100 us</a:t>
            </a:r>
          </a:p>
          <a:p>
            <a:pPr lvl="1"/>
            <a:r>
              <a:rPr lang="en-US" sz="1800" dirty="0" smtClean="0"/>
              <a:t>LCD Update every 10 ms</a:t>
            </a:r>
          </a:p>
          <a:p>
            <a:pPr lvl="2"/>
            <a:r>
              <a:rPr lang="en-US" sz="1800" dirty="0" smtClean="0"/>
              <a:t>Update LCD every nth periodic interrupt</a:t>
            </a:r>
          </a:p>
          <a:p>
            <a:pPr lvl="2"/>
            <a:r>
              <a:rPr lang="en-US" sz="1800" dirty="0" smtClean="0"/>
              <a:t>n = 10 ms/100us = 100</a:t>
            </a:r>
          </a:p>
          <a:p>
            <a:pPr lvl="2"/>
            <a:r>
              <a:rPr lang="en-US" sz="1800" dirty="0" smtClean="0"/>
              <a:t>Don’t update LCD in ISR! Too slow.</a:t>
            </a:r>
          </a:p>
          <a:p>
            <a:pPr lvl="2"/>
            <a:r>
              <a:rPr lang="en-US" sz="1800" dirty="0" smtClean="0"/>
              <a:t>Instead set flag </a:t>
            </a:r>
            <a:r>
              <a:rPr lang="en-US" sz="1800" dirty="0" err="1" smtClean="0"/>
              <a:t>LCD_Update</a:t>
            </a:r>
            <a:r>
              <a:rPr lang="en-US" sz="1800" dirty="0" smtClean="0"/>
              <a:t> in ISR, poll it in main loop</a:t>
            </a:r>
          </a:p>
          <a:p>
            <a:pPr lvl="2"/>
            <a:r>
              <a:rPr lang="en-US" sz="1800" dirty="0" smtClean="0"/>
              <a:t>Usually the ISR is only for update the timer or for delaying (precise timing!)</a:t>
            </a:r>
          </a:p>
        </p:txBody>
      </p:sp>
    </p:spTree>
    <p:extLst>
      <p:ext uri="{BB962C8B-B14F-4D97-AF65-F5344CB8AC3E}">
        <p14:creationId xmlns:p14="http://schemas.microsoft.com/office/powerpoint/2010/main" val="4078006357"/>
      </p:ext>
    </p:extLst>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895600"/>
            <a:ext cx="7772400" cy="1362075"/>
          </a:xfrm>
        </p:spPr>
        <p:txBody>
          <a:bodyPr/>
          <a:lstStyle/>
          <a:p>
            <a:r>
              <a:rPr lang="en-US" dirty="0" smtClean="0"/>
              <a:t>Capture/compare mode</a:t>
            </a:r>
            <a:endParaRPr lang="en-US" dirty="0"/>
          </a:p>
        </p:txBody>
      </p:sp>
    </p:spTree>
    <p:extLst>
      <p:ext uri="{BB962C8B-B14F-4D97-AF65-F5344CB8AC3E}">
        <p14:creationId xmlns:p14="http://schemas.microsoft.com/office/powerpoint/2010/main" val="2515862782"/>
      </p:ext>
    </p:extLst>
  </p:cSld>
  <p:clrMapOvr>
    <a:masterClrMapping/>
  </p:clrMapOvr>
  <p:transition>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Capture/Compare Channels</a:t>
            </a:r>
            <a:endParaRPr lang="en-US" dirty="0"/>
          </a:p>
        </p:txBody>
      </p:sp>
      <p:sp>
        <p:nvSpPr>
          <p:cNvPr id="3" name="Content Placeholder 2"/>
          <p:cNvSpPr>
            <a:spLocks noGrp="1"/>
          </p:cNvSpPr>
          <p:nvPr>
            <p:ph idx="1"/>
          </p:nvPr>
        </p:nvSpPr>
        <p:spPr>
          <a:xfrm>
            <a:off x="228600" y="838200"/>
            <a:ext cx="8991600" cy="2590800"/>
          </a:xfrm>
        </p:spPr>
        <p:txBody>
          <a:bodyPr/>
          <a:lstStyle/>
          <a:p>
            <a:pPr>
              <a:spcBef>
                <a:spcPts val="300"/>
              </a:spcBef>
            </a:pPr>
            <a:r>
              <a:rPr lang="en-US" sz="2000" dirty="0"/>
              <a:t>Different channels but same blocks</a:t>
            </a:r>
          </a:p>
          <a:p>
            <a:pPr lvl="1">
              <a:spcBef>
                <a:spcPts val="300"/>
              </a:spcBef>
            </a:pPr>
            <a:r>
              <a:rPr lang="en-US" sz="1700" dirty="0" smtClean="0"/>
              <a:t>Capture mode can be used to measure the pulse width or frequency</a:t>
            </a:r>
          </a:p>
          <a:p>
            <a:pPr lvl="1">
              <a:spcBef>
                <a:spcPts val="300"/>
              </a:spcBef>
            </a:pPr>
            <a:r>
              <a:rPr lang="en-US" sz="1800" dirty="0" smtClean="0"/>
              <a:t>Input stage includes digital filter, multiplexing and prescaler</a:t>
            </a:r>
          </a:p>
          <a:p>
            <a:pPr lvl="1">
              <a:spcBef>
                <a:spcPts val="300"/>
              </a:spcBef>
            </a:pPr>
            <a:r>
              <a:rPr lang="en-US" sz="1800" dirty="0" smtClean="0"/>
              <a:t>Output stage includes comparator and output control</a:t>
            </a:r>
          </a:p>
          <a:p>
            <a:pPr lvl="1">
              <a:spcBef>
                <a:spcPts val="300"/>
              </a:spcBef>
            </a:pPr>
            <a:r>
              <a:rPr lang="en-US" sz="1800" dirty="0" smtClean="0"/>
              <a:t>A capture register (with shadow register)</a:t>
            </a:r>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r>
              <a:rPr lang="en-US" sz="1800" b="1" dirty="0" smtClean="0"/>
              <a:t>Input Stage Example</a:t>
            </a:r>
          </a:p>
          <a:p>
            <a:pPr lvl="2">
              <a:spcBef>
                <a:spcPts val="300"/>
              </a:spcBef>
            </a:pPr>
            <a:r>
              <a:rPr lang="en-US" dirty="0" smtClean="0"/>
              <a:t>Input signal-&gt;filter-&gt;edge detector-&gt;slave mode controller or capture command</a:t>
            </a:r>
          </a:p>
          <a:p>
            <a:pPr lvl="1">
              <a:spcBef>
                <a:spcPts val="300"/>
              </a:spcBef>
            </a:pPr>
            <a:endParaRPr lang="en-US" sz="1400"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91" t="27135" r="61524" b="51015"/>
          <a:stretch/>
        </p:blipFill>
        <p:spPr bwMode="auto">
          <a:xfrm>
            <a:off x="533400" y="2514600"/>
            <a:ext cx="8229601" cy="306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325397"/>
      </p:ext>
    </p:extLst>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STM32F4 Clock tree</a:t>
            </a:r>
            <a:endParaRPr lang="en-US" dirty="0"/>
          </a:p>
        </p:txBody>
      </p:sp>
      <p:sp>
        <p:nvSpPr>
          <p:cNvPr id="3" name="Content Placeholder 2"/>
          <p:cNvSpPr>
            <a:spLocks noGrp="1"/>
          </p:cNvSpPr>
          <p:nvPr>
            <p:ph idx="1"/>
          </p:nvPr>
        </p:nvSpPr>
        <p:spPr>
          <a:xfrm>
            <a:off x="228600" y="762000"/>
            <a:ext cx="4114800" cy="4038600"/>
          </a:xfrm>
        </p:spPr>
        <p:txBody>
          <a:bodyPr/>
          <a:lstStyle/>
          <a:p>
            <a:pPr>
              <a:lnSpc>
                <a:spcPts val="2200"/>
              </a:lnSpc>
              <a:spcBef>
                <a:spcPts val="0"/>
              </a:spcBef>
            </a:pPr>
            <a:r>
              <a:rPr lang="en-US" dirty="0" smtClean="0"/>
              <a:t>Various Clock sources</a:t>
            </a:r>
          </a:p>
          <a:p>
            <a:pPr>
              <a:lnSpc>
                <a:spcPts val="2200"/>
              </a:lnSpc>
              <a:spcBef>
                <a:spcPts val="0"/>
              </a:spcBef>
            </a:pPr>
            <a:endParaRPr lang="en-US" dirty="0" smtClean="0"/>
          </a:p>
          <a:p>
            <a:pPr>
              <a:lnSpc>
                <a:spcPts val="2200"/>
              </a:lnSpc>
              <a:spcBef>
                <a:spcPts val="0"/>
              </a:spcBef>
            </a:pPr>
            <a:r>
              <a:rPr lang="en-US" dirty="0" smtClean="0"/>
              <a:t>Highly configurable</a:t>
            </a:r>
          </a:p>
          <a:p>
            <a:pPr>
              <a:lnSpc>
                <a:spcPts val="2200"/>
              </a:lnSpc>
              <a:spcBef>
                <a:spcPts val="0"/>
              </a:spcBef>
            </a:pPr>
            <a:endParaRPr lang="en-US" dirty="0" smtClean="0"/>
          </a:p>
          <a:p>
            <a:pPr>
              <a:lnSpc>
                <a:spcPts val="2200"/>
              </a:lnSpc>
              <a:spcBef>
                <a:spcPts val="0"/>
              </a:spcBef>
            </a:pPr>
            <a:r>
              <a:rPr lang="en-US" dirty="0" smtClean="0"/>
              <a:t>Can be controlled independently</a:t>
            </a:r>
          </a:p>
          <a:p>
            <a:pPr>
              <a:lnSpc>
                <a:spcPts val="2200"/>
              </a:lnSpc>
              <a:spcBef>
                <a:spcPts val="0"/>
              </a:spcBef>
            </a:pPr>
            <a:endParaRPr lang="en-US" dirty="0" smtClean="0"/>
          </a:p>
          <a:p>
            <a:pPr>
              <a:lnSpc>
                <a:spcPts val="2200"/>
              </a:lnSpc>
              <a:spcBef>
                <a:spcPts val="0"/>
              </a:spcBef>
            </a:pPr>
            <a:r>
              <a:rPr lang="en-US" dirty="0" smtClean="0"/>
              <a:t>Possible to prescale</a:t>
            </a:r>
          </a:p>
          <a:p>
            <a:pPr>
              <a:lnSpc>
                <a:spcPts val="2200"/>
              </a:lnSpc>
              <a:spcBef>
                <a:spcPts val="0"/>
              </a:spcBef>
            </a:pPr>
            <a:endParaRPr lang="en-US" dirty="0"/>
          </a:p>
          <a:p>
            <a:pPr>
              <a:lnSpc>
                <a:spcPts val="2200"/>
              </a:lnSpc>
              <a:spcBef>
                <a:spcPts val="0"/>
              </a:spcBef>
            </a:pPr>
            <a:r>
              <a:rPr lang="en-US" dirty="0" smtClean="0"/>
              <a:t>Can output clock from some pins</a:t>
            </a:r>
          </a:p>
          <a:p>
            <a:pPr>
              <a:lnSpc>
                <a:spcPts val="2200"/>
              </a:lnSpc>
              <a:spcBef>
                <a:spcPts val="0"/>
              </a:spcBef>
            </a:pPr>
            <a:endParaRPr lang="en-US" dirty="0" smtClean="0"/>
          </a:p>
          <a:p>
            <a:pPr>
              <a:lnSpc>
                <a:spcPts val="2200"/>
              </a:lnSpc>
              <a:spcBef>
                <a:spcPts val="0"/>
              </a:spcBef>
            </a:pPr>
            <a:r>
              <a:rPr lang="en-US" dirty="0" smtClean="0"/>
              <a:t>To achieve the balance between performance and power consumption</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628" t="5457" r="32186" b="6480"/>
          <a:stretch/>
        </p:blipFill>
        <p:spPr bwMode="auto">
          <a:xfrm>
            <a:off x="4724400" y="836428"/>
            <a:ext cx="4086447" cy="544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813152"/>
      </p:ext>
    </p:extLst>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Capture/Compare Channels</a:t>
            </a:r>
            <a:endParaRPr lang="en-US" dirty="0"/>
          </a:p>
        </p:txBody>
      </p:sp>
      <p:sp>
        <p:nvSpPr>
          <p:cNvPr id="3" name="Content Placeholder 2"/>
          <p:cNvSpPr>
            <a:spLocks noGrp="1"/>
          </p:cNvSpPr>
          <p:nvPr>
            <p:ph idx="1"/>
          </p:nvPr>
        </p:nvSpPr>
        <p:spPr>
          <a:xfrm>
            <a:off x="228600" y="838200"/>
            <a:ext cx="8763000" cy="2590800"/>
          </a:xfrm>
        </p:spPr>
        <p:txBody>
          <a:bodyPr/>
          <a:lstStyle/>
          <a:p>
            <a:pPr>
              <a:spcBef>
                <a:spcPts val="300"/>
              </a:spcBef>
            </a:pPr>
            <a:r>
              <a:rPr lang="en-US" sz="2000" dirty="0" smtClean="0"/>
              <a:t>Main Circuit</a:t>
            </a: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marL="401637" lvl="1" indent="0">
              <a:spcBef>
                <a:spcPts val="300"/>
              </a:spcBef>
              <a:buNone/>
            </a:pPr>
            <a:endParaRPr lang="en-US" sz="1800" b="1" dirty="0"/>
          </a:p>
          <a:p>
            <a:pPr marL="401637" lvl="1" indent="0">
              <a:spcBef>
                <a:spcPts val="300"/>
              </a:spcBef>
              <a:buNone/>
            </a:pPr>
            <a:endParaRPr lang="en-US" sz="1800" b="1" dirty="0" smtClean="0"/>
          </a:p>
          <a:p>
            <a:pPr lvl="1">
              <a:spcBef>
                <a:spcPts val="300"/>
              </a:spcBef>
            </a:pPr>
            <a:r>
              <a:rPr lang="en-US" dirty="0" smtClean="0"/>
              <a:t>The block is made of one preload register and a shadow register.</a:t>
            </a:r>
          </a:p>
          <a:p>
            <a:pPr lvl="2">
              <a:spcBef>
                <a:spcPts val="300"/>
              </a:spcBef>
            </a:pPr>
            <a:r>
              <a:rPr lang="en-US" dirty="0" smtClean="0"/>
              <a:t>In capture mode, captures are done in shadow register than copied into preload register</a:t>
            </a:r>
          </a:p>
          <a:p>
            <a:pPr lvl="2">
              <a:spcBef>
                <a:spcPts val="300"/>
              </a:spcBef>
            </a:pPr>
            <a:r>
              <a:rPr lang="en-US" dirty="0" smtClean="0"/>
              <a:t>In compare mode, the content of the preload register is copied into the shadow register which is compared to the counter</a:t>
            </a:r>
          </a:p>
          <a:p>
            <a:pPr lvl="1">
              <a:spcBef>
                <a:spcPts val="300"/>
              </a:spcBef>
            </a:pPr>
            <a:endParaRPr lang="en-US" sz="14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90" t="28918" r="60989" b="38604"/>
          <a:stretch/>
        </p:blipFill>
        <p:spPr bwMode="auto">
          <a:xfrm>
            <a:off x="838200" y="1143000"/>
            <a:ext cx="730287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9333"/>
      </p:ext>
    </p:extLst>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Capture/Compare Channels</a:t>
            </a:r>
            <a:endParaRPr lang="en-US" dirty="0"/>
          </a:p>
        </p:txBody>
      </p:sp>
      <p:sp>
        <p:nvSpPr>
          <p:cNvPr id="3" name="Content Placeholder 2"/>
          <p:cNvSpPr>
            <a:spLocks noGrp="1"/>
          </p:cNvSpPr>
          <p:nvPr>
            <p:ph idx="1"/>
          </p:nvPr>
        </p:nvSpPr>
        <p:spPr>
          <a:xfrm>
            <a:off x="228600" y="838200"/>
            <a:ext cx="8763000" cy="4724400"/>
          </a:xfrm>
        </p:spPr>
        <p:txBody>
          <a:bodyPr/>
          <a:lstStyle/>
          <a:p>
            <a:pPr>
              <a:spcBef>
                <a:spcPts val="300"/>
              </a:spcBef>
            </a:pPr>
            <a:r>
              <a:rPr lang="en-US" sz="2000" dirty="0" smtClean="0"/>
              <a:t>Output stage </a:t>
            </a: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marL="801688" lvl="2" indent="0">
              <a:spcBef>
                <a:spcPts val="300"/>
              </a:spcBef>
              <a:buNone/>
            </a:pPr>
            <a:endParaRPr lang="en-US" sz="1800" dirty="0" smtClean="0"/>
          </a:p>
          <a:p>
            <a:pPr marL="801688" lvl="2" indent="0">
              <a:spcBef>
                <a:spcPts val="300"/>
              </a:spcBef>
              <a:buNone/>
            </a:pPr>
            <a:endParaRPr lang="en-US" sz="1800" dirty="0"/>
          </a:p>
          <a:p>
            <a:pPr marL="801688" lvl="2" indent="0">
              <a:spcBef>
                <a:spcPts val="300"/>
              </a:spcBef>
              <a:buNone/>
            </a:pPr>
            <a:endParaRPr lang="en-US" sz="1800" dirty="0" smtClean="0"/>
          </a:p>
          <a:p>
            <a:pPr lvl="2">
              <a:spcBef>
                <a:spcPts val="300"/>
              </a:spcBef>
            </a:pPr>
            <a:r>
              <a:rPr lang="en-US" dirty="0" smtClean="0"/>
              <a:t>Generates an intermediate waveform which is then used for reference.</a:t>
            </a:r>
            <a:endParaRPr lang="en-US"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a:p>
            <a:pPr lvl="1">
              <a:spcBef>
                <a:spcPts val="300"/>
              </a:spcBef>
            </a:pPr>
            <a:endParaRPr lang="en-US" sz="1800" dirty="0"/>
          </a:p>
          <a:p>
            <a:pPr lvl="1">
              <a:spcBef>
                <a:spcPts val="300"/>
              </a:spcBef>
            </a:pPr>
            <a:endParaRPr lang="en-US" sz="1800"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38" t="24210" r="61054" b="49521"/>
          <a:stretch/>
        </p:blipFill>
        <p:spPr bwMode="auto">
          <a:xfrm>
            <a:off x="609600" y="1371600"/>
            <a:ext cx="7735027" cy="324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239150"/>
      </p:ext>
    </p:extLst>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 Speed Indicator (Anemometer)</a:t>
            </a:r>
            <a:endParaRPr lang="en-US" dirty="0"/>
          </a:p>
        </p:txBody>
      </p:sp>
      <p:sp>
        <p:nvSpPr>
          <p:cNvPr id="12291" name="Content Placeholder 2"/>
          <p:cNvSpPr>
            <a:spLocks noGrp="1"/>
          </p:cNvSpPr>
          <p:nvPr>
            <p:ph idx="1"/>
          </p:nvPr>
        </p:nvSpPr>
        <p:spPr>
          <a:xfrm>
            <a:off x="228600" y="990600"/>
            <a:ext cx="5181600" cy="5257800"/>
          </a:xfrm>
        </p:spPr>
        <p:txBody>
          <a:bodyPr/>
          <a:lstStyle/>
          <a:p>
            <a:r>
              <a:rPr lang="en-US" sz="2000" dirty="0" smtClean="0"/>
              <a:t>Rotational speed (and pulse frequency) is proportional to wind velocity</a:t>
            </a:r>
          </a:p>
          <a:p>
            <a:endParaRPr lang="en-US" sz="2000" dirty="0" smtClean="0"/>
          </a:p>
          <a:p>
            <a:r>
              <a:rPr lang="en-US" sz="2000" dirty="0" smtClean="0"/>
              <a:t>Two measurement options:</a:t>
            </a:r>
          </a:p>
          <a:p>
            <a:pPr lvl="1"/>
            <a:r>
              <a:rPr lang="en-US" sz="1800" dirty="0" smtClean="0"/>
              <a:t>Frequency (best for high speeds) </a:t>
            </a:r>
          </a:p>
          <a:p>
            <a:pPr lvl="1"/>
            <a:r>
              <a:rPr lang="en-US" sz="1800" dirty="0" smtClean="0"/>
              <a:t>Width (best for low speeds)</a:t>
            </a:r>
          </a:p>
          <a:p>
            <a:endParaRPr lang="en-US" sz="2000" dirty="0" smtClean="0"/>
          </a:p>
          <a:p>
            <a:r>
              <a:rPr lang="en-US" sz="2000" dirty="0" smtClean="0"/>
              <a:t>Can solve for wind velocity v</a:t>
            </a:r>
          </a:p>
          <a:p>
            <a:pPr marL="0" indent="0">
              <a:buNone/>
            </a:pPr>
            <a:endParaRPr lang="en-US" sz="2000" dirty="0" smtClean="0"/>
          </a:p>
          <a:p>
            <a:endParaRPr lang="en-US" sz="2000" dirty="0" smtClean="0"/>
          </a:p>
          <a:p>
            <a:r>
              <a:rPr lang="en-US" sz="2000" dirty="0" smtClean="0"/>
              <a:t>How can we use the Timer for this?</a:t>
            </a:r>
          </a:p>
          <a:p>
            <a:pPr lvl="1"/>
            <a:r>
              <a:rPr lang="en-US" sz="1800" dirty="0" smtClean="0"/>
              <a:t>Use Input Capture Mode to measure period of input signal</a:t>
            </a:r>
          </a:p>
          <a:p>
            <a:endParaRPr lang="en-US" sz="2000" dirty="0" smtClean="0"/>
          </a:p>
        </p:txBody>
      </p:sp>
      <p:pic>
        <p:nvPicPr>
          <p:cNvPr id="12292" name="Picture 3" descr="C:\Users\Alex\Documents\Teaching\Book Writin'\RL78 Book\Chapters\Timers and Counters\Photos\Anemome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28543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3810000"/>
            <a:ext cx="302736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Capture Mode for Anemometer</a:t>
            </a:r>
            <a:endParaRPr lang="en-US" dirty="0"/>
          </a:p>
        </p:txBody>
      </p:sp>
      <p:sp>
        <p:nvSpPr>
          <p:cNvPr id="3" name="Content Placeholder 2"/>
          <p:cNvSpPr>
            <a:spLocks noGrp="1"/>
          </p:cNvSpPr>
          <p:nvPr>
            <p:ph idx="1"/>
          </p:nvPr>
        </p:nvSpPr>
        <p:spPr/>
        <p:txBody>
          <a:bodyPr/>
          <a:lstStyle/>
          <a:p>
            <a:pPr marL="0" indent="0">
              <a:buNone/>
            </a:pPr>
            <a:endParaRPr lang="en-US" sz="2000" dirty="0" smtClean="0"/>
          </a:p>
          <a:p>
            <a:r>
              <a:rPr lang="en-US" sz="2000" dirty="0" smtClean="0"/>
              <a:t>Operation: Repeat</a:t>
            </a:r>
          </a:p>
          <a:p>
            <a:pPr lvl="1"/>
            <a:r>
              <a:rPr lang="en-US" sz="1800" dirty="0" smtClean="0"/>
              <a:t>First capture - on rising edge</a:t>
            </a:r>
          </a:p>
          <a:p>
            <a:pPr lvl="2"/>
            <a:r>
              <a:rPr lang="en-US" sz="1800" dirty="0" smtClean="0"/>
              <a:t>Reconfigure channel for input capture on falling edge</a:t>
            </a:r>
          </a:p>
          <a:p>
            <a:pPr lvl="2"/>
            <a:r>
              <a:rPr lang="en-US" sz="1800" dirty="0" smtClean="0"/>
              <a:t>Clear counter</a:t>
            </a:r>
            <a:r>
              <a:rPr lang="en-US" sz="1800" dirty="0"/>
              <a:t>, start </a:t>
            </a:r>
            <a:r>
              <a:rPr lang="en-US" sz="1800" dirty="0" smtClean="0"/>
              <a:t>new counting</a:t>
            </a:r>
          </a:p>
          <a:p>
            <a:pPr lvl="1"/>
            <a:r>
              <a:rPr lang="en-US" sz="1800" dirty="0" smtClean="0"/>
              <a:t>Second Capture - on falling edge</a:t>
            </a:r>
          </a:p>
          <a:p>
            <a:pPr lvl="2"/>
            <a:r>
              <a:rPr lang="en-US" sz="1800" dirty="0" smtClean="0"/>
              <a:t>Read capture value, save for later use in wind speed calculation</a:t>
            </a:r>
          </a:p>
          <a:p>
            <a:pPr lvl="2"/>
            <a:r>
              <a:rPr lang="en-US" sz="1800" dirty="0"/>
              <a:t>Reconfigure channel for input capture on </a:t>
            </a:r>
            <a:r>
              <a:rPr lang="en-US" sz="1800" dirty="0" smtClean="0"/>
              <a:t>rising edge</a:t>
            </a:r>
          </a:p>
          <a:p>
            <a:pPr lvl="2"/>
            <a:r>
              <a:rPr lang="en-US" sz="1800" dirty="0" smtClean="0"/>
              <a:t>Clear </a:t>
            </a:r>
            <a:r>
              <a:rPr lang="en-US" sz="1800" dirty="0"/>
              <a:t>counter, start </a:t>
            </a:r>
            <a:r>
              <a:rPr lang="en-US" sz="1800" dirty="0" smtClean="0"/>
              <a:t>new counting</a:t>
            </a:r>
          </a:p>
          <a:p>
            <a:pPr lvl="2"/>
            <a:endParaRPr lang="en-US" sz="1800" dirty="0"/>
          </a:p>
          <a:p>
            <a:r>
              <a:rPr lang="en-US" sz="2000" dirty="0" smtClean="0"/>
              <a:t>Solve the wind speed</a:t>
            </a:r>
          </a:p>
          <a:p>
            <a:pPr lvl="1"/>
            <a:r>
              <a:rPr lang="en-US" sz="1900" dirty="0" err="1" smtClean="0"/>
              <a:t>V</a:t>
            </a:r>
            <a:r>
              <a:rPr lang="en-US" sz="1900" baseline="-25000" dirty="0" err="1" smtClean="0"/>
              <a:t>wind</a:t>
            </a:r>
            <a:r>
              <a:rPr lang="en-US" sz="1900" dirty="0" smtClean="0"/>
              <a:t> = K÷(</a:t>
            </a:r>
            <a:r>
              <a:rPr lang="en-US" sz="1900" dirty="0" err="1" smtClean="0"/>
              <a:t>C</a:t>
            </a:r>
            <a:r>
              <a:rPr lang="en-US" sz="1900" baseline="-25000" dirty="0" err="1" smtClean="0"/>
              <a:t>falling</a:t>
            </a:r>
            <a:r>
              <a:rPr lang="en-US" sz="1900" dirty="0" smtClean="0"/>
              <a:t> – </a:t>
            </a:r>
            <a:r>
              <a:rPr lang="en-US" sz="1900" dirty="0" err="1" smtClean="0"/>
              <a:t>C</a:t>
            </a:r>
            <a:r>
              <a:rPr lang="en-US" sz="1900" baseline="-25000" dirty="0" err="1" smtClean="0"/>
              <a:t>rising</a:t>
            </a:r>
            <a:r>
              <a:rPr lang="en-US" sz="1900" dirty="0" smtClean="0"/>
              <a:t>)×</a:t>
            </a:r>
            <a:r>
              <a:rPr lang="en-US" sz="1900" dirty="0" err="1" smtClean="0"/>
              <a:t>Freq</a:t>
            </a:r>
            <a:endParaRPr lang="en-US" sz="1900" dirty="0" smtClean="0"/>
          </a:p>
          <a:p>
            <a:pPr lvl="2"/>
            <a:endParaRPr lang="en-US" sz="1800" dirty="0"/>
          </a:p>
          <a:p>
            <a:pPr lvl="2"/>
            <a:endParaRPr lang="en-US" sz="1800" dirty="0"/>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1063891328"/>
      </p:ext>
    </p:extLst>
  </p:cSld>
  <p:clrMapOvr>
    <a:masterClrMapping/>
  </p:clrMapOvr>
  <p:transition>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 for Anemometer</a:t>
            </a:r>
            <a:endParaRPr lang="en-US" dirty="0"/>
          </a:p>
        </p:txBody>
      </p:sp>
      <p:sp>
        <p:nvSpPr>
          <p:cNvPr id="3" name="Content Placeholder 2"/>
          <p:cNvSpPr>
            <a:spLocks noGrp="1"/>
          </p:cNvSpPr>
          <p:nvPr>
            <p:ph idx="1"/>
          </p:nvPr>
        </p:nvSpPr>
        <p:spPr/>
        <p:txBody>
          <a:bodyPr/>
          <a:lstStyle/>
          <a:p>
            <a:pPr marL="0" indent="0">
              <a:buNone/>
            </a:pPr>
            <a:endParaRPr lang="en-US" sz="2000" dirty="0" smtClean="0"/>
          </a:p>
          <a:p>
            <a:r>
              <a:rPr lang="en-US" sz="2000" dirty="0" err="1" smtClean="0"/>
              <a:t>TIMx_ARR</a:t>
            </a:r>
            <a:r>
              <a:rPr lang="en-US" sz="2000" dirty="0" smtClean="0"/>
              <a:t> (Refer to the periodic interrupt)</a:t>
            </a:r>
          </a:p>
          <a:p>
            <a:r>
              <a:rPr lang="en-US" sz="2000" dirty="0" err="1" smtClean="0"/>
              <a:t>TIMx_PSC</a:t>
            </a:r>
            <a:r>
              <a:rPr lang="en-US" sz="2000" dirty="0" smtClean="0"/>
              <a:t> (Refer to the periodic interrupt )</a:t>
            </a:r>
          </a:p>
          <a:p>
            <a:r>
              <a:rPr lang="en-US" sz="2000" dirty="0" smtClean="0"/>
              <a:t>TIMx_CCMR1 Capture/compare mode register 1 (Channel 1 and 2)</a:t>
            </a:r>
          </a:p>
          <a:p>
            <a:r>
              <a:rPr lang="en-US" sz="2000" dirty="0" smtClean="0"/>
              <a:t>TIMx_CCMR2 (for channel 3 and 4)</a:t>
            </a:r>
          </a:p>
          <a:p>
            <a:r>
              <a:rPr lang="en-US" sz="2000" dirty="0" err="1" smtClean="0"/>
              <a:t>TIMx_CCER</a:t>
            </a:r>
            <a:r>
              <a:rPr lang="en-US" sz="2000" dirty="0" smtClean="0"/>
              <a:t> Capture/compare enable register</a:t>
            </a:r>
          </a:p>
          <a:p>
            <a:r>
              <a:rPr lang="en-US" sz="2000" dirty="0" err="1" smtClean="0"/>
              <a:t>TIMx_DIER</a:t>
            </a:r>
            <a:r>
              <a:rPr lang="en-US" sz="2000" dirty="0" smtClean="0"/>
              <a:t> DMA/interrupt enable register</a:t>
            </a:r>
          </a:p>
          <a:p>
            <a:r>
              <a:rPr lang="en-US" sz="2000" dirty="0" smtClean="0"/>
              <a:t>TIMx_CR1 Control register</a:t>
            </a:r>
          </a:p>
          <a:p>
            <a:r>
              <a:rPr lang="en-US" sz="2000" dirty="0" err="1" smtClean="0"/>
              <a:t>TIMx_CCRx</a:t>
            </a:r>
            <a:r>
              <a:rPr lang="en-US" sz="2000" dirty="0" smtClean="0"/>
              <a:t> Capture compare register</a:t>
            </a:r>
          </a:p>
          <a:p>
            <a:r>
              <a:rPr lang="en-US" sz="2000" dirty="0" err="1" smtClean="0"/>
              <a:t>TIMx_SR</a:t>
            </a:r>
            <a:r>
              <a:rPr lang="en-US" sz="2000" dirty="0" smtClean="0"/>
              <a:t> Status register</a:t>
            </a:r>
            <a:endParaRPr lang="en-US" sz="1900" dirty="0" smtClean="0"/>
          </a:p>
          <a:p>
            <a:pPr lvl="2"/>
            <a:endParaRPr lang="en-US" sz="1800" dirty="0"/>
          </a:p>
          <a:p>
            <a:pPr lvl="2"/>
            <a:endParaRPr lang="en-US" sz="1800" dirty="0"/>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3776685568"/>
      </p:ext>
    </p:extLst>
  </p:cSld>
  <p:clrMapOvr>
    <a:masterClrMapping/>
  </p:clrMapOvr>
  <p:transition>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Capture/Compare Mode Register 1</a:t>
            </a:r>
            <a:endParaRPr lang="en-GB" dirty="0"/>
          </a:p>
        </p:txBody>
      </p:sp>
      <p:sp>
        <p:nvSpPr>
          <p:cNvPr id="3" name="Content Placeholder 2"/>
          <p:cNvSpPr>
            <a:spLocks noGrp="1"/>
          </p:cNvSpPr>
          <p:nvPr>
            <p:ph idx="1"/>
          </p:nvPr>
        </p:nvSpPr>
        <p:spPr>
          <a:xfrm>
            <a:off x="233363" y="1981199"/>
            <a:ext cx="8910637" cy="4348163"/>
          </a:xfrm>
        </p:spPr>
        <p:txBody>
          <a:bodyPr/>
          <a:lstStyle/>
          <a:p>
            <a:r>
              <a:rPr lang="en-GB" dirty="0" smtClean="0"/>
              <a:t>[0:7] bits are for channel 1, [8:15] bits are for channel 2</a:t>
            </a:r>
          </a:p>
          <a:p>
            <a:r>
              <a:rPr lang="en-GB" dirty="0" smtClean="0"/>
              <a:t>Set CC1S (Capture/compare 1 selection) to 01, configure channel 1 as input and map IC1 to TI1 (Only writable when channel is OFF)</a:t>
            </a:r>
          </a:p>
          <a:p>
            <a:r>
              <a:rPr lang="en-GB" dirty="0" smtClean="0"/>
              <a:t>IC1PSC (Input capture 1 prescaler)</a:t>
            </a:r>
          </a:p>
          <a:p>
            <a:r>
              <a:rPr lang="en-GB" dirty="0" smtClean="0"/>
              <a:t>IC1F (Input capture 1 filter) decide sampling frequency and N events needed to validate a transition on the output</a:t>
            </a:r>
          </a:p>
          <a:p>
            <a:endParaRPr lang="en-GB" dirty="0"/>
          </a:p>
          <a:p>
            <a:endParaRPr lang="en-GB" dirty="0" smtClean="0"/>
          </a:p>
          <a:p>
            <a:endParaRPr lang="en-GB" dirty="0"/>
          </a:p>
          <a:p>
            <a:pPr marL="401637" lvl="1" indent="0">
              <a:buNone/>
            </a:pPr>
            <a:endParaRPr lang="en-GB" dirty="0" smtClean="0"/>
          </a:p>
          <a:p>
            <a:pPr lvl="1"/>
            <a:r>
              <a:rPr lang="en-GB" dirty="0" smtClean="0"/>
              <a:t>For example, if set to  0001, and set to capture rising edge, when rising edge detected, sample the channel twice with the F</a:t>
            </a:r>
            <a:r>
              <a:rPr lang="en-GB" baseline="-25000" dirty="0" smtClean="0"/>
              <a:t>CK_INT ,</a:t>
            </a:r>
            <a:r>
              <a:rPr lang="en-GB" dirty="0" smtClean="0"/>
              <a:t>if they are both high then the capture is validated.</a:t>
            </a:r>
            <a:endParaRPr lang="en-GB" baseline="-250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42018" r="60773" b="48649"/>
          <a:stretch/>
        </p:blipFill>
        <p:spPr bwMode="auto">
          <a:xfrm>
            <a:off x="259306" y="914400"/>
            <a:ext cx="852073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07" t="48631" r="64103" b="37045"/>
          <a:stretch/>
        </p:blipFill>
        <p:spPr bwMode="auto">
          <a:xfrm>
            <a:off x="2093212" y="3930555"/>
            <a:ext cx="4852925" cy="136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519675" y="914400"/>
            <a:ext cx="4260370" cy="1066800"/>
          </a:xfrm>
          <a:prstGeom prst="rect">
            <a:avLst/>
          </a:prstGeom>
          <a:noFill/>
          <a:ln>
            <a:solidFill>
              <a:schemeClr val="tx1"/>
            </a:solidFill>
            <a:headEnd type="triangl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81259277"/>
      </p:ext>
    </p:extLst>
  </p:cSld>
  <p:clrMapOvr>
    <a:masterClrMapping/>
  </p:clrMapOvr>
  <p:transition>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Capture/Compare Enable Register</a:t>
            </a:r>
            <a:endParaRPr lang="en-GB" dirty="0"/>
          </a:p>
        </p:txBody>
      </p:sp>
      <p:sp>
        <p:nvSpPr>
          <p:cNvPr id="3" name="Content Placeholder 2"/>
          <p:cNvSpPr>
            <a:spLocks noGrp="1"/>
          </p:cNvSpPr>
          <p:nvPr>
            <p:ph idx="1"/>
          </p:nvPr>
        </p:nvSpPr>
        <p:spPr>
          <a:xfrm>
            <a:off x="233363" y="1981199"/>
            <a:ext cx="8910637" cy="4348163"/>
          </a:xfrm>
        </p:spPr>
        <p:txBody>
          <a:bodyPr/>
          <a:lstStyle/>
          <a:p>
            <a:r>
              <a:rPr lang="en-GB" dirty="0" smtClean="0"/>
              <a:t>3 Bits for each channel and 4 bits in total are reserved</a:t>
            </a:r>
          </a:p>
          <a:p>
            <a:r>
              <a:rPr lang="en-GB" smtClean="0"/>
              <a:t>CC1NP/CC1P: 00 </a:t>
            </a:r>
            <a:r>
              <a:rPr lang="en-GB" dirty="0" smtClean="0"/>
              <a:t>to be sensitive to rising edge, 01 to be sensitive to falling edge, different meaning in other modes</a:t>
            </a:r>
          </a:p>
          <a:p>
            <a:r>
              <a:rPr lang="en-GB" dirty="0" smtClean="0"/>
              <a:t>CC1E, set to 1 to enable the capture</a:t>
            </a:r>
          </a:p>
          <a:p>
            <a:endParaRPr lang="en-GB" baseline="-25000" dirty="0"/>
          </a:p>
          <a:p>
            <a:pPr marL="107950" indent="0">
              <a:buNone/>
            </a:pPr>
            <a:endParaRPr lang="en-GB" dirty="0"/>
          </a:p>
          <a:p>
            <a:pPr marL="107950" indent="0">
              <a:buNone/>
            </a:pPr>
            <a:endParaRPr lang="en-US" b="0" dirty="0">
              <a:latin typeface="Lucida Console" pitchFamily="49" charset="0"/>
            </a:endParaRPr>
          </a:p>
          <a:p>
            <a:r>
              <a:rPr lang="en-GB" dirty="0" smtClean="0"/>
              <a:t>Also needs to enable the interrupt on capture</a:t>
            </a:r>
          </a:p>
          <a:p>
            <a:pPr lvl="1"/>
            <a:r>
              <a:rPr lang="en-GB" dirty="0" smtClean="0"/>
              <a:t> </a:t>
            </a:r>
            <a:r>
              <a:rPr lang="en-GB" dirty="0" err="1" smtClean="0"/>
              <a:t>TIMx_DIER</a:t>
            </a:r>
            <a:r>
              <a:rPr lang="en-GB" dirty="0" smtClean="0"/>
              <a:t>: set CC1IE</a:t>
            </a:r>
          </a:p>
          <a:p>
            <a:r>
              <a:rPr lang="en-GB" dirty="0" smtClean="0"/>
              <a:t>Finally, enable the counting</a:t>
            </a:r>
          </a:p>
          <a:p>
            <a:endParaRPr lang="en-GB" dirty="0"/>
          </a:p>
          <a:p>
            <a:r>
              <a:rPr lang="en-GB" dirty="0" smtClean="0"/>
              <a:t>Also remember to clear the pending bit(write 0 to TIM_SR_CC1IF) in the ISR</a:t>
            </a:r>
            <a:endParaRPr lang="en-GB" dirty="0"/>
          </a:p>
          <a:p>
            <a:endParaRPr lang="en-GB" baseline="-250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37" t="33672" r="59579" b="59638"/>
          <a:stretch/>
        </p:blipFill>
        <p:spPr bwMode="auto">
          <a:xfrm>
            <a:off x="35257" y="990600"/>
            <a:ext cx="9047749" cy="76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553200" y="990600"/>
            <a:ext cx="2209800" cy="764623"/>
          </a:xfrm>
          <a:prstGeom prst="rect">
            <a:avLst/>
          </a:prstGeom>
          <a:noFill/>
          <a:ln>
            <a:headEnd type="triangl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85278496"/>
      </p:ext>
    </p:extLst>
  </p:cSld>
  <p:clrMapOvr>
    <a:masterClrMapping/>
  </p:clrMapOvr>
  <p:transition>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Configure the GPIO - AF</a:t>
            </a:r>
            <a:endParaRPr lang="en-GB" dirty="0"/>
          </a:p>
        </p:txBody>
      </p:sp>
      <p:sp>
        <p:nvSpPr>
          <p:cNvPr id="3" name="Content Placeholder 2"/>
          <p:cNvSpPr>
            <a:spLocks noGrp="1"/>
          </p:cNvSpPr>
          <p:nvPr>
            <p:ph idx="1"/>
          </p:nvPr>
        </p:nvSpPr>
        <p:spPr/>
        <p:txBody>
          <a:bodyPr/>
          <a:lstStyle/>
          <a:p>
            <a:r>
              <a:rPr lang="en-GB" dirty="0" smtClean="0"/>
              <a:t>Refer to the user manual to make sure which pin is able to connect to the TIM</a:t>
            </a:r>
          </a:p>
          <a:p>
            <a:r>
              <a:rPr lang="en-GB" dirty="0" smtClean="0"/>
              <a:t>Then configure the GPIO as AF mode, be careful with the pull up or down setting since it should match the setting of edge detection</a:t>
            </a:r>
          </a:p>
          <a:p>
            <a:r>
              <a:rPr lang="en-GB" dirty="0" smtClean="0"/>
              <a:t>Configure the GPIO AF register</a:t>
            </a:r>
            <a:endParaRPr lang="en-GB" dirty="0"/>
          </a:p>
        </p:txBody>
      </p:sp>
    </p:spTree>
    <p:extLst>
      <p:ext uri="{BB962C8B-B14F-4D97-AF65-F5344CB8AC3E}">
        <p14:creationId xmlns:p14="http://schemas.microsoft.com/office/powerpoint/2010/main" val="2572749639"/>
      </p:ext>
    </p:extLst>
  </p:cSld>
  <p:clrMapOvr>
    <a:masterClrMapping/>
  </p:clrMapOvr>
  <p:transition>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Compare Mode</a:t>
            </a:r>
            <a:endParaRPr lang="en-US" dirty="0"/>
          </a:p>
        </p:txBody>
      </p:sp>
      <p:sp>
        <p:nvSpPr>
          <p:cNvPr id="3" name="Content Placeholder 2"/>
          <p:cNvSpPr>
            <a:spLocks noGrp="1"/>
          </p:cNvSpPr>
          <p:nvPr>
            <p:ph idx="1"/>
          </p:nvPr>
        </p:nvSpPr>
        <p:spPr>
          <a:xfrm>
            <a:off x="76199" y="945222"/>
            <a:ext cx="3505201" cy="5303178"/>
          </a:xfrm>
        </p:spPr>
        <p:txBody>
          <a:bodyPr/>
          <a:lstStyle/>
          <a:p>
            <a:r>
              <a:rPr lang="en-GB" sz="2000" dirty="0"/>
              <a:t>C</a:t>
            </a:r>
            <a:r>
              <a:rPr lang="en-GB" sz="2000" dirty="0" smtClean="0"/>
              <a:t>ontrol </a:t>
            </a:r>
            <a:r>
              <a:rPr lang="en-GB" sz="2000" dirty="0"/>
              <a:t>an output waveform or indicating when a period of time </a:t>
            </a:r>
            <a:r>
              <a:rPr lang="en-GB" sz="2000" dirty="0" smtClean="0"/>
              <a:t>has elapsed</a:t>
            </a:r>
            <a:endParaRPr lang="en-GB" sz="2000" dirty="0"/>
          </a:p>
          <a:p>
            <a:r>
              <a:rPr lang="en-GB" sz="2000" b="0" dirty="0" smtClean="0"/>
              <a:t>When a Match occur (</a:t>
            </a:r>
            <a:r>
              <a:rPr lang="en-GB" sz="2000" b="0" dirty="0" err="1" smtClean="0"/>
              <a:t>CCRx</a:t>
            </a:r>
            <a:r>
              <a:rPr lang="en-GB" sz="2000" b="0" dirty="0" smtClean="0"/>
              <a:t>=CNT)</a:t>
            </a:r>
            <a:endParaRPr lang="en-US" sz="1800" dirty="0" smtClean="0"/>
          </a:p>
          <a:p>
            <a:pPr lvl="1">
              <a:lnSpc>
                <a:spcPts val="2000"/>
              </a:lnSpc>
              <a:spcBef>
                <a:spcPts val="600"/>
              </a:spcBef>
            </a:pPr>
            <a:r>
              <a:rPr lang="en-US" sz="1800" dirty="0" smtClean="0"/>
              <a:t>Generate specific output on corresponding pin</a:t>
            </a:r>
          </a:p>
          <a:p>
            <a:pPr lvl="1">
              <a:lnSpc>
                <a:spcPts val="2000"/>
              </a:lnSpc>
              <a:spcBef>
                <a:spcPts val="600"/>
              </a:spcBef>
            </a:pPr>
            <a:r>
              <a:rPr lang="en-US" sz="1800" dirty="0" smtClean="0"/>
              <a:t>Set the </a:t>
            </a:r>
            <a:r>
              <a:rPr lang="en-US" sz="1800" dirty="0" err="1" smtClean="0"/>
              <a:t>CCxIF</a:t>
            </a:r>
            <a:r>
              <a:rPr lang="en-US" sz="1800" dirty="0" smtClean="0"/>
              <a:t>(Interrupt status) bit in the SR</a:t>
            </a:r>
          </a:p>
          <a:p>
            <a:pPr lvl="1">
              <a:lnSpc>
                <a:spcPts val="2000"/>
              </a:lnSpc>
              <a:spcBef>
                <a:spcPts val="600"/>
              </a:spcBef>
            </a:pPr>
            <a:r>
              <a:rPr lang="en-US" sz="1800" dirty="0" smtClean="0"/>
              <a:t>Generate Interrupt if configured</a:t>
            </a:r>
          </a:p>
          <a:p>
            <a:pPr lvl="1">
              <a:lnSpc>
                <a:spcPts val="2000"/>
              </a:lnSpc>
              <a:spcBef>
                <a:spcPts val="600"/>
              </a:spcBef>
            </a:pPr>
            <a:r>
              <a:rPr lang="en-US" sz="1800" dirty="0" smtClean="0"/>
              <a:t>Generate DMA request if configured</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13" t="25205" r="61065" b="42691"/>
          <a:stretch/>
        </p:blipFill>
        <p:spPr bwMode="auto">
          <a:xfrm>
            <a:off x="3384405" y="838201"/>
            <a:ext cx="5602302"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4267198" y="3733800"/>
            <a:ext cx="4572001" cy="2457204"/>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lvl1pPr marL="301625" indent="-301625" algn="l" defTabSz="801688" rtl="0" eaLnBrk="1" fontAlgn="ctr" hangingPunct="1">
              <a:spcBef>
                <a:spcPct val="25000"/>
              </a:spcBef>
              <a:spcAft>
                <a:spcPct val="0"/>
              </a:spcAft>
              <a:buClr>
                <a:schemeClr val="bg2"/>
              </a:buClr>
              <a:buSzPct val="125000"/>
              <a:buFont typeface="Wingdings" pitchFamily="2" charset="2"/>
              <a:buChar char="§"/>
              <a:defRPr b="1">
                <a:solidFill>
                  <a:schemeClr val="tx1"/>
                </a:solidFill>
                <a:latin typeface="+mn-lt"/>
                <a:ea typeface="+mn-ea"/>
                <a:cs typeface="+mn-cs"/>
              </a:defRPr>
            </a:lvl1pPr>
            <a:lvl2pPr marL="650875" indent="-249238" algn="l" defTabSz="801688" rtl="0" eaLnBrk="1" fontAlgn="ctr" hangingPunct="1">
              <a:spcBef>
                <a:spcPct val="25000"/>
              </a:spcBef>
              <a:spcAft>
                <a:spcPct val="0"/>
              </a:spcAft>
              <a:buClr>
                <a:schemeClr val="bg2"/>
              </a:buClr>
              <a:buSzPct val="125000"/>
              <a:buFont typeface="Wingdings" pitchFamily="2" charset="2"/>
              <a:buChar char="§"/>
              <a:defRPr sz="1700">
                <a:solidFill>
                  <a:schemeClr val="tx1"/>
                </a:solidFill>
                <a:latin typeface="+mn-lt"/>
              </a:defRPr>
            </a:lvl2pPr>
            <a:lvl3pPr marL="1001713" indent="-200025" algn="l" defTabSz="801688" rtl="0" eaLnBrk="1" fontAlgn="ctr" hangingPunct="1">
              <a:spcBef>
                <a:spcPct val="25000"/>
              </a:spcBef>
              <a:spcAft>
                <a:spcPct val="0"/>
              </a:spcAft>
              <a:buClr>
                <a:schemeClr val="bg2"/>
              </a:buClr>
              <a:buSzPct val="125000"/>
              <a:buFont typeface="Wingdings" pitchFamily="2" charset="2"/>
              <a:buChar char="§"/>
              <a:defRPr sz="1600">
                <a:solidFill>
                  <a:schemeClr val="tx1"/>
                </a:solidFill>
                <a:latin typeface="+mn-lt"/>
              </a:defRPr>
            </a:lvl3pPr>
            <a:lvl4pPr marL="1403350" indent="-200025" algn="l" defTabSz="801688" rtl="0" eaLnBrk="1" fontAlgn="ctr" hangingPunct="1">
              <a:spcBef>
                <a:spcPct val="25000"/>
              </a:spcBef>
              <a:spcAft>
                <a:spcPct val="0"/>
              </a:spcAft>
              <a:buClr>
                <a:schemeClr val="bg2"/>
              </a:buClr>
              <a:buSzPct val="125000"/>
              <a:buFont typeface="Wingdings" pitchFamily="2" charset="2"/>
              <a:buChar char="§"/>
              <a:defRPr sz="1500">
                <a:solidFill>
                  <a:schemeClr val="tx1"/>
                </a:solidFill>
                <a:latin typeface="+mn-lt"/>
              </a:defRPr>
            </a:lvl4pPr>
            <a:lvl5pPr marL="18034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5pPr>
            <a:lvl6pPr marL="22606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6pPr>
            <a:lvl7pPr marL="27178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7pPr>
            <a:lvl8pPr marL="31750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8pPr>
            <a:lvl9pPr marL="36322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9pPr>
          </a:lstStyle>
          <a:p>
            <a:pPr>
              <a:lnSpc>
                <a:spcPts val="2000"/>
              </a:lnSpc>
              <a:spcBef>
                <a:spcPts val="600"/>
              </a:spcBef>
            </a:pPr>
            <a:r>
              <a:rPr lang="en-US" sz="2000" kern="0" dirty="0" smtClean="0"/>
              <a:t>Configure steps</a:t>
            </a:r>
          </a:p>
          <a:p>
            <a:pPr lvl="1">
              <a:lnSpc>
                <a:spcPts val="2000"/>
              </a:lnSpc>
              <a:spcBef>
                <a:spcPts val="600"/>
              </a:spcBef>
            </a:pPr>
            <a:r>
              <a:rPr lang="en-US" sz="1800" kern="0" dirty="0" smtClean="0"/>
              <a:t>Select the counter clock</a:t>
            </a:r>
          </a:p>
          <a:p>
            <a:pPr lvl="1">
              <a:lnSpc>
                <a:spcPts val="2000"/>
              </a:lnSpc>
              <a:spcBef>
                <a:spcPts val="600"/>
              </a:spcBef>
            </a:pPr>
            <a:r>
              <a:rPr lang="en-US" sz="1800" kern="0" dirty="0" smtClean="0"/>
              <a:t>Write the desired data in ARR and CCR registers</a:t>
            </a:r>
          </a:p>
          <a:p>
            <a:pPr lvl="1">
              <a:lnSpc>
                <a:spcPts val="2000"/>
              </a:lnSpc>
              <a:spcBef>
                <a:spcPts val="600"/>
              </a:spcBef>
            </a:pPr>
            <a:r>
              <a:rPr lang="en-US" sz="1800" kern="0" dirty="0" smtClean="0"/>
              <a:t>Enable Interrupt or DMA request if needed</a:t>
            </a:r>
          </a:p>
          <a:p>
            <a:pPr lvl="1">
              <a:lnSpc>
                <a:spcPts val="2000"/>
              </a:lnSpc>
              <a:spcBef>
                <a:spcPts val="600"/>
              </a:spcBef>
            </a:pPr>
            <a:r>
              <a:rPr lang="en-US" sz="1800" kern="0" dirty="0" smtClean="0"/>
              <a:t>Select the output mode</a:t>
            </a:r>
          </a:p>
          <a:p>
            <a:pPr lvl="1">
              <a:lnSpc>
                <a:spcPts val="2000"/>
              </a:lnSpc>
              <a:spcBef>
                <a:spcPts val="600"/>
              </a:spcBef>
            </a:pPr>
            <a:r>
              <a:rPr lang="en-US" sz="1800" kern="0" dirty="0" smtClean="0"/>
              <a:t>Enable the counter</a:t>
            </a:r>
          </a:p>
          <a:p>
            <a:pPr>
              <a:lnSpc>
                <a:spcPts val="2000"/>
              </a:lnSpc>
              <a:spcBef>
                <a:spcPts val="600"/>
              </a:spcBef>
            </a:pPr>
            <a:endParaRPr lang="en-US" sz="2400" kern="0" dirty="0"/>
          </a:p>
        </p:txBody>
      </p:sp>
    </p:spTree>
    <p:extLst>
      <p:ext uri="{BB962C8B-B14F-4D97-AF65-F5344CB8AC3E}">
        <p14:creationId xmlns:p14="http://schemas.microsoft.com/office/powerpoint/2010/main" val="3134754592"/>
      </p:ext>
    </p:extLst>
  </p:cSld>
  <p:clrMapOvr>
    <a:masterClrMapping/>
  </p:clrMapOvr>
  <p:transition>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895600"/>
            <a:ext cx="7772400" cy="1362075"/>
          </a:xfrm>
        </p:spPr>
        <p:txBody>
          <a:bodyPr/>
          <a:lstStyle/>
          <a:p>
            <a:r>
              <a:rPr lang="en-US" dirty="0" err="1" smtClean="0"/>
              <a:t>PWm</a:t>
            </a:r>
            <a:r>
              <a:rPr lang="en-US" dirty="0" smtClean="0"/>
              <a:t> Mode</a:t>
            </a:r>
            <a:endParaRPr lang="en-US" dirty="0"/>
          </a:p>
        </p:txBody>
      </p:sp>
    </p:spTree>
    <p:extLst>
      <p:ext uri="{BB962C8B-B14F-4D97-AF65-F5344CB8AC3E}">
        <p14:creationId xmlns:p14="http://schemas.microsoft.com/office/powerpoint/2010/main" val="2765312153"/>
      </p:ext>
    </p:extLst>
  </p:cSld>
  <p:clrMapOvr>
    <a:masterClrMapping/>
  </p:clrMapOvr>
  <p:transition>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defRPr/>
            </a:pPr>
            <a:r>
              <a:rPr lang="en-US" dirty="0"/>
              <a:t>Timer/Counter Peripheral Introduction</a:t>
            </a:r>
            <a:endParaRPr lang="en-US" dirty="0" smtClean="0"/>
          </a:p>
        </p:txBody>
      </p:sp>
      <p:sp>
        <p:nvSpPr>
          <p:cNvPr id="4099" name="Rectangle 3"/>
          <p:cNvSpPr>
            <a:spLocks noGrp="1" noChangeArrowheads="1"/>
          </p:cNvSpPr>
          <p:nvPr>
            <p:ph idx="1"/>
          </p:nvPr>
        </p:nvSpPr>
        <p:spPr>
          <a:xfrm>
            <a:off x="228600" y="2867025"/>
            <a:ext cx="8839200" cy="3914775"/>
          </a:xfrm>
        </p:spPr>
        <p:txBody>
          <a:bodyPr/>
          <a:lstStyle/>
          <a:p>
            <a:pPr>
              <a:spcBef>
                <a:spcPct val="0"/>
              </a:spcBef>
            </a:pPr>
            <a:r>
              <a:rPr lang="en-US" sz="2000" dirty="0" smtClean="0"/>
              <a:t>Common peripheral for microcontrollers</a:t>
            </a:r>
          </a:p>
          <a:p>
            <a:pPr>
              <a:spcBef>
                <a:spcPct val="0"/>
              </a:spcBef>
            </a:pPr>
            <a:r>
              <a:rPr lang="en-US" sz="2000" dirty="0" smtClean="0"/>
              <a:t>Based on </a:t>
            </a:r>
            <a:r>
              <a:rPr lang="en-US" sz="2000" dirty="0" err="1" smtClean="0"/>
              <a:t>presettable</a:t>
            </a:r>
            <a:r>
              <a:rPr lang="en-US" sz="2000" dirty="0" smtClean="0"/>
              <a:t> binary counter, enhanced with configurability</a:t>
            </a:r>
          </a:p>
          <a:p>
            <a:pPr lvl="1">
              <a:spcBef>
                <a:spcPct val="0"/>
              </a:spcBef>
            </a:pPr>
            <a:r>
              <a:rPr lang="en-US" sz="1800" dirty="0" smtClean="0"/>
              <a:t>Count value can be read and written by MCU</a:t>
            </a:r>
          </a:p>
          <a:p>
            <a:pPr lvl="1">
              <a:spcBef>
                <a:spcPct val="0"/>
              </a:spcBef>
            </a:pPr>
            <a:r>
              <a:rPr lang="en-US" sz="1800" dirty="0" smtClean="0"/>
              <a:t>Count </a:t>
            </a:r>
            <a:r>
              <a:rPr lang="en-US" sz="1800" b="1" dirty="0" smtClean="0"/>
              <a:t>direction </a:t>
            </a:r>
            <a:r>
              <a:rPr lang="en-US" sz="1800" dirty="0" smtClean="0"/>
              <a:t>can often be set to up or down</a:t>
            </a:r>
          </a:p>
          <a:p>
            <a:pPr lvl="1">
              <a:spcBef>
                <a:spcPct val="0"/>
              </a:spcBef>
            </a:pPr>
            <a:r>
              <a:rPr lang="en-US" sz="1800" dirty="0" smtClean="0"/>
              <a:t>Counter’s </a:t>
            </a:r>
            <a:r>
              <a:rPr lang="en-US" sz="1800" b="1" dirty="0" smtClean="0"/>
              <a:t>clock source </a:t>
            </a:r>
            <a:r>
              <a:rPr lang="en-US" sz="1800" dirty="0" smtClean="0"/>
              <a:t>can be selected</a:t>
            </a:r>
          </a:p>
          <a:p>
            <a:pPr lvl="2">
              <a:spcBef>
                <a:spcPct val="0"/>
              </a:spcBef>
            </a:pPr>
            <a:r>
              <a:rPr lang="en-US" b="1" dirty="0" smtClean="0"/>
              <a:t>Counter mode: </a:t>
            </a:r>
            <a:r>
              <a:rPr lang="en-US" dirty="0" smtClean="0"/>
              <a:t>count </a:t>
            </a:r>
            <a:r>
              <a:rPr lang="en-US" b="1" dirty="0" smtClean="0"/>
              <a:t>pulses </a:t>
            </a:r>
            <a:r>
              <a:rPr lang="en-US" dirty="0" smtClean="0"/>
              <a:t>which indicate </a:t>
            </a:r>
            <a:r>
              <a:rPr lang="en-US" b="1" dirty="0" smtClean="0"/>
              <a:t>events </a:t>
            </a:r>
            <a:r>
              <a:rPr lang="en-US" dirty="0" smtClean="0"/>
              <a:t>(e.g. odometer pulses)</a:t>
            </a:r>
          </a:p>
          <a:p>
            <a:pPr lvl="2">
              <a:spcBef>
                <a:spcPct val="0"/>
              </a:spcBef>
            </a:pPr>
            <a:r>
              <a:rPr lang="en-US" b="1" dirty="0" smtClean="0"/>
              <a:t>Timer mode</a:t>
            </a:r>
            <a:r>
              <a:rPr lang="en-US" dirty="0" smtClean="0"/>
              <a:t>: clock source is periodic, so counter value is proportional to </a:t>
            </a:r>
            <a:r>
              <a:rPr lang="en-US" b="1" dirty="0" smtClean="0"/>
              <a:t>elapsed time </a:t>
            </a:r>
            <a:r>
              <a:rPr lang="en-US" dirty="0" smtClean="0"/>
              <a:t>(e.g. stopwatch)</a:t>
            </a:r>
          </a:p>
          <a:p>
            <a:pPr lvl="1">
              <a:spcBef>
                <a:spcPct val="0"/>
              </a:spcBef>
            </a:pPr>
            <a:r>
              <a:rPr lang="en-US" sz="1800" dirty="0" smtClean="0"/>
              <a:t>Counter’s </a:t>
            </a:r>
            <a:r>
              <a:rPr lang="en-US" sz="1800" b="1" dirty="0" smtClean="0"/>
              <a:t>overflow/underflow action </a:t>
            </a:r>
            <a:r>
              <a:rPr lang="en-US" sz="1800" dirty="0" smtClean="0"/>
              <a:t>can be selected</a:t>
            </a:r>
          </a:p>
          <a:p>
            <a:pPr lvl="2">
              <a:spcBef>
                <a:spcPct val="0"/>
              </a:spcBef>
            </a:pPr>
            <a:r>
              <a:rPr lang="en-US" dirty="0" smtClean="0"/>
              <a:t>Generate interrupt</a:t>
            </a:r>
          </a:p>
          <a:p>
            <a:pPr lvl="2">
              <a:spcBef>
                <a:spcPct val="0"/>
              </a:spcBef>
            </a:pPr>
            <a:r>
              <a:rPr lang="en-US" dirty="0" smtClean="0"/>
              <a:t>Reload counter with special value and continue counting</a:t>
            </a:r>
          </a:p>
          <a:p>
            <a:pPr lvl="2">
              <a:spcBef>
                <a:spcPct val="0"/>
              </a:spcBef>
            </a:pPr>
            <a:r>
              <a:rPr lang="en-US" dirty="0" smtClean="0"/>
              <a:t>Toggle hardware output signal</a:t>
            </a:r>
          </a:p>
          <a:p>
            <a:pPr lvl="2">
              <a:spcBef>
                <a:spcPct val="0"/>
              </a:spcBef>
            </a:pPr>
            <a:r>
              <a:rPr lang="en-US" dirty="0" smtClean="0"/>
              <a:t>Stop!</a:t>
            </a:r>
          </a:p>
        </p:txBody>
      </p:sp>
      <p:sp>
        <p:nvSpPr>
          <p:cNvPr id="4100" name="Text Box 6"/>
          <p:cNvSpPr txBox="1">
            <a:spLocks noChangeArrowheads="1"/>
          </p:cNvSpPr>
          <p:nvPr/>
        </p:nvSpPr>
        <p:spPr bwMode="auto">
          <a:xfrm>
            <a:off x="565150" y="92868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a:latin typeface="Arial" charset="0"/>
                <a:cs typeface="Arial" charset="0"/>
              </a:rPr>
              <a:t>Events</a:t>
            </a:r>
          </a:p>
        </p:txBody>
      </p:sp>
      <p:sp>
        <p:nvSpPr>
          <p:cNvPr id="4101" name="Text Box 7"/>
          <p:cNvSpPr txBox="1">
            <a:spLocks noChangeArrowheads="1"/>
          </p:cNvSpPr>
          <p:nvPr/>
        </p:nvSpPr>
        <p:spPr bwMode="auto">
          <a:xfrm>
            <a:off x="615950" y="19812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Clock</a:t>
            </a:r>
          </a:p>
        </p:txBody>
      </p:sp>
      <p:grpSp>
        <p:nvGrpSpPr>
          <p:cNvPr id="4102" name="Group 38"/>
          <p:cNvGrpSpPr>
            <a:grpSpLocks/>
          </p:cNvGrpSpPr>
          <p:nvPr/>
        </p:nvGrpSpPr>
        <p:grpSpPr bwMode="auto">
          <a:xfrm>
            <a:off x="2043113" y="852488"/>
            <a:ext cx="2681287" cy="2105025"/>
            <a:chOff x="960" y="537"/>
            <a:chExt cx="1689" cy="1326"/>
          </a:xfrm>
        </p:grpSpPr>
        <p:sp>
          <p:nvSpPr>
            <p:cNvPr id="4125" name="Text Box 11"/>
            <p:cNvSpPr txBox="1">
              <a:spLocks noChangeArrowheads="1"/>
            </p:cNvSpPr>
            <p:nvPr/>
          </p:nvSpPr>
          <p:spPr bwMode="auto">
            <a:xfrm>
              <a:off x="1584" y="1632"/>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Current Count</a:t>
              </a:r>
            </a:p>
          </p:txBody>
        </p:sp>
        <p:sp>
          <p:nvSpPr>
            <p:cNvPr id="4126" name="Text Box 12"/>
            <p:cNvSpPr txBox="1">
              <a:spLocks noChangeArrowheads="1"/>
            </p:cNvSpPr>
            <p:nvPr/>
          </p:nvSpPr>
          <p:spPr bwMode="auto">
            <a:xfrm>
              <a:off x="1584" y="53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4127" name="Line 9"/>
            <p:cNvSpPr>
              <a:spLocks noChangeShapeType="1"/>
            </p:cNvSpPr>
            <p:nvPr/>
          </p:nvSpPr>
          <p:spPr bwMode="auto">
            <a:xfrm>
              <a:off x="960" y="1200"/>
              <a:ext cx="48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8" name="Rectangle 4"/>
            <p:cNvSpPr>
              <a:spLocks noChangeArrowheads="1"/>
            </p:cNvSpPr>
            <p:nvPr/>
          </p:nvSpPr>
          <p:spPr bwMode="auto">
            <a:xfrm>
              <a:off x="1440" y="960"/>
              <a:ext cx="1209" cy="480"/>
            </a:xfrm>
            <a:prstGeom prst="rect">
              <a:avLst/>
            </a:prstGeom>
            <a:solidFill>
              <a:schemeClr val="accent1"/>
            </a:solidFill>
            <a:ln w="9525">
              <a:solidFill>
                <a:schemeClr val="tx1"/>
              </a:solidFill>
              <a:miter lim="800000"/>
              <a:headEnd/>
              <a:tailEnd/>
            </a:ln>
          </p:spPr>
          <p:txBody>
            <a:bodyPr wrap="none" anchor="ctr"/>
            <a:lstStyle/>
            <a:p>
              <a:pPr algn="ctr"/>
              <a:r>
                <a:rPr lang="en-US" sz="1800" b="1" dirty="0" err="1">
                  <a:latin typeface="Arial" charset="0"/>
                  <a:cs typeface="Arial" charset="0"/>
                </a:rPr>
                <a:t>Presettable</a:t>
              </a:r>
              <a:r>
                <a:rPr lang="en-US" sz="1800" b="1" dirty="0">
                  <a:latin typeface="Arial" charset="0"/>
                  <a:cs typeface="Arial" charset="0"/>
                </a:rPr>
                <a:t> </a:t>
              </a:r>
              <a:br>
                <a:rPr lang="en-US" sz="1800" b="1" dirty="0">
                  <a:latin typeface="Arial" charset="0"/>
                  <a:cs typeface="Arial" charset="0"/>
                </a:rPr>
              </a:br>
              <a:r>
                <a:rPr lang="en-US" sz="1800" b="1" dirty="0">
                  <a:latin typeface="Arial" charset="0"/>
                  <a:cs typeface="Arial" charset="0"/>
                </a:rPr>
                <a:t>Binary Counter</a:t>
              </a:r>
            </a:p>
          </p:txBody>
        </p:sp>
        <p:sp>
          <p:nvSpPr>
            <p:cNvPr id="4129" name="AutoShape 5"/>
            <p:cNvSpPr>
              <a:spLocks noChangeArrowheads="1"/>
            </p:cNvSpPr>
            <p:nvPr/>
          </p:nvSpPr>
          <p:spPr bwMode="auto">
            <a:xfrm rot="5400000">
              <a:off x="1414" y="1126"/>
              <a:ext cx="196" cy="144"/>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4130" name="Line 10"/>
            <p:cNvSpPr>
              <a:spLocks noChangeShapeType="1"/>
            </p:cNvSpPr>
            <p:nvPr/>
          </p:nvSpPr>
          <p:spPr bwMode="auto">
            <a:xfrm>
              <a:off x="2064" y="144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1" name="Line 13"/>
            <p:cNvSpPr>
              <a:spLocks noChangeShapeType="1"/>
            </p:cNvSpPr>
            <p:nvPr/>
          </p:nvSpPr>
          <p:spPr bwMode="auto">
            <a:xfrm>
              <a:off x="2064" y="72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03" name="Text Box 17"/>
          <p:cNvSpPr txBox="1">
            <a:spLocks noChangeArrowheads="1"/>
          </p:cNvSpPr>
          <p:nvPr/>
        </p:nvSpPr>
        <p:spPr bwMode="auto">
          <a:xfrm>
            <a:off x="6172200" y="1666875"/>
            <a:ext cx="1374775" cy="466725"/>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cs typeface="Times New Roman" pitchFamily="18" charset="0"/>
              </a:rPr>
              <a:t>  </a:t>
            </a:r>
            <a:r>
              <a:rPr lang="en-US" sz="2000" b="1" dirty="0">
                <a:latin typeface="Arial" charset="0"/>
                <a:cs typeface="Arial" charset="0"/>
              </a:rPr>
              <a:t>÷2 or RS</a:t>
            </a:r>
          </a:p>
        </p:txBody>
      </p:sp>
      <p:sp>
        <p:nvSpPr>
          <p:cNvPr id="4104" name="AutoShape 18"/>
          <p:cNvSpPr>
            <a:spLocks noChangeArrowheads="1"/>
          </p:cNvSpPr>
          <p:nvPr/>
        </p:nvSpPr>
        <p:spPr bwMode="auto">
          <a:xfrm rot="5400000">
            <a:off x="6130925" y="1787525"/>
            <a:ext cx="311150" cy="228600"/>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cxnSp>
        <p:nvCxnSpPr>
          <p:cNvPr id="4105" name="AutoShape 20"/>
          <p:cNvCxnSpPr>
            <a:cxnSpLocks noChangeShapeType="1"/>
            <a:stCxn id="4128" idx="3"/>
            <a:endCxn id="4104" idx="3"/>
          </p:cNvCxnSpPr>
          <p:nvPr/>
        </p:nvCxnSpPr>
        <p:spPr bwMode="auto">
          <a:xfrm flipV="1">
            <a:off x="4724400" y="1901825"/>
            <a:ext cx="1447800" cy="3175"/>
          </a:xfrm>
          <a:prstGeom prst="bentConnector3">
            <a:avLst>
              <a:gd name="adj1" fmla="val 50000"/>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4106" name="AutoShape 21"/>
          <p:cNvCxnSpPr>
            <a:cxnSpLocks noChangeShapeType="1"/>
            <a:stCxn id="4103" idx="3"/>
            <a:endCxn id="4107" idx="1"/>
          </p:cNvCxnSpPr>
          <p:nvPr/>
        </p:nvCxnSpPr>
        <p:spPr bwMode="auto">
          <a:xfrm flipV="1">
            <a:off x="7546975" y="1874838"/>
            <a:ext cx="225425" cy="25400"/>
          </a:xfrm>
          <a:prstGeom prst="bentConnector3">
            <a:avLst>
              <a:gd name="adj1" fmla="val 50000"/>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4107" name="Text Box 22"/>
          <p:cNvSpPr txBox="1">
            <a:spLocks noChangeArrowheads="1"/>
          </p:cNvSpPr>
          <p:nvPr/>
        </p:nvSpPr>
        <p:spPr bwMode="auto">
          <a:xfrm>
            <a:off x="7772400" y="1690688"/>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a:latin typeface="Arial" charset="0"/>
                <a:cs typeface="Arial" charset="0"/>
              </a:rPr>
              <a:t>PWM</a:t>
            </a:r>
          </a:p>
        </p:txBody>
      </p:sp>
      <p:sp>
        <p:nvSpPr>
          <p:cNvPr id="4108" name="Text Box 23"/>
          <p:cNvSpPr txBox="1">
            <a:spLocks noChangeArrowheads="1"/>
          </p:cNvSpPr>
          <p:nvPr/>
        </p:nvSpPr>
        <p:spPr bwMode="auto">
          <a:xfrm>
            <a:off x="6953250" y="230028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a:latin typeface="Arial" charset="0"/>
                <a:cs typeface="Arial" charset="0"/>
              </a:rPr>
              <a:t>Interrupt</a:t>
            </a:r>
          </a:p>
        </p:txBody>
      </p:sp>
      <p:cxnSp>
        <p:nvCxnSpPr>
          <p:cNvPr id="4109" name="AutoShape 24"/>
          <p:cNvCxnSpPr>
            <a:cxnSpLocks noChangeShapeType="1"/>
            <a:stCxn id="4128" idx="3"/>
            <a:endCxn id="4108" idx="1"/>
          </p:cNvCxnSpPr>
          <p:nvPr/>
        </p:nvCxnSpPr>
        <p:spPr bwMode="auto">
          <a:xfrm>
            <a:off x="4724400" y="1905000"/>
            <a:ext cx="2228850" cy="579438"/>
          </a:xfrm>
          <a:prstGeom prst="bentConnector3">
            <a:avLst>
              <a:gd name="adj1" fmla="val 50000"/>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4110" name="Freeform 26"/>
          <p:cNvSpPr>
            <a:spLocks/>
          </p:cNvSpPr>
          <p:nvPr/>
        </p:nvSpPr>
        <p:spPr bwMode="auto">
          <a:xfrm>
            <a:off x="228600" y="1295400"/>
            <a:ext cx="1752600" cy="228600"/>
          </a:xfrm>
          <a:custGeom>
            <a:avLst/>
            <a:gdLst>
              <a:gd name="T0" fmla="*/ 0 w 1104"/>
              <a:gd name="T1" fmla="*/ 2147483647 h 144"/>
              <a:gd name="T2" fmla="*/ 2147483647 w 1104"/>
              <a:gd name="T3" fmla="*/ 2147483647 h 144"/>
              <a:gd name="T4" fmla="*/ 2147483647 w 1104"/>
              <a:gd name="T5" fmla="*/ 0 h 144"/>
              <a:gd name="T6" fmla="*/ 2147483647 w 1104"/>
              <a:gd name="T7" fmla="*/ 0 h 144"/>
              <a:gd name="T8" fmla="*/ 2147483647 w 1104"/>
              <a:gd name="T9" fmla="*/ 2147483647 h 144"/>
              <a:gd name="T10" fmla="*/ 2147483647 w 1104"/>
              <a:gd name="T11" fmla="*/ 2147483647 h 144"/>
              <a:gd name="T12" fmla="*/ 2147483647 w 1104"/>
              <a:gd name="T13" fmla="*/ 0 h 144"/>
              <a:gd name="T14" fmla="*/ 2147483647 w 1104"/>
              <a:gd name="T15" fmla="*/ 0 h 144"/>
              <a:gd name="T16" fmla="*/ 2147483647 w 1104"/>
              <a:gd name="T17" fmla="*/ 2147483647 h 144"/>
              <a:gd name="T18" fmla="*/ 2147483647 w 1104"/>
              <a:gd name="T19" fmla="*/ 2147483647 h 144"/>
              <a:gd name="T20" fmla="*/ 2147483647 w 1104"/>
              <a:gd name="T21" fmla="*/ 0 h 144"/>
              <a:gd name="T22" fmla="*/ 2147483647 w 1104"/>
              <a:gd name="T23" fmla="*/ 0 h 144"/>
              <a:gd name="T24" fmla="*/ 2147483647 w 1104"/>
              <a:gd name="T25" fmla="*/ 2147483647 h 144"/>
              <a:gd name="T26" fmla="*/ 2147483647 w 1104"/>
              <a:gd name="T27" fmla="*/ 2147483647 h 144"/>
              <a:gd name="T28" fmla="*/ 2147483647 w 1104"/>
              <a:gd name="T29" fmla="*/ 0 h 144"/>
              <a:gd name="T30" fmla="*/ 2147483647 w 1104"/>
              <a:gd name="T31" fmla="*/ 0 h 144"/>
              <a:gd name="T32" fmla="*/ 2147483647 w 1104"/>
              <a:gd name="T33" fmla="*/ 2147483647 h 144"/>
              <a:gd name="T34" fmla="*/ 2147483647 w 1104"/>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4"/>
              <a:gd name="T55" fmla="*/ 0 h 144"/>
              <a:gd name="T56" fmla="*/ 1104 w 1104"/>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4" h="144">
                <a:moveTo>
                  <a:pt x="0" y="144"/>
                </a:moveTo>
                <a:lnTo>
                  <a:pt x="96" y="144"/>
                </a:lnTo>
                <a:lnTo>
                  <a:pt x="96" y="0"/>
                </a:lnTo>
                <a:lnTo>
                  <a:pt x="144" y="0"/>
                </a:lnTo>
                <a:lnTo>
                  <a:pt x="144" y="144"/>
                </a:lnTo>
                <a:lnTo>
                  <a:pt x="432" y="144"/>
                </a:lnTo>
                <a:lnTo>
                  <a:pt x="432" y="0"/>
                </a:lnTo>
                <a:lnTo>
                  <a:pt x="528" y="0"/>
                </a:lnTo>
                <a:lnTo>
                  <a:pt x="528" y="144"/>
                </a:lnTo>
                <a:lnTo>
                  <a:pt x="576" y="144"/>
                </a:lnTo>
                <a:lnTo>
                  <a:pt x="576" y="0"/>
                </a:lnTo>
                <a:lnTo>
                  <a:pt x="624" y="0"/>
                </a:lnTo>
                <a:lnTo>
                  <a:pt x="624" y="144"/>
                </a:lnTo>
                <a:lnTo>
                  <a:pt x="864" y="144"/>
                </a:lnTo>
                <a:lnTo>
                  <a:pt x="864" y="0"/>
                </a:lnTo>
                <a:lnTo>
                  <a:pt x="912" y="0"/>
                </a:lnTo>
                <a:lnTo>
                  <a:pt x="912" y="144"/>
                </a:lnTo>
                <a:lnTo>
                  <a:pt x="1104"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11" name="Group 37"/>
          <p:cNvGrpSpPr>
            <a:grpSpLocks/>
          </p:cNvGrpSpPr>
          <p:nvPr/>
        </p:nvGrpSpPr>
        <p:grpSpPr bwMode="auto">
          <a:xfrm>
            <a:off x="228600" y="2286000"/>
            <a:ext cx="1524000" cy="228600"/>
            <a:chOff x="144" y="1440"/>
            <a:chExt cx="960" cy="144"/>
          </a:xfrm>
        </p:grpSpPr>
        <p:sp>
          <p:nvSpPr>
            <p:cNvPr id="4115"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7"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0"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2"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3"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4"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12" name="Text Box 41"/>
          <p:cNvSpPr txBox="1">
            <a:spLocks noChangeArrowheads="1"/>
          </p:cNvSpPr>
          <p:nvPr/>
        </p:nvSpPr>
        <p:spPr bwMode="auto">
          <a:xfrm>
            <a:off x="4070350" y="1143000"/>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a:latin typeface="Arial" charset="0"/>
                <a:cs typeface="Arial" charset="0"/>
              </a:rPr>
              <a:t>Reload</a:t>
            </a:r>
          </a:p>
        </p:txBody>
      </p:sp>
      <p:sp>
        <p:nvSpPr>
          <p:cNvPr id="4113" name="Freeform 42"/>
          <p:cNvSpPr>
            <a:spLocks/>
          </p:cNvSpPr>
          <p:nvPr/>
        </p:nvSpPr>
        <p:spPr bwMode="auto">
          <a:xfrm>
            <a:off x="4038600" y="1447800"/>
            <a:ext cx="838200" cy="457200"/>
          </a:xfrm>
          <a:custGeom>
            <a:avLst/>
            <a:gdLst>
              <a:gd name="T0" fmla="*/ 2147483647 w 528"/>
              <a:gd name="T1" fmla="*/ 2147483647 h 288"/>
              <a:gd name="T2" fmla="*/ 2147483647 w 528"/>
              <a:gd name="T3" fmla="*/ 0 h 288"/>
              <a:gd name="T4" fmla="*/ 0 w 528"/>
              <a:gd name="T5" fmla="*/ 0 h 288"/>
              <a:gd name="T6" fmla="*/ 0 w 528"/>
              <a:gd name="T7" fmla="*/ 2147483647 h 288"/>
              <a:gd name="T8" fmla="*/ 0 60000 65536"/>
              <a:gd name="T9" fmla="*/ 0 60000 65536"/>
              <a:gd name="T10" fmla="*/ 0 60000 65536"/>
              <a:gd name="T11" fmla="*/ 0 60000 65536"/>
              <a:gd name="T12" fmla="*/ 0 w 528"/>
              <a:gd name="T13" fmla="*/ 0 h 288"/>
              <a:gd name="T14" fmla="*/ 528 w 528"/>
              <a:gd name="T15" fmla="*/ 288 h 288"/>
            </a:gdLst>
            <a:ahLst/>
            <a:cxnLst>
              <a:cxn ang="T8">
                <a:pos x="T0" y="T1"/>
              </a:cxn>
              <a:cxn ang="T9">
                <a:pos x="T2" y="T3"/>
              </a:cxn>
              <a:cxn ang="T10">
                <a:pos x="T4" y="T5"/>
              </a:cxn>
              <a:cxn ang="T11">
                <a:pos x="T6" y="T7"/>
              </a:cxn>
            </a:cxnLst>
            <a:rect l="T12" t="T13" r="T14" b="T15"/>
            <a:pathLst>
              <a:path w="528" h="288">
                <a:moveTo>
                  <a:pt x="528" y="288"/>
                </a:moveTo>
                <a:lnTo>
                  <a:pt x="528" y="0"/>
                </a:lnTo>
                <a:lnTo>
                  <a:pt x="0" y="0"/>
                </a:lnTo>
                <a:lnTo>
                  <a:pt x="0" y="48"/>
                </a:ln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4" name="Text Box 43"/>
          <p:cNvSpPr txBox="1">
            <a:spLocks noChangeArrowheads="1"/>
          </p:cNvSpPr>
          <p:nvPr/>
        </p:nvSpPr>
        <p:spPr bwMode="auto">
          <a:xfrm>
            <a:off x="762000" y="1614488"/>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a:latin typeface="Arial" charset="0"/>
                <a:cs typeface="Arial" charset="0"/>
              </a:rPr>
              <a:t>or</a:t>
            </a:r>
          </a:p>
        </p:txBody>
      </p:sp>
    </p:spTree>
    <p:extLst>
      <p:ext uri="{BB962C8B-B14F-4D97-AF65-F5344CB8AC3E}">
        <p14:creationId xmlns:p14="http://schemas.microsoft.com/office/powerpoint/2010/main" val="234595359"/>
      </p:ext>
    </p:extLst>
  </p:cSld>
  <p:clrMapOvr>
    <a:masterClrMapping/>
  </p:clrMapOvr>
  <p:transition>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pPr>
              <a:defRPr/>
            </a:pPr>
            <a:r>
              <a:rPr lang="en-US" smtClean="0"/>
              <a:t>Pulse-Width Modulation</a:t>
            </a:r>
          </a:p>
        </p:txBody>
      </p:sp>
      <p:sp>
        <p:nvSpPr>
          <p:cNvPr id="14339" name="Rectangle 3"/>
          <p:cNvSpPr>
            <a:spLocks noGrp="1" noChangeArrowheads="1"/>
          </p:cNvSpPr>
          <p:nvPr>
            <p:ph idx="1"/>
          </p:nvPr>
        </p:nvSpPr>
        <p:spPr>
          <a:xfrm>
            <a:off x="76200" y="838200"/>
            <a:ext cx="8839200" cy="5867400"/>
          </a:xfrm>
        </p:spPr>
        <p:txBody>
          <a:bodyPr/>
          <a:lstStyle/>
          <a:p>
            <a:pPr>
              <a:lnSpc>
                <a:spcPct val="95000"/>
              </a:lnSpc>
              <a:spcBef>
                <a:spcPts val="300"/>
              </a:spcBef>
            </a:pPr>
            <a:r>
              <a:rPr lang="en-US" sz="2000" dirty="0" smtClean="0"/>
              <a:t>Uses of PWM</a:t>
            </a:r>
          </a:p>
          <a:p>
            <a:pPr lvl="1">
              <a:lnSpc>
                <a:spcPct val="95000"/>
              </a:lnSpc>
              <a:spcBef>
                <a:spcPts val="300"/>
              </a:spcBef>
            </a:pPr>
            <a:r>
              <a:rPr lang="en-US" sz="1800" b="1" dirty="0" smtClean="0"/>
              <a:t>Digital power amplifiers </a:t>
            </a:r>
            <a:r>
              <a:rPr lang="en-US" sz="1800" dirty="0" smtClean="0"/>
              <a:t>are more efficient and less expensive than analog power amplifiers</a:t>
            </a:r>
          </a:p>
          <a:p>
            <a:pPr lvl="2">
              <a:lnSpc>
                <a:spcPct val="95000"/>
              </a:lnSpc>
              <a:spcBef>
                <a:spcPts val="300"/>
              </a:spcBef>
            </a:pPr>
            <a:r>
              <a:rPr lang="en-US" sz="1800" dirty="0" smtClean="0"/>
              <a:t>Applications: motor speed control, light dimmer, </a:t>
            </a:r>
            <a:r>
              <a:rPr lang="en-US" sz="1800" dirty="0"/>
              <a:t>switch-mode </a:t>
            </a:r>
            <a:r>
              <a:rPr lang="en-US" sz="1800" dirty="0" smtClean="0"/>
              <a:t>power conversion</a:t>
            </a:r>
          </a:p>
          <a:p>
            <a:pPr lvl="2">
              <a:lnSpc>
                <a:spcPct val="95000"/>
              </a:lnSpc>
              <a:spcBef>
                <a:spcPts val="300"/>
              </a:spcBef>
            </a:pPr>
            <a:r>
              <a:rPr lang="en-US" sz="1800" dirty="0" smtClean="0"/>
              <a:t>Load (motor, light, etc.) responds slowly, averages PWM signal</a:t>
            </a:r>
          </a:p>
          <a:p>
            <a:pPr lvl="1">
              <a:lnSpc>
                <a:spcPct val="95000"/>
              </a:lnSpc>
              <a:spcBef>
                <a:spcPts val="300"/>
              </a:spcBef>
            </a:pPr>
            <a:r>
              <a:rPr lang="en-US" sz="1800" b="1" dirty="0" smtClean="0"/>
              <a:t>Digital communication</a:t>
            </a:r>
            <a:r>
              <a:rPr lang="en-US" sz="1800" dirty="0" smtClean="0"/>
              <a:t> is less sensitive to noise than analog methods</a:t>
            </a:r>
          </a:p>
          <a:p>
            <a:pPr lvl="2">
              <a:lnSpc>
                <a:spcPct val="95000"/>
              </a:lnSpc>
              <a:spcBef>
                <a:spcPts val="300"/>
              </a:spcBef>
            </a:pPr>
            <a:r>
              <a:rPr lang="en-US" sz="1800" dirty="0" smtClean="0"/>
              <a:t>PWM provides a </a:t>
            </a:r>
            <a:r>
              <a:rPr lang="en-US" sz="1800" i="1" dirty="0" smtClean="0"/>
              <a:t>digital encoding</a:t>
            </a:r>
            <a:r>
              <a:rPr lang="en-US" sz="1800" dirty="0" smtClean="0"/>
              <a:t> of an </a:t>
            </a:r>
            <a:r>
              <a:rPr lang="en-US" sz="1800" i="1" dirty="0" smtClean="0"/>
              <a:t>analog </a:t>
            </a:r>
            <a:r>
              <a:rPr lang="en-US" sz="1800" dirty="0" smtClean="0"/>
              <a:t>value</a:t>
            </a:r>
          </a:p>
          <a:p>
            <a:pPr lvl="2">
              <a:lnSpc>
                <a:spcPct val="95000"/>
              </a:lnSpc>
              <a:spcBef>
                <a:spcPts val="300"/>
              </a:spcBef>
            </a:pPr>
            <a:r>
              <a:rPr lang="en-US" sz="1800" dirty="0" smtClean="0"/>
              <a:t>Much less vulnerable to noise</a:t>
            </a:r>
          </a:p>
          <a:p>
            <a:pPr>
              <a:lnSpc>
                <a:spcPct val="95000"/>
              </a:lnSpc>
              <a:spcBef>
                <a:spcPts val="300"/>
              </a:spcBef>
            </a:pPr>
            <a:r>
              <a:rPr lang="en-US" sz="2000" dirty="0" smtClean="0"/>
              <a:t>PWM signal characteristics</a:t>
            </a:r>
          </a:p>
          <a:p>
            <a:pPr lvl="1">
              <a:lnSpc>
                <a:spcPct val="95000"/>
              </a:lnSpc>
              <a:spcBef>
                <a:spcPts val="300"/>
              </a:spcBef>
            </a:pPr>
            <a:r>
              <a:rPr lang="en-US" sz="1800" dirty="0" smtClean="0"/>
              <a:t>Modulation frequency – how many </a:t>
            </a:r>
            <a:br>
              <a:rPr lang="en-US" sz="1800" dirty="0" smtClean="0"/>
            </a:br>
            <a:r>
              <a:rPr lang="en-US" sz="1800" dirty="0" smtClean="0"/>
              <a:t>pulses occur per second (fixed)</a:t>
            </a:r>
          </a:p>
          <a:p>
            <a:pPr lvl="1">
              <a:lnSpc>
                <a:spcPct val="95000"/>
              </a:lnSpc>
              <a:spcBef>
                <a:spcPts val="300"/>
              </a:spcBef>
            </a:pPr>
            <a:r>
              <a:rPr lang="en-US" sz="1800" dirty="0" smtClean="0"/>
              <a:t>Period – 1/(modulation frequency)</a:t>
            </a:r>
          </a:p>
          <a:p>
            <a:pPr lvl="1">
              <a:lnSpc>
                <a:spcPct val="95000"/>
              </a:lnSpc>
              <a:spcBef>
                <a:spcPts val="300"/>
              </a:spcBef>
            </a:pPr>
            <a:r>
              <a:rPr lang="en-US" sz="1800" dirty="0" smtClean="0"/>
              <a:t>On-time – amount of time that each </a:t>
            </a:r>
            <a:br>
              <a:rPr lang="en-US" sz="1800" dirty="0" smtClean="0"/>
            </a:br>
            <a:r>
              <a:rPr lang="en-US" sz="1800" dirty="0" smtClean="0"/>
              <a:t>pulse is on (asserted)</a:t>
            </a:r>
          </a:p>
          <a:p>
            <a:pPr lvl="1">
              <a:lnSpc>
                <a:spcPct val="95000"/>
              </a:lnSpc>
              <a:spcBef>
                <a:spcPts val="300"/>
              </a:spcBef>
            </a:pPr>
            <a:r>
              <a:rPr lang="en-US" sz="1800" dirty="0" smtClean="0"/>
              <a:t>Duty-cycle – on-time/period</a:t>
            </a:r>
          </a:p>
          <a:p>
            <a:pPr lvl="1">
              <a:lnSpc>
                <a:spcPct val="95000"/>
              </a:lnSpc>
              <a:spcBef>
                <a:spcPts val="300"/>
              </a:spcBef>
            </a:pPr>
            <a:r>
              <a:rPr lang="en-US" sz="1800" dirty="0" smtClean="0"/>
              <a:t>Adjust </a:t>
            </a:r>
            <a:r>
              <a:rPr lang="en-US" sz="1800" i="1" dirty="0" smtClean="0"/>
              <a:t>on-time </a:t>
            </a:r>
            <a:r>
              <a:rPr lang="en-US" sz="1800" dirty="0" smtClean="0"/>
              <a:t>(hence </a:t>
            </a:r>
            <a:r>
              <a:rPr lang="en-US" sz="1800" i="1" dirty="0" smtClean="0"/>
              <a:t>duty cycle</a:t>
            </a:r>
            <a:r>
              <a:rPr lang="en-US" sz="1800" dirty="0" smtClean="0"/>
              <a:t>) to </a:t>
            </a:r>
            <a:br>
              <a:rPr lang="en-US" sz="1800" dirty="0" smtClean="0"/>
            </a:br>
            <a:r>
              <a:rPr lang="en-US" sz="1800" dirty="0" smtClean="0"/>
              <a:t>represent the analog value</a:t>
            </a:r>
          </a:p>
        </p:txBody>
      </p:sp>
      <p:pic>
        <p:nvPicPr>
          <p:cNvPr id="14340" name="Picture 4" descr="pwm"/>
          <p:cNvPicPr>
            <a:picLocks noChangeAspect="1" noChangeArrowheads="1"/>
          </p:cNvPicPr>
          <p:nvPr/>
        </p:nvPicPr>
        <p:blipFill>
          <a:blip r:embed="rId3">
            <a:extLst>
              <a:ext uri="{28A0092B-C50C-407E-A947-70E740481C1C}">
                <a14:useLocalDpi xmlns:a14="http://schemas.microsoft.com/office/drawing/2010/main" val="0"/>
              </a:ext>
            </a:extLst>
          </a:blip>
          <a:srcRect l="5859" r="1172"/>
          <a:stretch>
            <a:fillRect/>
          </a:stretch>
        </p:blipFill>
        <p:spPr bwMode="auto">
          <a:xfrm>
            <a:off x="4899025" y="3500438"/>
            <a:ext cx="4192588"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pPr>
              <a:defRPr/>
            </a:pPr>
            <a:r>
              <a:rPr lang="en-US" smtClean="0"/>
              <a:t>Pulse-Width Modulation</a:t>
            </a:r>
          </a:p>
        </p:txBody>
      </p:sp>
      <p:sp>
        <p:nvSpPr>
          <p:cNvPr id="14339" name="Rectangle 3"/>
          <p:cNvSpPr>
            <a:spLocks noGrp="1" noChangeArrowheads="1"/>
          </p:cNvSpPr>
          <p:nvPr>
            <p:ph idx="1"/>
          </p:nvPr>
        </p:nvSpPr>
        <p:spPr>
          <a:xfrm>
            <a:off x="76200" y="838200"/>
            <a:ext cx="8839200" cy="5334000"/>
          </a:xfrm>
        </p:spPr>
        <p:txBody>
          <a:bodyPr/>
          <a:lstStyle/>
          <a:p>
            <a:pPr>
              <a:lnSpc>
                <a:spcPct val="95000"/>
              </a:lnSpc>
              <a:spcBef>
                <a:spcPts val="300"/>
              </a:spcBef>
            </a:pPr>
            <a:r>
              <a:rPr lang="en-US" sz="2000" dirty="0" smtClean="0"/>
              <a:t>Timer also provides the PWM mode, generate a signal with frequency determined by the value of ARR and a duty cycle determined by the CCR.</a:t>
            </a:r>
          </a:p>
          <a:p>
            <a:pPr>
              <a:lnSpc>
                <a:spcPct val="95000"/>
              </a:lnSpc>
              <a:spcBef>
                <a:spcPts val="300"/>
              </a:spcBef>
            </a:pPr>
            <a:r>
              <a:rPr lang="en-US" sz="2000" dirty="0" err="1" smtClean="0"/>
              <a:t>CCMRx_OCxM</a:t>
            </a:r>
            <a:r>
              <a:rPr lang="en-US" sz="2000" dirty="0" smtClean="0"/>
              <a:t> bits, 110 (PWM mode 1) 111(PWM Mode 2) (differs in polarity)</a:t>
            </a:r>
          </a:p>
          <a:p>
            <a:pPr>
              <a:lnSpc>
                <a:spcPct val="95000"/>
              </a:lnSpc>
              <a:spcBef>
                <a:spcPts val="300"/>
              </a:spcBef>
            </a:pPr>
            <a:r>
              <a:rPr lang="en-US" sz="2000" dirty="0" smtClean="0"/>
              <a:t>Enable the corresponding preload register (</a:t>
            </a:r>
            <a:r>
              <a:rPr lang="en-US" sz="2000" dirty="0" err="1" smtClean="0"/>
              <a:t>OCxPE</a:t>
            </a:r>
            <a:r>
              <a:rPr lang="en-US" sz="2000" dirty="0" smtClean="0"/>
              <a:t> in </a:t>
            </a:r>
            <a:r>
              <a:rPr lang="en-US" sz="2000" dirty="0" err="1" smtClean="0"/>
              <a:t>TIMx_CCMRx</a:t>
            </a:r>
            <a:r>
              <a:rPr lang="en-US" sz="2000" dirty="0" smtClean="0"/>
              <a:t>)</a:t>
            </a:r>
          </a:p>
          <a:p>
            <a:pPr>
              <a:lnSpc>
                <a:spcPct val="95000"/>
              </a:lnSpc>
              <a:spcBef>
                <a:spcPts val="300"/>
              </a:spcBef>
            </a:pPr>
            <a:r>
              <a:rPr lang="en-US" sz="2000" dirty="0" smtClean="0"/>
              <a:t>Enable the auto reload by setting ARPE bit in TIMxCR1</a:t>
            </a:r>
          </a:p>
          <a:p>
            <a:pPr>
              <a:lnSpc>
                <a:spcPct val="95000"/>
              </a:lnSpc>
              <a:spcBef>
                <a:spcPts val="300"/>
              </a:spcBef>
            </a:pPr>
            <a:r>
              <a:rPr lang="en-US" sz="2000" dirty="0" smtClean="0"/>
              <a:t>Enable the output </a:t>
            </a:r>
            <a:r>
              <a:rPr lang="en-US" sz="2000" dirty="0" err="1" smtClean="0"/>
              <a:t>Ocx</a:t>
            </a:r>
            <a:r>
              <a:rPr lang="en-US" sz="2000" dirty="0" smtClean="0"/>
              <a:t> in </a:t>
            </a:r>
            <a:r>
              <a:rPr lang="en-US" sz="2000" dirty="0" err="1" smtClean="0"/>
              <a:t>TIMx_CCER</a:t>
            </a:r>
            <a:r>
              <a:rPr lang="en-US" sz="2000" dirty="0" smtClean="0"/>
              <a:t> </a:t>
            </a:r>
            <a:r>
              <a:rPr lang="en-US" sz="2000" dirty="0" err="1" smtClean="0"/>
              <a:t>CCxE</a:t>
            </a:r>
            <a:r>
              <a:rPr lang="en-US" sz="2000" dirty="0" smtClean="0"/>
              <a:t> bit</a:t>
            </a:r>
          </a:p>
          <a:p>
            <a:pPr>
              <a:lnSpc>
                <a:spcPct val="95000"/>
              </a:lnSpc>
              <a:spcBef>
                <a:spcPts val="300"/>
              </a:spcBef>
            </a:pPr>
            <a:r>
              <a:rPr lang="en-US" sz="2000" dirty="0" smtClean="0"/>
              <a:t>PWM done by comparing </a:t>
            </a:r>
            <a:r>
              <a:rPr lang="en-US" sz="2000" dirty="0" err="1" smtClean="0"/>
              <a:t>TIMx_CCR</a:t>
            </a:r>
            <a:r>
              <a:rPr lang="en-US" sz="2000" dirty="0" smtClean="0"/>
              <a:t> and </a:t>
            </a:r>
            <a:r>
              <a:rPr lang="en-US" sz="2000" dirty="0" err="1" smtClean="0"/>
              <a:t>TIMx_CNT</a:t>
            </a:r>
            <a:r>
              <a:rPr lang="en-US" sz="2000" dirty="0" smtClean="0"/>
              <a:t>, i.e., if </a:t>
            </a:r>
            <a:r>
              <a:rPr lang="en-GB" sz="2000" b="0" dirty="0" err="1"/>
              <a:t>TIMx_CCRx≤</a:t>
            </a:r>
            <a:r>
              <a:rPr lang="en-GB" sz="2000" b="0" dirty="0" err="1" smtClean="0"/>
              <a:t>TIMx_CNT</a:t>
            </a:r>
            <a:r>
              <a:rPr lang="en-GB" sz="2000" b="0" dirty="0" smtClean="0"/>
              <a:t> </a:t>
            </a:r>
            <a:r>
              <a:rPr lang="en-GB" altLang="ja-JP" sz="2000" b="0" dirty="0" smtClean="0"/>
              <a:t>or </a:t>
            </a:r>
            <a:r>
              <a:rPr lang="en-GB" sz="2000" b="0" dirty="0" err="1" smtClean="0"/>
              <a:t>TIMx_CNT</a:t>
            </a:r>
            <a:r>
              <a:rPr lang="en-GB" sz="2000" b="0" dirty="0" err="1"/>
              <a:t>≤</a:t>
            </a:r>
            <a:r>
              <a:rPr lang="en-GB" sz="2000" b="0" dirty="0" err="1" smtClean="0"/>
              <a:t>TIMx_CCRx</a:t>
            </a:r>
            <a:r>
              <a:rPr lang="en-GB" sz="2000" b="0" dirty="0" smtClean="0"/>
              <a:t> then output high or low.</a:t>
            </a:r>
            <a:endParaRPr lang="en-US" sz="2000" b="0" dirty="0"/>
          </a:p>
          <a:p>
            <a:pPr>
              <a:lnSpc>
                <a:spcPct val="95000"/>
              </a:lnSpc>
              <a:spcBef>
                <a:spcPts val="300"/>
              </a:spcBef>
            </a:pPr>
            <a:endParaRPr lang="en-US" sz="2000" b="0" dirty="0" smtClean="0"/>
          </a:p>
          <a:p>
            <a:pPr>
              <a:lnSpc>
                <a:spcPct val="95000"/>
              </a:lnSpc>
              <a:spcBef>
                <a:spcPts val="300"/>
              </a:spcBef>
            </a:pPr>
            <a:r>
              <a:rPr lang="en-US" sz="2000" b="0" dirty="0" smtClean="0"/>
              <a:t>Also can be configured as input mode, so that it can </a:t>
            </a:r>
            <a:r>
              <a:rPr lang="en-US" sz="2000" b="0" smtClean="0"/>
              <a:t>measure external PWM.</a:t>
            </a:r>
            <a:endParaRPr lang="en-US" sz="1800" dirty="0" smtClean="0"/>
          </a:p>
        </p:txBody>
      </p:sp>
    </p:spTree>
    <p:extLst>
      <p:ext uri="{BB962C8B-B14F-4D97-AF65-F5344CB8AC3E}">
        <p14:creationId xmlns:p14="http://schemas.microsoft.com/office/powerpoint/2010/main" val="3093762557"/>
      </p:ext>
    </p:extLst>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Edge-Aligned</a:t>
            </a:r>
            <a:endParaRPr lang="en-US" dirty="0"/>
          </a:p>
        </p:txBody>
      </p:sp>
      <p:sp>
        <p:nvSpPr>
          <p:cNvPr id="4" name="Content Placeholder 3"/>
          <p:cNvSpPr>
            <a:spLocks noGrp="1"/>
          </p:cNvSpPr>
          <p:nvPr>
            <p:ph idx="1"/>
          </p:nvPr>
        </p:nvSpPr>
        <p:spPr>
          <a:xfrm>
            <a:off x="233363" y="4038599"/>
            <a:ext cx="8910637" cy="2290763"/>
          </a:xfrm>
        </p:spPr>
        <p:txBody>
          <a:bodyPr/>
          <a:lstStyle/>
          <a:p>
            <a:r>
              <a:rPr lang="en-GB" dirty="0" smtClean="0"/>
              <a:t>CMS bits in TIMx_CR1 are 00</a:t>
            </a:r>
          </a:p>
          <a:p>
            <a:r>
              <a:rPr lang="en-GB" dirty="0" smtClean="0"/>
              <a:t>As long as </a:t>
            </a:r>
            <a:r>
              <a:rPr lang="en-GB" dirty="0" err="1" smtClean="0"/>
              <a:t>TIMx_CNT</a:t>
            </a:r>
            <a:r>
              <a:rPr lang="en-GB" dirty="0" smtClean="0"/>
              <a:t>&lt;</a:t>
            </a:r>
            <a:r>
              <a:rPr lang="en-GB" dirty="0" err="1" smtClean="0"/>
              <a:t>TIMx_CCRx</a:t>
            </a:r>
            <a:r>
              <a:rPr lang="en-GB" dirty="0" smtClean="0"/>
              <a:t> then the OCXREF is high</a:t>
            </a:r>
          </a:p>
          <a:p>
            <a:r>
              <a:rPr lang="en-GB" dirty="0" smtClean="0"/>
              <a:t>Select down-counting or up-counting using DIR bit in TIMx_CR1</a:t>
            </a:r>
            <a:endParaRPr lang="en-GB"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78" t="39265" r="63763" b="37414"/>
          <a:stretch/>
        </p:blipFill>
        <p:spPr bwMode="auto">
          <a:xfrm>
            <a:off x="1371600" y="838200"/>
            <a:ext cx="5943600" cy="297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600236"/>
      </p:ext>
    </p:extLst>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Center-Aligned</a:t>
            </a:r>
            <a:endParaRPr lang="en-US" dirty="0"/>
          </a:p>
        </p:txBody>
      </p:sp>
      <p:sp>
        <p:nvSpPr>
          <p:cNvPr id="3" name="Content Placeholder 2"/>
          <p:cNvSpPr>
            <a:spLocks noGrp="1"/>
          </p:cNvSpPr>
          <p:nvPr>
            <p:ph idx="1"/>
          </p:nvPr>
        </p:nvSpPr>
        <p:spPr>
          <a:xfrm>
            <a:off x="228600" y="4953000"/>
            <a:ext cx="8839200" cy="1295400"/>
          </a:xfrm>
        </p:spPr>
        <p:txBody>
          <a:bodyPr/>
          <a:lstStyle/>
          <a:p>
            <a:endParaRPr lang="en-GB" sz="2000" dirty="0" smtClean="0"/>
          </a:p>
          <a:p>
            <a:endParaRPr lang="en-GB" sz="2000" dirty="0" smtClean="0"/>
          </a:p>
          <a:p>
            <a:r>
              <a:rPr lang="en-GB" sz="2000" dirty="0" smtClean="0"/>
              <a:t>CMS </a:t>
            </a:r>
            <a:r>
              <a:rPr lang="en-GB" sz="2000" dirty="0"/>
              <a:t>bits in TIMx_CR1 are </a:t>
            </a:r>
            <a:r>
              <a:rPr lang="en-GB" sz="2000" dirty="0" smtClean="0"/>
              <a:t>not 00: many possible wave forms</a:t>
            </a:r>
            <a:endParaRPr lang="en-GB" sz="2000" dirty="0"/>
          </a:p>
          <a:p>
            <a:pPr marL="0" indent="0">
              <a:buNone/>
            </a:pPr>
            <a:endParaRPr lang="en-US" sz="2000"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88" t="19220" r="63754" b="34859"/>
          <a:stretch/>
        </p:blipFill>
        <p:spPr bwMode="auto">
          <a:xfrm>
            <a:off x="2057401" y="838200"/>
            <a:ext cx="517332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894337"/>
      </p:ext>
    </p:extLst>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PWM to Drive Servo Motor</a:t>
            </a:r>
            <a:endParaRPr lang="en-US" dirty="0"/>
          </a:p>
        </p:txBody>
      </p:sp>
      <p:sp>
        <p:nvSpPr>
          <p:cNvPr id="16387" name="Content Placeholder 2"/>
          <p:cNvSpPr>
            <a:spLocks noGrp="1"/>
          </p:cNvSpPr>
          <p:nvPr>
            <p:ph idx="1"/>
          </p:nvPr>
        </p:nvSpPr>
        <p:spPr>
          <a:xfrm>
            <a:off x="228600" y="3611563"/>
            <a:ext cx="4419600" cy="3246437"/>
          </a:xfrm>
        </p:spPr>
        <p:txBody>
          <a:bodyPr/>
          <a:lstStyle/>
          <a:p>
            <a:r>
              <a:rPr lang="en-US" sz="2000" dirty="0" smtClean="0"/>
              <a:t>Servo PWM signal </a:t>
            </a:r>
          </a:p>
          <a:p>
            <a:pPr lvl="1"/>
            <a:r>
              <a:rPr lang="en-US" sz="1800" dirty="0" smtClean="0"/>
              <a:t>20 ms period</a:t>
            </a:r>
          </a:p>
          <a:p>
            <a:pPr lvl="1"/>
            <a:r>
              <a:rPr lang="en-US" sz="1800" dirty="0" smtClean="0"/>
              <a:t>1 to 2 ms pulse width</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l="26855" t="29216" r="32896" b="52124"/>
          <a:stretch>
            <a:fillRect/>
          </a:stretch>
        </p:blipFill>
        <p:spPr bwMode="auto">
          <a:xfrm>
            <a:off x="228600" y="1066800"/>
            <a:ext cx="55530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C:\Users\Alex\Documents\Teaching\Book Writin'\RL78 Book\Chapters\Timers and Counters\PWM-Screenshot.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24200"/>
            <a:ext cx="44005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Futaba S3003 Servo Standard"/>
          <p:cNvPicPr>
            <a:picLocks noChangeAspect="1" noChangeArrowheads="1"/>
          </p:cNvPicPr>
          <p:nvPr/>
        </p:nvPicPr>
        <p:blipFill>
          <a:blip r:embed="rId5">
            <a:extLst>
              <a:ext uri="{28A0092B-C50C-407E-A947-70E740481C1C}">
                <a14:useLocalDpi xmlns:a14="http://schemas.microsoft.com/office/drawing/2010/main" val="0"/>
              </a:ext>
            </a:extLst>
          </a:blip>
          <a:srcRect l="6143" t="3241" b="3838"/>
          <a:stretch>
            <a:fillRect/>
          </a:stretch>
        </p:blipFill>
        <p:spPr bwMode="auto">
          <a:xfrm>
            <a:off x="6553200" y="914400"/>
            <a:ext cx="181025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STM32F4 Timer Peripherals</a:t>
            </a:r>
            <a:endParaRPr lang="en-US" dirty="0"/>
          </a:p>
        </p:txBody>
      </p:sp>
      <p:sp>
        <p:nvSpPr>
          <p:cNvPr id="3" name="Content Placeholder 2"/>
          <p:cNvSpPr>
            <a:spLocks noGrp="1"/>
          </p:cNvSpPr>
          <p:nvPr>
            <p:ph idx="1"/>
          </p:nvPr>
        </p:nvSpPr>
        <p:spPr>
          <a:xfrm>
            <a:off x="228600" y="762000"/>
            <a:ext cx="8839200" cy="5867400"/>
          </a:xfrm>
        </p:spPr>
        <p:txBody>
          <a:bodyPr/>
          <a:lstStyle/>
          <a:p>
            <a:pPr>
              <a:lnSpc>
                <a:spcPts val="2200"/>
              </a:lnSpc>
              <a:spcBef>
                <a:spcPts val="0"/>
              </a:spcBef>
            </a:pPr>
            <a:r>
              <a:rPr lang="en-US" dirty="0" smtClean="0"/>
              <a:t>Advanced Control Timer</a:t>
            </a:r>
          </a:p>
          <a:p>
            <a:pPr lvl="1">
              <a:lnSpc>
                <a:spcPts val="2200"/>
              </a:lnSpc>
              <a:spcBef>
                <a:spcPts val="0"/>
              </a:spcBef>
            </a:pPr>
            <a:r>
              <a:rPr lang="en-US" sz="1800" dirty="0" smtClean="0"/>
              <a:t>TIM1 and TIM8</a:t>
            </a:r>
          </a:p>
          <a:p>
            <a:pPr lvl="1">
              <a:lnSpc>
                <a:spcPts val="2200"/>
              </a:lnSpc>
              <a:spcBef>
                <a:spcPts val="0"/>
              </a:spcBef>
            </a:pPr>
            <a:r>
              <a:rPr lang="en-US" sz="1800" dirty="0" smtClean="0"/>
              <a:t>Input capture, output compare, PWM, one pulse mode</a:t>
            </a:r>
          </a:p>
          <a:p>
            <a:pPr lvl="1">
              <a:lnSpc>
                <a:spcPts val="2200"/>
              </a:lnSpc>
              <a:spcBef>
                <a:spcPts val="0"/>
              </a:spcBef>
            </a:pPr>
            <a:r>
              <a:rPr lang="en-US" sz="1800" dirty="0" smtClean="0"/>
              <a:t>16-bit auto-reload register</a:t>
            </a:r>
          </a:p>
          <a:p>
            <a:pPr lvl="1">
              <a:lnSpc>
                <a:spcPts val="2200"/>
              </a:lnSpc>
              <a:spcBef>
                <a:spcPts val="0"/>
              </a:spcBef>
            </a:pPr>
            <a:r>
              <a:rPr lang="en-US" sz="1800" dirty="0" smtClean="0"/>
              <a:t>Additional control for driving motor  or other devices</a:t>
            </a:r>
          </a:p>
          <a:p>
            <a:pPr>
              <a:lnSpc>
                <a:spcPts val="2200"/>
              </a:lnSpc>
              <a:spcBef>
                <a:spcPts val="0"/>
              </a:spcBef>
            </a:pPr>
            <a:r>
              <a:rPr lang="en-US" dirty="0" smtClean="0"/>
              <a:t>General Purpose Timer</a:t>
            </a:r>
          </a:p>
          <a:p>
            <a:pPr lvl="1">
              <a:lnSpc>
                <a:spcPts val="2200"/>
              </a:lnSpc>
              <a:spcBef>
                <a:spcPts val="0"/>
              </a:spcBef>
            </a:pPr>
            <a:r>
              <a:rPr lang="en-US" sz="1800" dirty="0" smtClean="0"/>
              <a:t>TIM2 to TIM5</a:t>
            </a:r>
          </a:p>
          <a:p>
            <a:pPr lvl="1">
              <a:lnSpc>
                <a:spcPts val="2200"/>
              </a:lnSpc>
              <a:spcBef>
                <a:spcPts val="0"/>
              </a:spcBef>
            </a:pPr>
            <a:r>
              <a:rPr lang="en-US" sz="1800" dirty="0" smtClean="0"/>
              <a:t>Input capture, output compare, PWM, one pulse mode</a:t>
            </a:r>
          </a:p>
          <a:p>
            <a:pPr lvl="1">
              <a:lnSpc>
                <a:spcPts val="2200"/>
              </a:lnSpc>
              <a:spcBef>
                <a:spcPts val="0"/>
              </a:spcBef>
            </a:pPr>
            <a:r>
              <a:rPr lang="en-US" sz="1800" dirty="0" smtClean="0"/>
              <a:t>16-bit or 32-bit auto-reload register</a:t>
            </a:r>
          </a:p>
          <a:p>
            <a:pPr>
              <a:lnSpc>
                <a:spcPts val="2200"/>
              </a:lnSpc>
              <a:spcBef>
                <a:spcPts val="0"/>
              </a:spcBef>
            </a:pPr>
            <a:r>
              <a:rPr lang="en-US" dirty="0" smtClean="0"/>
              <a:t>General Purpose Timer</a:t>
            </a:r>
            <a:endParaRPr lang="en-US" dirty="0"/>
          </a:p>
          <a:p>
            <a:pPr lvl="1">
              <a:lnSpc>
                <a:spcPts val="2200"/>
              </a:lnSpc>
              <a:spcBef>
                <a:spcPts val="0"/>
              </a:spcBef>
            </a:pPr>
            <a:r>
              <a:rPr lang="en-US" sz="1800" dirty="0" smtClean="0"/>
              <a:t>TIM9 to TIM14</a:t>
            </a:r>
          </a:p>
          <a:p>
            <a:pPr lvl="1">
              <a:lnSpc>
                <a:spcPts val="2200"/>
              </a:lnSpc>
              <a:spcBef>
                <a:spcPts val="0"/>
              </a:spcBef>
            </a:pPr>
            <a:r>
              <a:rPr lang="en-US" sz="1800" dirty="0"/>
              <a:t>Input capture, output compare, </a:t>
            </a:r>
            <a:r>
              <a:rPr lang="en-US" sz="1800" dirty="0" smtClean="0"/>
              <a:t>PWM, one pulse mode</a:t>
            </a:r>
          </a:p>
          <a:p>
            <a:pPr lvl="1">
              <a:lnSpc>
                <a:spcPts val="2200"/>
              </a:lnSpc>
              <a:spcBef>
                <a:spcPts val="0"/>
              </a:spcBef>
            </a:pPr>
            <a:r>
              <a:rPr lang="en-US" sz="1800" dirty="0" smtClean="0"/>
              <a:t>Only 16-bit auto-reload register</a:t>
            </a:r>
            <a:endParaRPr lang="en-US" sz="2000" dirty="0"/>
          </a:p>
          <a:p>
            <a:pPr>
              <a:lnSpc>
                <a:spcPts val="2200"/>
              </a:lnSpc>
              <a:spcBef>
                <a:spcPts val="0"/>
              </a:spcBef>
            </a:pPr>
            <a:r>
              <a:rPr lang="en-US" dirty="0" smtClean="0"/>
              <a:t>Basic Timer (Simple timer)</a:t>
            </a:r>
          </a:p>
          <a:p>
            <a:pPr lvl="1">
              <a:lnSpc>
                <a:spcPts val="2200"/>
              </a:lnSpc>
              <a:spcBef>
                <a:spcPts val="0"/>
              </a:spcBef>
            </a:pPr>
            <a:r>
              <a:rPr lang="en-US" sz="1800" dirty="0" smtClean="0"/>
              <a:t>TIM6 and TIM7</a:t>
            </a:r>
          </a:p>
          <a:p>
            <a:pPr lvl="1">
              <a:lnSpc>
                <a:spcPts val="2200"/>
              </a:lnSpc>
              <a:spcBef>
                <a:spcPts val="0"/>
              </a:spcBef>
            </a:pPr>
            <a:r>
              <a:rPr lang="en-US" sz="1800" dirty="0" smtClean="0"/>
              <a:t>Can be generic counter and internally connected to DAC</a:t>
            </a:r>
          </a:p>
          <a:p>
            <a:pPr lvl="1">
              <a:lnSpc>
                <a:spcPts val="2200"/>
              </a:lnSpc>
              <a:spcBef>
                <a:spcPts val="0"/>
              </a:spcBef>
            </a:pPr>
            <a:r>
              <a:rPr lang="en-US" sz="1800" dirty="0" smtClean="0"/>
              <a:t>16-bit auto reload register</a:t>
            </a:r>
            <a:endParaRPr lang="en-US" sz="1800" dirty="0"/>
          </a:p>
          <a:p>
            <a:pPr>
              <a:lnSpc>
                <a:spcPts val="2200"/>
              </a:lnSpc>
              <a:spcBef>
                <a:spcPts val="0"/>
              </a:spcBef>
            </a:pPr>
            <a:r>
              <a:rPr lang="en-US" sz="1900" dirty="0" smtClean="0"/>
              <a:t>Also a 24 bit system timer(</a:t>
            </a:r>
            <a:r>
              <a:rPr lang="en-US" sz="1900" dirty="0" err="1" smtClean="0"/>
              <a:t>SysTick</a:t>
            </a:r>
            <a:r>
              <a:rPr lang="en-US" sz="1900" dirty="0" smtClean="0"/>
              <a:t>)</a:t>
            </a:r>
            <a:endParaRPr lang="en-US" sz="1900" dirty="0"/>
          </a:p>
        </p:txBody>
      </p:sp>
    </p:spTree>
    <p:extLst>
      <p:ext uri="{BB962C8B-B14F-4D97-AF65-F5344CB8AC3E}">
        <p14:creationId xmlns:p14="http://schemas.microsoft.com/office/powerpoint/2010/main" val="3187747286"/>
      </p:ext>
    </p:extLst>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Purpose Timer Block Diagram</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25" t="23667" r="61062" b="25228"/>
          <a:stretch/>
        </p:blipFill>
        <p:spPr bwMode="auto">
          <a:xfrm>
            <a:off x="609600" y="914397"/>
            <a:ext cx="6629400" cy="533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421" t="74526" r="77877" b="14160"/>
          <a:stretch/>
        </p:blipFill>
        <p:spPr bwMode="auto">
          <a:xfrm>
            <a:off x="7406004" y="4876800"/>
            <a:ext cx="1737996" cy="129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001396"/>
      </p:ext>
    </p:extLst>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38"/>
          <p:cNvGrpSpPr>
            <a:grpSpLocks/>
          </p:cNvGrpSpPr>
          <p:nvPr/>
        </p:nvGrpSpPr>
        <p:grpSpPr bwMode="auto">
          <a:xfrm>
            <a:off x="1616148" y="845066"/>
            <a:ext cx="4260509" cy="2105025"/>
            <a:chOff x="76" y="537"/>
            <a:chExt cx="2573" cy="1326"/>
          </a:xfrm>
        </p:grpSpPr>
        <p:sp>
          <p:nvSpPr>
            <p:cNvPr id="4125" name="Text Box 11"/>
            <p:cNvSpPr txBox="1">
              <a:spLocks noChangeArrowheads="1"/>
            </p:cNvSpPr>
            <p:nvPr/>
          </p:nvSpPr>
          <p:spPr bwMode="auto">
            <a:xfrm>
              <a:off x="1584" y="1632"/>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Current Count</a:t>
              </a:r>
            </a:p>
          </p:txBody>
        </p:sp>
        <p:sp>
          <p:nvSpPr>
            <p:cNvPr id="4126" name="Text Box 12"/>
            <p:cNvSpPr txBox="1">
              <a:spLocks noChangeArrowheads="1"/>
            </p:cNvSpPr>
            <p:nvPr/>
          </p:nvSpPr>
          <p:spPr bwMode="auto">
            <a:xfrm>
              <a:off x="1584" y="53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4127" name="Line 9"/>
            <p:cNvSpPr>
              <a:spLocks noChangeShapeType="1"/>
            </p:cNvSpPr>
            <p:nvPr/>
          </p:nvSpPr>
          <p:spPr bwMode="auto">
            <a:xfrm>
              <a:off x="76" y="1214"/>
              <a:ext cx="17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8" name="Rectangle 4"/>
            <p:cNvSpPr>
              <a:spLocks noChangeArrowheads="1"/>
            </p:cNvSpPr>
            <p:nvPr/>
          </p:nvSpPr>
          <p:spPr bwMode="auto">
            <a:xfrm>
              <a:off x="1440" y="960"/>
              <a:ext cx="1209" cy="480"/>
            </a:xfrm>
            <a:prstGeom prst="rect">
              <a:avLst/>
            </a:prstGeom>
            <a:solidFill>
              <a:schemeClr val="accent1"/>
            </a:solidFill>
            <a:ln w="9525">
              <a:solidFill>
                <a:schemeClr val="tx1"/>
              </a:solidFill>
              <a:miter lim="800000"/>
              <a:headEnd/>
              <a:tailEnd/>
            </a:ln>
          </p:spPr>
          <p:txBody>
            <a:bodyPr wrap="none" anchor="ctr"/>
            <a:lstStyle/>
            <a:p>
              <a:pPr algn="ctr"/>
              <a:r>
                <a:rPr lang="en-US" sz="1800" b="1" dirty="0" err="1" smtClean="0">
                  <a:latin typeface="Arial" charset="0"/>
                  <a:cs typeface="Arial" charset="0"/>
                </a:rPr>
                <a:t>TIMx_CNT</a:t>
              </a:r>
              <a:endParaRPr lang="en-US" sz="1800" b="1" dirty="0">
                <a:latin typeface="Arial" charset="0"/>
                <a:cs typeface="Arial" charset="0"/>
              </a:endParaRPr>
            </a:p>
          </p:txBody>
        </p:sp>
        <p:sp>
          <p:nvSpPr>
            <p:cNvPr id="4129" name="AutoShape 5"/>
            <p:cNvSpPr>
              <a:spLocks noChangeArrowheads="1"/>
            </p:cNvSpPr>
            <p:nvPr/>
          </p:nvSpPr>
          <p:spPr bwMode="auto">
            <a:xfrm rot="5400000">
              <a:off x="1414" y="1126"/>
              <a:ext cx="196" cy="144"/>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4130" name="Line 10"/>
            <p:cNvSpPr>
              <a:spLocks noChangeShapeType="1"/>
            </p:cNvSpPr>
            <p:nvPr/>
          </p:nvSpPr>
          <p:spPr bwMode="auto">
            <a:xfrm>
              <a:off x="2064" y="144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1" name="Line 13"/>
            <p:cNvSpPr>
              <a:spLocks noChangeShapeType="1"/>
            </p:cNvSpPr>
            <p:nvPr/>
          </p:nvSpPr>
          <p:spPr bwMode="auto">
            <a:xfrm>
              <a:off x="2064" y="72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91874" name="Rectangle 2"/>
          <p:cNvSpPr>
            <a:spLocks noGrp="1" noChangeArrowheads="1"/>
          </p:cNvSpPr>
          <p:nvPr>
            <p:ph type="title"/>
          </p:nvPr>
        </p:nvSpPr>
        <p:spPr/>
        <p:txBody>
          <a:bodyPr/>
          <a:lstStyle/>
          <a:p>
            <a:pPr>
              <a:defRPr/>
            </a:pPr>
            <a:r>
              <a:rPr lang="en-US" sz="3200" dirty="0" smtClean="0"/>
              <a:t>General Purpose Timer</a:t>
            </a:r>
          </a:p>
        </p:txBody>
      </p:sp>
      <p:sp>
        <p:nvSpPr>
          <p:cNvPr id="4099" name="Rectangle 3"/>
          <p:cNvSpPr>
            <a:spLocks noGrp="1" noChangeArrowheads="1"/>
          </p:cNvSpPr>
          <p:nvPr>
            <p:ph idx="1"/>
          </p:nvPr>
        </p:nvSpPr>
        <p:spPr>
          <a:xfrm>
            <a:off x="235688" y="3352800"/>
            <a:ext cx="8839200" cy="2743200"/>
          </a:xfrm>
        </p:spPr>
        <p:txBody>
          <a:bodyPr/>
          <a:lstStyle/>
          <a:p>
            <a:pPr>
              <a:spcBef>
                <a:spcPct val="0"/>
              </a:spcBef>
            </a:pPr>
            <a:r>
              <a:rPr lang="en-US" sz="2000" dirty="0" smtClean="0"/>
              <a:t>Timer can count down or up or up/down (up by reset)</a:t>
            </a:r>
          </a:p>
          <a:p>
            <a:pPr>
              <a:spcBef>
                <a:spcPct val="0"/>
              </a:spcBef>
            </a:pPr>
            <a:r>
              <a:rPr lang="en-US" sz="2000" dirty="0" smtClean="0"/>
              <a:t>A prescaler can divide the counter clock</a:t>
            </a:r>
          </a:p>
          <a:p>
            <a:pPr>
              <a:spcBef>
                <a:spcPct val="0"/>
              </a:spcBef>
            </a:pPr>
            <a:r>
              <a:rPr lang="en-US" sz="2000" dirty="0" smtClean="0"/>
              <a:t>4 independent channels for the timer</a:t>
            </a:r>
          </a:p>
          <a:p>
            <a:pPr lvl="1">
              <a:spcBef>
                <a:spcPct val="0"/>
              </a:spcBef>
            </a:pPr>
            <a:r>
              <a:rPr lang="en-US" sz="1900" dirty="0" smtClean="0"/>
              <a:t>Input capture</a:t>
            </a:r>
          </a:p>
          <a:p>
            <a:pPr lvl="1">
              <a:spcBef>
                <a:spcPct val="0"/>
              </a:spcBef>
            </a:pPr>
            <a:r>
              <a:rPr lang="en-US" sz="1900" dirty="0" smtClean="0"/>
              <a:t>Output compare</a:t>
            </a:r>
          </a:p>
          <a:p>
            <a:pPr lvl="1">
              <a:spcBef>
                <a:spcPct val="0"/>
              </a:spcBef>
            </a:pPr>
            <a:r>
              <a:rPr lang="en-US" sz="1900" dirty="0" smtClean="0"/>
              <a:t>PWM generation</a:t>
            </a:r>
          </a:p>
          <a:p>
            <a:pPr lvl="1">
              <a:spcBef>
                <a:spcPct val="0"/>
              </a:spcBef>
            </a:pPr>
            <a:r>
              <a:rPr lang="en-US" sz="1900" dirty="0" smtClean="0"/>
              <a:t>One-pulse mode output</a:t>
            </a:r>
          </a:p>
          <a:p>
            <a:pPr>
              <a:spcBef>
                <a:spcPct val="0"/>
              </a:spcBef>
            </a:pPr>
            <a:r>
              <a:rPr lang="en-US" sz="2000" dirty="0" smtClean="0"/>
              <a:t>Overflow or underflow will cause an update event (UEV), thus the interrupt and possibly the reload</a:t>
            </a:r>
          </a:p>
          <a:p>
            <a:pPr lvl="1">
              <a:spcBef>
                <a:spcPct val="0"/>
              </a:spcBef>
            </a:pPr>
            <a:endParaRPr lang="en-US" sz="1900" dirty="0" smtClean="0"/>
          </a:p>
          <a:p>
            <a:pPr>
              <a:spcBef>
                <a:spcPct val="0"/>
              </a:spcBef>
            </a:pPr>
            <a:endParaRPr lang="en-US" sz="2000" dirty="0" smtClean="0"/>
          </a:p>
          <a:p>
            <a:pPr>
              <a:spcBef>
                <a:spcPct val="0"/>
              </a:spcBef>
            </a:pPr>
            <a:endParaRPr lang="en-US" sz="2000" dirty="0" smtClean="0"/>
          </a:p>
        </p:txBody>
      </p:sp>
      <p:sp>
        <p:nvSpPr>
          <p:cNvPr id="4101" name="Text Box 7"/>
          <p:cNvSpPr txBox="1">
            <a:spLocks noChangeArrowheads="1"/>
          </p:cNvSpPr>
          <p:nvPr/>
        </p:nvSpPr>
        <p:spPr bwMode="auto">
          <a:xfrm>
            <a:off x="470638" y="15240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Clock</a:t>
            </a:r>
          </a:p>
        </p:txBody>
      </p:sp>
      <p:sp>
        <p:nvSpPr>
          <p:cNvPr id="4103" name="Text Box 17"/>
          <p:cNvSpPr txBox="1">
            <a:spLocks noChangeArrowheads="1"/>
          </p:cNvSpPr>
          <p:nvPr/>
        </p:nvSpPr>
        <p:spPr bwMode="auto">
          <a:xfrm>
            <a:off x="6990941" y="1702396"/>
            <a:ext cx="569387"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smtClean="0">
                <a:latin typeface="Arial" pitchFamily="34" charset="0"/>
                <a:cs typeface="Arial" pitchFamily="34" charset="0"/>
              </a:rPr>
              <a:t>ISR</a:t>
            </a:r>
            <a:endParaRPr lang="en-US" sz="1600" b="1" dirty="0">
              <a:solidFill>
                <a:srgbClr val="FFFF00"/>
              </a:solidFill>
              <a:latin typeface="Arial" pitchFamily="34" charset="0"/>
              <a:cs typeface="Arial" pitchFamily="34" charset="0"/>
            </a:endParaRPr>
          </a:p>
        </p:txBody>
      </p:sp>
      <p:cxnSp>
        <p:nvCxnSpPr>
          <p:cNvPr id="4105" name="AutoShape 20"/>
          <p:cNvCxnSpPr>
            <a:cxnSpLocks noChangeShapeType="1"/>
            <a:stCxn id="4128" idx="3"/>
            <a:endCxn id="4103" idx="1"/>
          </p:cNvCxnSpPr>
          <p:nvPr/>
        </p:nvCxnSpPr>
        <p:spPr bwMode="auto">
          <a:xfrm flipV="1">
            <a:off x="5876657" y="1887062"/>
            <a:ext cx="1114284" cy="10517"/>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4106" name="AutoShape 21"/>
          <p:cNvCxnSpPr>
            <a:cxnSpLocks noChangeShapeType="1"/>
            <a:stCxn id="4103" idx="3"/>
            <a:endCxn id="4107" idx="1"/>
          </p:cNvCxnSpPr>
          <p:nvPr/>
        </p:nvCxnSpPr>
        <p:spPr bwMode="auto">
          <a:xfrm>
            <a:off x="7560328" y="1887062"/>
            <a:ext cx="507898" cy="256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4107" name="Text Box 22"/>
          <p:cNvSpPr txBox="1">
            <a:spLocks noChangeArrowheads="1"/>
          </p:cNvSpPr>
          <p:nvPr/>
        </p:nvSpPr>
        <p:spPr bwMode="auto">
          <a:xfrm>
            <a:off x="8068226" y="1704962"/>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smtClean="0">
                <a:latin typeface="Arial" charset="0"/>
                <a:cs typeface="Arial" charset="0"/>
              </a:rPr>
              <a:t>Resume</a:t>
            </a:r>
            <a:endParaRPr lang="en-US" sz="1800" i="1" dirty="0">
              <a:latin typeface="Arial" charset="0"/>
              <a:cs typeface="Arial" charset="0"/>
            </a:endParaRPr>
          </a:p>
        </p:txBody>
      </p:sp>
      <p:sp>
        <p:nvSpPr>
          <p:cNvPr id="4108" name="Text Box 23"/>
          <p:cNvSpPr txBox="1">
            <a:spLocks noChangeArrowheads="1"/>
          </p:cNvSpPr>
          <p:nvPr/>
        </p:nvSpPr>
        <p:spPr bwMode="auto">
          <a:xfrm>
            <a:off x="5876657" y="184439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Interrupt</a:t>
            </a:r>
          </a:p>
        </p:txBody>
      </p:sp>
      <p:grpSp>
        <p:nvGrpSpPr>
          <p:cNvPr id="4111" name="Group 37"/>
          <p:cNvGrpSpPr>
            <a:grpSpLocks/>
          </p:cNvGrpSpPr>
          <p:nvPr/>
        </p:nvGrpSpPr>
        <p:grpSpPr bwMode="auto">
          <a:xfrm>
            <a:off x="83288" y="1828800"/>
            <a:ext cx="1524000" cy="228600"/>
            <a:chOff x="144" y="1440"/>
            <a:chExt cx="960" cy="144"/>
          </a:xfrm>
        </p:grpSpPr>
        <p:sp>
          <p:nvSpPr>
            <p:cNvPr id="4115"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7"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0"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2"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3"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4"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12" name="Text Box 41"/>
          <p:cNvSpPr txBox="1">
            <a:spLocks noChangeArrowheads="1"/>
          </p:cNvSpPr>
          <p:nvPr/>
        </p:nvSpPr>
        <p:spPr bwMode="auto">
          <a:xfrm>
            <a:off x="5029200" y="1068754"/>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latin typeface="Arial" charset="0"/>
                <a:cs typeface="Arial" charset="0"/>
              </a:rPr>
              <a:t>Reload</a:t>
            </a:r>
          </a:p>
        </p:txBody>
      </p:sp>
      <p:sp>
        <p:nvSpPr>
          <p:cNvPr id="52" name="Text Box 17"/>
          <p:cNvSpPr txBox="1">
            <a:spLocks noChangeArrowheads="1"/>
          </p:cNvSpPr>
          <p:nvPr/>
        </p:nvSpPr>
        <p:spPr bwMode="auto">
          <a:xfrm>
            <a:off x="1929075" y="1709737"/>
            <a:ext cx="1313180"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charset="0"/>
                <a:cs typeface="Arial" charset="0"/>
              </a:rPr>
              <a:t>TIMx_PSC</a:t>
            </a:r>
            <a:endParaRPr lang="en-US" sz="1800" b="1" dirty="0">
              <a:latin typeface="Arial" charset="0"/>
              <a:cs typeface="Arial" charset="0"/>
            </a:endParaRPr>
          </a:p>
        </p:txBody>
      </p:sp>
      <p:cxnSp>
        <p:nvCxnSpPr>
          <p:cNvPr id="62" name="AutoShape 21"/>
          <p:cNvCxnSpPr>
            <a:cxnSpLocks noChangeShapeType="1"/>
            <a:stCxn id="52" idx="3"/>
            <a:endCxn id="4128" idx="1"/>
          </p:cNvCxnSpPr>
          <p:nvPr/>
        </p:nvCxnSpPr>
        <p:spPr bwMode="auto">
          <a:xfrm>
            <a:off x="3242255" y="1894403"/>
            <a:ext cx="632476" cy="317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84" name="Text Box 17"/>
          <p:cNvSpPr txBox="1">
            <a:spLocks noChangeArrowheads="1"/>
          </p:cNvSpPr>
          <p:nvPr/>
        </p:nvSpPr>
        <p:spPr bwMode="auto">
          <a:xfrm>
            <a:off x="5837331" y="884088"/>
            <a:ext cx="1338828"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pitchFamily="34" charset="0"/>
                <a:cs typeface="Arial" pitchFamily="34" charset="0"/>
              </a:rPr>
              <a:t>TIMx_ARR</a:t>
            </a:r>
            <a:endParaRPr lang="en-US" sz="2000" b="1" dirty="0">
              <a:solidFill>
                <a:srgbClr val="FFFF00"/>
              </a:solidFill>
              <a:latin typeface="Arial" pitchFamily="34" charset="0"/>
              <a:cs typeface="Arial" pitchFamily="34" charset="0"/>
            </a:endParaRPr>
          </a:p>
        </p:txBody>
      </p:sp>
      <p:cxnSp>
        <p:nvCxnSpPr>
          <p:cNvPr id="87" name="AutoShape 21"/>
          <p:cNvCxnSpPr>
            <a:cxnSpLocks noChangeShapeType="1"/>
          </p:cNvCxnSpPr>
          <p:nvPr/>
        </p:nvCxnSpPr>
        <p:spPr bwMode="auto">
          <a:xfrm flipV="1">
            <a:off x="6553200" y="1283988"/>
            <a:ext cx="11246" cy="544812"/>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04" name="AutoShape 21"/>
          <p:cNvCxnSpPr>
            <a:cxnSpLocks noChangeShapeType="1"/>
          </p:cNvCxnSpPr>
          <p:nvPr/>
        </p:nvCxnSpPr>
        <p:spPr bwMode="auto">
          <a:xfrm flipH="1">
            <a:off x="5598990" y="1068754"/>
            <a:ext cx="203154" cy="0"/>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28295271"/>
      </p:ext>
    </p:extLst>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General Purpose Timer Control Registers</a:t>
            </a:r>
            <a:endParaRPr lang="en-US" sz="3200" dirty="0"/>
          </a:p>
        </p:txBody>
      </p:sp>
      <p:sp>
        <p:nvSpPr>
          <p:cNvPr id="3" name="Content Placeholder 2"/>
          <p:cNvSpPr>
            <a:spLocks noGrp="1"/>
          </p:cNvSpPr>
          <p:nvPr>
            <p:ph idx="1"/>
          </p:nvPr>
        </p:nvSpPr>
        <p:spPr/>
        <p:txBody>
          <a:bodyPr/>
          <a:lstStyle/>
          <a:p>
            <a:r>
              <a:rPr lang="en-US" sz="2000" dirty="0" smtClean="0"/>
              <a:t>Highly Configurable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07" t="16651" r="57267" b="31070"/>
          <a:stretch/>
        </p:blipFill>
        <p:spPr bwMode="auto">
          <a:xfrm>
            <a:off x="1447800" y="1295400"/>
            <a:ext cx="6022560" cy="495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82470"/>
      </p:ext>
    </p:extLst>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895600"/>
            <a:ext cx="7772400" cy="1362075"/>
          </a:xfrm>
        </p:spPr>
        <p:txBody>
          <a:bodyPr/>
          <a:lstStyle/>
          <a:p>
            <a:r>
              <a:rPr lang="en-US" dirty="0" smtClean="0"/>
              <a:t>Periodic Interrupt</a:t>
            </a:r>
            <a:endParaRPr lang="en-US" dirty="0"/>
          </a:p>
        </p:txBody>
      </p:sp>
    </p:spTree>
    <p:extLst>
      <p:ext uri="{BB962C8B-B14F-4D97-AF65-F5344CB8AC3E}">
        <p14:creationId xmlns:p14="http://schemas.microsoft.com/office/powerpoint/2010/main" val="2777156633"/>
      </p:ext>
    </p:extLst>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38"/>
          <p:cNvGrpSpPr>
            <a:grpSpLocks/>
          </p:cNvGrpSpPr>
          <p:nvPr/>
        </p:nvGrpSpPr>
        <p:grpSpPr bwMode="auto">
          <a:xfrm>
            <a:off x="1616148" y="845066"/>
            <a:ext cx="4260509" cy="2105025"/>
            <a:chOff x="76" y="537"/>
            <a:chExt cx="2573" cy="1326"/>
          </a:xfrm>
        </p:grpSpPr>
        <p:sp>
          <p:nvSpPr>
            <p:cNvPr id="4125" name="Text Box 11"/>
            <p:cNvSpPr txBox="1">
              <a:spLocks noChangeArrowheads="1"/>
            </p:cNvSpPr>
            <p:nvPr/>
          </p:nvSpPr>
          <p:spPr bwMode="auto">
            <a:xfrm>
              <a:off x="1584" y="1632"/>
              <a:ext cx="10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Current Count</a:t>
              </a:r>
            </a:p>
          </p:txBody>
        </p:sp>
        <p:sp>
          <p:nvSpPr>
            <p:cNvPr id="4126" name="Text Box 12"/>
            <p:cNvSpPr txBox="1">
              <a:spLocks noChangeArrowheads="1"/>
            </p:cNvSpPr>
            <p:nvPr/>
          </p:nvSpPr>
          <p:spPr bwMode="auto">
            <a:xfrm>
              <a:off x="1584" y="537"/>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Reload Value</a:t>
              </a:r>
            </a:p>
          </p:txBody>
        </p:sp>
        <p:sp>
          <p:nvSpPr>
            <p:cNvPr id="4127" name="Line 9"/>
            <p:cNvSpPr>
              <a:spLocks noChangeShapeType="1"/>
            </p:cNvSpPr>
            <p:nvPr/>
          </p:nvSpPr>
          <p:spPr bwMode="auto">
            <a:xfrm>
              <a:off x="76" y="1214"/>
              <a:ext cx="17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8" name="Rectangle 4"/>
            <p:cNvSpPr>
              <a:spLocks noChangeArrowheads="1"/>
            </p:cNvSpPr>
            <p:nvPr/>
          </p:nvSpPr>
          <p:spPr bwMode="auto">
            <a:xfrm>
              <a:off x="1440" y="960"/>
              <a:ext cx="1209" cy="480"/>
            </a:xfrm>
            <a:prstGeom prst="rect">
              <a:avLst/>
            </a:prstGeom>
            <a:solidFill>
              <a:schemeClr val="accent1"/>
            </a:solidFill>
            <a:ln w="9525">
              <a:solidFill>
                <a:schemeClr val="tx1"/>
              </a:solidFill>
              <a:miter lim="800000"/>
              <a:headEnd/>
              <a:tailEnd/>
            </a:ln>
          </p:spPr>
          <p:txBody>
            <a:bodyPr wrap="none" anchor="ctr"/>
            <a:lstStyle/>
            <a:p>
              <a:pPr algn="ctr"/>
              <a:r>
                <a:rPr lang="en-US" sz="1800" b="1" dirty="0" err="1" smtClean="0">
                  <a:latin typeface="Arial" charset="0"/>
                  <a:cs typeface="Arial" charset="0"/>
                </a:rPr>
                <a:t>TIMx_CNT</a:t>
              </a:r>
              <a:endParaRPr lang="en-US" sz="1800" b="1" dirty="0">
                <a:latin typeface="Arial" charset="0"/>
                <a:cs typeface="Arial" charset="0"/>
              </a:endParaRPr>
            </a:p>
          </p:txBody>
        </p:sp>
        <p:sp>
          <p:nvSpPr>
            <p:cNvPr id="4129" name="AutoShape 5"/>
            <p:cNvSpPr>
              <a:spLocks noChangeArrowheads="1"/>
            </p:cNvSpPr>
            <p:nvPr/>
          </p:nvSpPr>
          <p:spPr bwMode="auto">
            <a:xfrm rot="5400000">
              <a:off x="1414" y="1126"/>
              <a:ext cx="196" cy="144"/>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4130" name="Line 10"/>
            <p:cNvSpPr>
              <a:spLocks noChangeShapeType="1"/>
            </p:cNvSpPr>
            <p:nvPr/>
          </p:nvSpPr>
          <p:spPr bwMode="auto">
            <a:xfrm>
              <a:off x="2064" y="144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31" name="Line 13"/>
            <p:cNvSpPr>
              <a:spLocks noChangeShapeType="1"/>
            </p:cNvSpPr>
            <p:nvPr/>
          </p:nvSpPr>
          <p:spPr bwMode="auto">
            <a:xfrm>
              <a:off x="2064" y="720"/>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91874" name="Rectangle 2"/>
          <p:cNvSpPr>
            <a:spLocks noGrp="1" noChangeArrowheads="1"/>
          </p:cNvSpPr>
          <p:nvPr>
            <p:ph type="title"/>
          </p:nvPr>
        </p:nvSpPr>
        <p:spPr/>
        <p:txBody>
          <a:bodyPr/>
          <a:lstStyle/>
          <a:p>
            <a:pPr>
              <a:defRPr/>
            </a:pPr>
            <a:r>
              <a:rPr lang="en-US" sz="3200" dirty="0" smtClean="0"/>
              <a:t>Timer as A periodic Interrupt Source</a:t>
            </a:r>
          </a:p>
        </p:txBody>
      </p:sp>
      <p:sp>
        <p:nvSpPr>
          <p:cNvPr id="4099" name="Rectangle 3"/>
          <p:cNvSpPr>
            <a:spLocks noGrp="1" noChangeArrowheads="1"/>
          </p:cNvSpPr>
          <p:nvPr>
            <p:ph idx="1"/>
          </p:nvPr>
        </p:nvSpPr>
        <p:spPr>
          <a:xfrm>
            <a:off x="235688" y="3886200"/>
            <a:ext cx="8839200" cy="1295400"/>
          </a:xfrm>
        </p:spPr>
        <p:txBody>
          <a:bodyPr/>
          <a:lstStyle/>
          <a:p>
            <a:pPr>
              <a:spcBef>
                <a:spcPct val="0"/>
              </a:spcBef>
            </a:pPr>
            <a:r>
              <a:rPr lang="en-US" sz="2000" dirty="0" smtClean="0"/>
              <a:t>STM32F4 families enjoy sophisticated and powerful timer</a:t>
            </a:r>
          </a:p>
          <a:p>
            <a:pPr>
              <a:spcBef>
                <a:spcPct val="0"/>
              </a:spcBef>
            </a:pPr>
            <a:r>
              <a:rPr lang="en-US" sz="2000" dirty="0" smtClean="0"/>
              <a:t>One of the basic function of the timer is to cause independent and periodic interrupts</a:t>
            </a:r>
          </a:p>
          <a:p>
            <a:pPr>
              <a:spcBef>
                <a:spcPct val="0"/>
              </a:spcBef>
            </a:pPr>
            <a:r>
              <a:rPr lang="en-US" sz="2000" dirty="0" smtClean="0"/>
              <a:t>Best for regularly repeating some certain small tasks</a:t>
            </a:r>
          </a:p>
          <a:p>
            <a:pPr>
              <a:spcBef>
                <a:spcPct val="0"/>
              </a:spcBef>
            </a:pPr>
            <a:endParaRPr lang="en-US" sz="2000" dirty="0" smtClean="0"/>
          </a:p>
        </p:txBody>
      </p:sp>
      <p:sp>
        <p:nvSpPr>
          <p:cNvPr id="4101" name="Text Box 7"/>
          <p:cNvSpPr txBox="1">
            <a:spLocks noChangeArrowheads="1"/>
          </p:cNvSpPr>
          <p:nvPr/>
        </p:nvSpPr>
        <p:spPr bwMode="auto">
          <a:xfrm>
            <a:off x="470638" y="15240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Clock</a:t>
            </a:r>
          </a:p>
        </p:txBody>
      </p:sp>
      <p:sp>
        <p:nvSpPr>
          <p:cNvPr id="4103" name="Text Box 17"/>
          <p:cNvSpPr txBox="1">
            <a:spLocks noChangeArrowheads="1"/>
          </p:cNvSpPr>
          <p:nvPr/>
        </p:nvSpPr>
        <p:spPr bwMode="auto">
          <a:xfrm>
            <a:off x="6990941" y="1702396"/>
            <a:ext cx="569387"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smtClean="0">
                <a:latin typeface="Arial" pitchFamily="34" charset="0"/>
                <a:cs typeface="Arial" pitchFamily="34" charset="0"/>
              </a:rPr>
              <a:t>ISR</a:t>
            </a:r>
            <a:endParaRPr lang="en-US" sz="1600" b="1" dirty="0">
              <a:solidFill>
                <a:srgbClr val="FFFF00"/>
              </a:solidFill>
              <a:latin typeface="Arial" pitchFamily="34" charset="0"/>
              <a:cs typeface="Arial" pitchFamily="34" charset="0"/>
            </a:endParaRPr>
          </a:p>
        </p:txBody>
      </p:sp>
      <p:cxnSp>
        <p:nvCxnSpPr>
          <p:cNvPr id="4105" name="AutoShape 20"/>
          <p:cNvCxnSpPr>
            <a:cxnSpLocks noChangeShapeType="1"/>
            <a:stCxn id="4128" idx="3"/>
            <a:endCxn id="4103" idx="1"/>
          </p:cNvCxnSpPr>
          <p:nvPr/>
        </p:nvCxnSpPr>
        <p:spPr bwMode="auto">
          <a:xfrm flipV="1">
            <a:off x="5876657" y="1887062"/>
            <a:ext cx="1114284" cy="10517"/>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4106" name="AutoShape 21"/>
          <p:cNvCxnSpPr>
            <a:cxnSpLocks noChangeShapeType="1"/>
            <a:stCxn id="4103" idx="3"/>
            <a:endCxn id="4107" idx="1"/>
          </p:cNvCxnSpPr>
          <p:nvPr/>
        </p:nvCxnSpPr>
        <p:spPr bwMode="auto">
          <a:xfrm>
            <a:off x="7560328" y="1887062"/>
            <a:ext cx="507898" cy="256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4107" name="Text Box 22"/>
          <p:cNvSpPr txBox="1">
            <a:spLocks noChangeArrowheads="1"/>
          </p:cNvSpPr>
          <p:nvPr/>
        </p:nvSpPr>
        <p:spPr bwMode="auto">
          <a:xfrm>
            <a:off x="8068226" y="1704962"/>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smtClean="0">
                <a:latin typeface="Arial" charset="0"/>
                <a:cs typeface="Arial" charset="0"/>
              </a:rPr>
              <a:t>Resume</a:t>
            </a:r>
            <a:endParaRPr lang="en-US" sz="1800" i="1" dirty="0">
              <a:latin typeface="Arial" charset="0"/>
              <a:cs typeface="Arial" charset="0"/>
            </a:endParaRPr>
          </a:p>
        </p:txBody>
      </p:sp>
      <p:sp>
        <p:nvSpPr>
          <p:cNvPr id="4108" name="Text Box 23"/>
          <p:cNvSpPr txBox="1">
            <a:spLocks noChangeArrowheads="1"/>
          </p:cNvSpPr>
          <p:nvPr/>
        </p:nvSpPr>
        <p:spPr bwMode="auto">
          <a:xfrm>
            <a:off x="5876657" y="184439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Arial" charset="0"/>
                <a:cs typeface="Arial" charset="0"/>
              </a:rPr>
              <a:t>Interrupt</a:t>
            </a:r>
          </a:p>
        </p:txBody>
      </p:sp>
      <p:grpSp>
        <p:nvGrpSpPr>
          <p:cNvPr id="4111" name="Group 37"/>
          <p:cNvGrpSpPr>
            <a:grpSpLocks/>
          </p:cNvGrpSpPr>
          <p:nvPr/>
        </p:nvGrpSpPr>
        <p:grpSpPr bwMode="auto">
          <a:xfrm>
            <a:off x="83288" y="1828800"/>
            <a:ext cx="1524000" cy="228600"/>
            <a:chOff x="144" y="1440"/>
            <a:chExt cx="960" cy="144"/>
          </a:xfrm>
        </p:grpSpPr>
        <p:sp>
          <p:nvSpPr>
            <p:cNvPr id="4115"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7"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0"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2"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3"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4"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12" name="Text Box 41"/>
          <p:cNvSpPr txBox="1">
            <a:spLocks noChangeArrowheads="1"/>
          </p:cNvSpPr>
          <p:nvPr/>
        </p:nvSpPr>
        <p:spPr bwMode="auto">
          <a:xfrm>
            <a:off x="5029200" y="1068754"/>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i="1" dirty="0">
                <a:latin typeface="Arial" charset="0"/>
                <a:cs typeface="Arial" charset="0"/>
              </a:rPr>
              <a:t>Reload</a:t>
            </a:r>
          </a:p>
        </p:txBody>
      </p:sp>
      <p:sp>
        <p:nvSpPr>
          <p:cNvPr id="52" name="Text Box 17"/>
          <p:cNvSpPr txBox="1">
            <a:spLocks noChangeArrowheads="1"/>
          </p:cNvSpPr>
          <p:nvPr/>
        </p:nvSpPr>
        <p:spPr bwMode="auto">
          <a:xfrm>
            <a:off x="1929075" y="1709737"/>
            <a:ext cx="1313180"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charset="0"/>
                <a:cs typeface="Arial" charset="0"/>
              </a:rPr>
              <a:t>TIMx_PSC</a:t>
            </a:r>
            <a:endParaRPr lang="en-US" sz="1800" b="1" dirty="0">
              <a:latin typeface="Arial" charset="0"/>
              <a:cs typeface="Arial" charset="0"/>
            </a:endParaRPr>
          </a:p>
        </p:txBody>
      </p:sp>
      <p:cxnSp>
        <p:nvCxnSpPr>
          <p:cNvPr id="62" name="AutoShape 21"/>
          <p:cNvCxnSpPr>
            <a:cxnSpLocks noChangeShapeType="1"/>
            <a:stCxn id="52" idx="3"/>
            <a:endCxn id="4128" idx="1"/>
          </p:cNvCxnSpPr>
          <p:nvPr/>
        </p:nvCxnSpPr>
        <p:spPr bwMode="auto">
          <a:xfrm>
            <a:off x="3242255" y="1894403"/>
            <a:ext cx="632476" cy="3176"/>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84" name="Text Box 17"/>
          <p:cNvSpPr txBox="1">
            <a:spLocks noChangeArrowheads="1"/>
          </p:cNvSpPr>
          <p:nvPr/>
        </p:nvSpPr>
        <p:spPr bwMode="auto">
          <a:xfrm>
            <a:off x="5837331" y="884088"/>
            <a:ext cx="1338828" cy="369332"/>
          </a:xfrm>
          <a:prstGeom prst="rect">
            <a:avLst/>
          </a:prstGeom>
          <a:solidFill>
            <a:schemeClr val="accent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err="1" smtClean="0">
                <a:latin typeface="Arial" pitchFamily="34" charset="0"/>
                <a:cs typeface="Arial" pitchFamily="34" charset="0"/>
              </a:rPr>
              <a:t>TIMx_ARR</a:t>
            </a:r>
            <a:endParaRPr lang="en-US" sz="2000" b="1" dirty="0">
              <a:solidFill>
                <a:srgbClr val="FFFF00"/>
              </a:solidFill>
              <a:latin typeface="Arial" pitchFamily="34" charset="0"/>
              <a:cs typeface="Arial" pitchFamily="34" charset="0"/>
            </a:endParaRPr>
          </a:p>
        </p:txBody>
      </p:sp>
      <p:cxnSp>
        <p:nvCxnSpPr>
          <p:cNvPr id="87" name="AutoShape 21"/>
          <p:cNvCxnSpPr>
            <a:cxnSpLocks noChangeShapeType="1"/>
          </p:cNvCxnSpPr>
          <p:nvPr/>
        </p:nvCxnSpPr>
        <p:spPr bwMode="auto">
          <a:xfrm flipV="1">
            <a:off x="6553200" y="1283988"/>
            <a:ext cx="11246" cy="544812"/>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04" name="AutoShape 21"/>
          <p:cNvCxnSpPr>
            <a:cxnSpLocks noChangeShapeType="1"/>
          </p:cNvCxnSpPr>
          <p:nvPr/>
        </p:nvCxnSpPr>
        <p:spPr bwMode="auto">
          <a:xfrm flipH="1">
            <a:off x="5598990" y="1068754"/>
            <a:ext cx="203154" cy="0"/>
          </a:xfrm>
          <a:prstGeom prst="straightConnector1">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ransition>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RMTheme">
  <a:themeElements>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fontScheme name="test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3 1">
        <a:dk1>
          <a:srgbClr val="80B7C0"/>
        </a:dk1>
        <a:lt1>
          <a:srgbClr val="FFFFFF"/>
        </a:lt1>
        <a:dk2>
          <a:srgbClr val="000066"/>
        </a:dk2>
        <a:lt2>
          <a:srgbClr val="4F647E"/>
        </a:lt2>
        <a:accent1>
          <a:srgbClr val="F49766"/>
        </a:accent1>
        <a:accent2>
          <a:srgbClr val="8866A6"/>
        </a:accent2>
        <a:accent3>
          <a:srgbClr val="AAAAB8"/>
        </a:accent3>
        <a:accent4>
          <a:srgbClr val="DADADA"/>
        </a:accent4>
        <a:accent5>
          <a:srgbClr val="F8C9B8"/>
        </a:accent5>
        <a:accent6>
          <a:srgbClr val="7B5C96"/>
        </a:accent6>
        <a:hlink>
          <a:srgbClr val="9C484F"/>
        </a:hlink>
        <a:folHlink>
          <a:srgbClr val="749285"/>
        </a:folHlink>
      </a:clrScheme>
      <a:clrMap bg1="dk2" tx1="lt1" bg2="dk1" tx2="lt2" accent1="accent1" accent2="accent2" accent3="accent3" accent4="accent4" accent5="accent5" accent6="accent6" hlink="hlink" folHlink="folHlink"/>
    </a:extraClrScheme>
    <a:extraClrScheme>
      <a:clrScheme name="test3 2">
        <a:dk1>
          <a:srgbClr val="80B7C0"/>
        </a:dk1>
        <a:lt1>
          <a:srgbClr val="FFFFFF"/>
        </a:lt1>
        <a:dk2>
          <a:srgbClr val="000066"/>
        </a:dk2>
        <a:lt2>
          <a:srgbClr val="FFFFFF"/>
        </a:lt2>
        <a:accent1>
          <a:srgbClr val="E86514"/>
        </a:accent1>
        <a:accent2>
          <a:srgbClr val="5D32A4"/>
        </a:accent2>
        <a:accent3>
          <a:srgbClr val="AAAAB8"/>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3">
        <a:dk1>
          <a:srgbClr val="80B7C0"/>
        </a:dk1>
        <a:lt1>
          <a:srgbClr val="FFFFFF"/>
        </a:lt1>
        <a:dk2>
          <a:srgbClr val="00325F"/>
        </a:dk2>
        <a:lt2>
          <a:srgbClr val="FFFFFF"/>
        </a:lt2>
        <a:accent1>
          <a:srgbClr val="E86514"/>
        </a:accent1>
        <a:accent2>
          <a:srgbClr val="5D32A4"/>
        </a:accent2>
        <a:accent3>
          <a:srgbClr val="AAADB6"/>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4">
        <a:dk1>
          <a:srgbClr val="80B7C0"/>
        </a:dk1>
        <a:lt1>
          <a:srgbClr val="FFFFFF"/>
        </a:lt1>
        <a:dk2>
          <a:srgbClr val="1D315B"/>
        </a:dk2>
        <a:lt2>
          <a:srgbClr val="FFFFFF"/>
        </a:lt2>
        <a:accent1>
          <a:srgbClr val="E86514"/>
        </a:accent1>
        <a:accent2>
          <a:srgbClr val="5D32A4"/>
        </a:accent2>
        <a:accent3>
          <a:srgbClr val="ABADB5"/>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5">
        <a:dk1>
          <a:srgbClr val="80B7C0"/>
        </a:dk1>
        <a:lt1>
          <a:srgbClr val="FFFFFF"/>
        </a:lt1>
        <a:dk2>
          <a:srgbClr val="1D315B"/>
        </a:dk2>
        <a:lt2>
          <a:srgbClr val="FFFFFF"/>
        </a:lt2>
        <a:accent1>
          <a:srgbClr val="FFCC00"/>
        </a:accent1>
        <a:accent2>
          <a:srgbClr val="CC0000"/>
        </a:accent2>
        <a:accent3>
          <a:srgbClr val="ABADB5"/>
        </a:accent3>
        <a:accent4>
          <a:srgbClr val="DADAD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6">
        <a:dk1>
          <a:srgbClr val="80B7C0"/>
        </a:dk1>
        <a:lt1>
          <a:srgbClr val="FF9933"/>
        </a:lt1>
        <a:dk2>
          <a:srgbClr val="1D315B"/>
        </a:dk2>
        <a:lt2>
          <a:srgbClr val="990099"/>
        </a:lt2>
        <a:accent1>
          <a:srgbClr val="FFCC00"/>
        </a:accent1>
        <a:accent2>
          <a:srgbClr val="CC0000"/>
        </a:accent2>
        <a:accent3>
          <a:srgbClr val="ABADB5"/>
        </a:accent3>
        <a:accent4>
          <a:srgbClr val="DA822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7">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99CC"/>
        </a:folHlink>
      </a:clrScheme>
      <a:clrMap bg1="dk2" tx1="lt1" bg2="dk1" tx2="lt2" accent1="accent1" accent2="accent2" accent3="accent3" accent4="accent4" accent5="accent5" accent6="accent6" hlink="hlink" folHlink="folHlink"/>
    </a:extraClrScheme>
    <a:extraClrScheme>
      <a:clrScheme name="test3 8">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7FAC"/>
        </a:folHlink>
      </a:clrScheme>
      <a:clrMap bg1="dk2" tx1="lt1" bg2="dk1" tx2="lt2" accent1="accent1" accent2="accent2" accent3="accent3" accent4="accent4" accent5="accent5" accent6="accent6" hlink="hlink" folHlink="folHlink"/>
    </a:extraClrScheme>
    <a:extraClrScheme>
      <a:clrScheme name="test3 9">
        <a:dk1>
          <a:srgbClr val="FFFFFF"/>
        </a:dk1>
        <a:lt1>
          <a:srgbClr val="FF9933"/>
        </a:lt1>
        <a:dk2>
          <a:srgbClr val="1D315B"/>
        </a:dk2>
        <a:lt2>
          <a:srgbClr val="660066"/>
        </a:lt2>
        <a:accent1>
          <a:srgbClr val="FFCC00"/>
        </a:accent1>
        <a:accent2>
          <a:srgbClr val="990033"/>
        </a:accent2>
        <a:accent3>
          <a:srgbClr val="ABADB5"/>
        </a:accent3>
        <a:accent4>
          <a:srgbClr val="DA822A"/>
        </a:accent4>
        <a:accent5>
          <a:srgbClr val="FFE2AA"/>
        </a:accent5>
        <a:accent6>
          <a:srgbClr val="8A002D"/>
        </a:accent6>
        <a:hlink>
          <a:srgbClr val="336600"/>
        </a:hlink>
        <a:folHlink>
          <a:srgbClr val="007FAC"/>
        </a:folHlink>
      </a:clrScheme>
      <a:clrMap bg1="dk2" tx1="lt1" bg2="dk1" tx2="lt2" accent1="accent1" accent2="accent2" accent3="accent3" accent4="accent4" accent5="accent5" accent6="accent6" hlink="hlink" folHlink="folHlink"/>
    </a:extraClrScheme>
    <a:extraClrScheme>
      <a:clrScheme name="test3 10">
        <a:dk1>
          <a:srgbClr val="FF9933"/>
        </a:dk1>
        <a:lt1>
          <a:srgbClr val="FFFFFF"/>
        </a:lt1>
        <a:dk2>
          <a:srgbClr val="660066"/>
        </a:dk2>
        <a:lt2>
          <a:srgbClr val="1D315B"/>
        </a:lt2>
        <a:accent1>
          <a:srgbClr val="FFCC00"/>
        </a:accent1>
        <a:accent2>
          <a:srgbClr val="990033"/>
        </a:accent2>
        <a:accent3>
          <a:srgbClr val="FFFFFF"/>
        </a:accent3>
        <a:accent4>
          <a:srgbClr val="DA822A"/>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1">
        <a:dk1>
          <a:srgbClr val="1D315B"/>
        </a:dk1>
        <a:lt1>
          <a:srgbClr val="FFFFFF"/>
        </a:lt1>
        <a:dk2>
          <a:srgbClr val="660066"/>
        </a:dk2>
        <a:lt2>
          <a:srgbClr val="1D315B"/>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mproved ARMTheme">
  <a:themeElements>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fontScheme name="test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3 1">
        <a:dk1>
          <a:srgbClr val="80B7C0"/>
        </a:dk1>
        <a:lt1>
          <a:srgbClr val="FFFFFF"/>
        </a:lt1>
        <a:dk2>
          <a:srgbClr val="000066"/>
        </a:dk2>
        <a:lt2>
          <a:srgbClr val="4F647E"/>
        </a:lt2>
        <a:accent1>
          <a:srgbClr val="F49766"/>
        </a:accent1>
        <a:accent2>
          <a:srgbClr val="8866A6"/>
        </a:accent2>
        <a:accent3>
          <a:srgbClr val="AAAAB8"/>
        </a:accent3>
        <a:accent4>
          <a:srgbClr val="DADADA"/>
        </a:accent4>
        <a:accent5>
          <a:srgbClr val="F8C9B8"/>
        </a:accent5>
        <a:accent6>
          <a:srgbClr val="7B5C96"/>
        </a:accent6>
        <a:hlink>
          <a:srgbClr val="9C484F"/>
        </a:hlink>
        <a:folHlink>
          <a:srgbClr val="749285"/>
        </a:folHlink>
      </a:clrScheme>
      <a:clrMap bg1="dk2" tx1="lt1" bg2="dk1" tx2="lt2" accent1="accent1" accent2="accent2" accent3="accent3" accent4="accent4" accent5="accent5" accent6="accent6" hlink="hlink" folHlink="folHlink"/>
    </a:extraClrScheme>
    <a:extraClrScheme>
      <a:clrScheme name="test3 2">
        <a:dk1>
          <a:srgbClr val="80B7C0"/>
        </a:dk1>
        <a:lt1>
          <a:srgbClr val="FFFFFF"/>
        </a:lt1>
        <a:dk2>
          <a:srgbClr val="000066"/>
        </a:dk2>
        <a:lt2>
          <a:srgbClr val="FFFFFF"/>
        </a:lt2>
        <a:accent1>
          <a:srgbClr val="E86514"/>
        </a:accent1>
        <a:accent2>
          <a:srgbClr val="5D32A4"/>
        </a:accent2>
        <a:accent3>
          <a:srgbClr val="AAAAB8"/>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3">
        <a:dk1>
          <a:srgbClr val="80B7C0"/>
        </a:dk1>
        <a:lt1>
          <a:srgbClr val="FFFFFF"/>
        </a:lt1>
        <a:dk2>
          <a:srgbClr val="00325F"/>
        </a:dk2>
        <a:lt2>
          <a:srgbClr val="FFFFFF"/>
        </a:lt2>
        <a:accent1>
          <a:srgbClr val="E86514"/>
        </a:accent1>
        <a:accent2>
          <a:srgbClr val="5D32A4"/>
        </a:accent2>
        <a:accent3>
          <a:srgbClr val="AAADB6"/>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4">
        <a:dk1>
          <a:srgbClr val="80B7C0"/>
        </a:dk1>
        <a:lt1>
          <a:srgbClr val="FFFFFF"/>
        </a:lt1>
        <a:dk2>
          <a:srgbClr val="1D315B"/>
        </a:dk2>
        <a:lt2>
          <a:srgbClr val="FFFFFF"/>
        </a:lt2>
        <a:accent1>
          <a:srgbClr val="E86514"/>
        </a:accent1>
        <a:accent2>
          <a:srgbClr val="5D32A4"/>
        </a:accent2>
        <a:accent3>
          <a:srgbClr val="ABADB5"/>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5">
        <a:dk1>
          <a:srgbClr val="80B7C0"/>
        </a:dk1>
        <a:lt1>
          <a:srgbClr val="FFFFFF"/>
        </a:lt1>
        <a:dk2>
          <a:srgbClr val="1D315B"/>
        </a:dk2>
        <a:lt2>
          <a:srgbClr val="FFFFFF"/>
        </a:lt2>
        <a:accent1>
          <a:srgbClr val="FFCC00"/>
        </a:accent1>
        <a:accent2>
          <a:srgbClr val="CC0000"/>
        </a:accent2>
        <a:accent3>
          <a:srgbClr val="ABADB5"/>
        </a:accent3>
        <a:accent4>
          <a:srgbClr val="DADAD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6">
        <a:dk1>
          <a:srgbClr val="80B7C0"/>
        </a:dk1>
        <a:lt1>
          <a:srgbClr val="FF9933"/>
        </a:lt1>
        <a:dk2>
          <a:srgbClr val="1D315B"/>
        </a:dk2>
        <a:lt2>
          <a:srgbClr val="990099"/>
        </a:lt2>
        <a:accent1>
          <a:srgbClr val="FFCC00"/>
        </a:accent1>
        <a:accent2>
          <a:srgbClr val="CC0000"/>
        </a:accent2>
        <a:accent3>
          <a:srgbClr val="ABADB5"/>
        </a:accent3>
        <a:accent4>
          <a:srgbClr val="DA822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7">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99CC"/>
        </a:folHlink>
      </a:clrScheme>
      <a:clrMap bg1="dk2" tx1="lt1" bg2="dk1" tx2="lt2" accent1="accent1" accent2="accent2" accent3="accent3" accent4="accent4" accent5="accent5" accent6="accent6" hlink="hlink" folHlink="folHlink"/>
    </a:extraClrScheme>
    <a:extraClrScheme>
      <a:clrScheme name="test3 8">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7FAC"/>
        </a:folHlink>
      </a:clrScheme>
      <a:clrMap bg1="dk2" tx1="lt1" bg2="dk1" tx2="lt2" accent1="accent1" accent2="accent2" accent3="accent3" accent4="accent4" accent5="accent5" accent6="accent6" hlink="hlink" folHlink="folHlink"/>
    </a:extraClrScheme>
    <a:extraClrScheme>
      <a:clrScheme name="test3 9">
        <a:dk1>
          <a:srgbClr val="FFFFFF"/>
        </a:dk1>
        <a:lt1>
          <a:srgbClr val="FF9933"/>
        </a:lt1>
        <a:dk2>
          <a:srgbClr val="1D315B"/>
        </a:dk2>
        <a:lt2>
          <a:srgbClr val="660066"/>
        </a:lt2>
        <a:accent1>
          <a:srgbClr val="FFCC00"/>
        </a:accent1>
        <a:accent2>
          <a:srgbClr val="990033"/>
        </a:accent2>
        <a:accent3>
          <a:srgbClr val="ABADB5"/>
        </a:accent3>
        <a:accent4>
          <a:srgbClr val="DA822A"/>
        </a:accent4>
        <a:accent5>
          <a:srgbClr val="FFE2AA"/>
        </a:accent5>
        <a:accent6>
          <a:srgbClr val="8A002D"/>
        </a:accent6>
        <a:hlink>
          <a:srgbClr val="336600"/>
        </a:hlink>
        <a:folHlink>
          <a:srgbClr val="007FAC"/>
        </a:folHlink>
      </a:clrScheme>
      <a:clrMap bg1="dk2" tx1="lt1" bg2="dk1" tx2="lt2" accent1="accent1" accent2="accent2" accent3="accent3" accent4="accent4" accent5="accent5" accent6="accent6" hlink="hlink" folHlink="folHlink"/>
    </a:extraClrScheme>
    <a:extraClrScheme>
      <a:clrScheme name="test3 10">
        <a:dk1>
          <a:srgbClr val="FF9933"/>
        </a:dk1>
        <a:lt1>
          <a:srgbClr val="FFFFFF"/>
        </a:lt1>
        <a:dk2>
          <a:srgbClr val="660066"/>
        </a:dk2>
        <a:lt2>
          <a:srgbClr val="1D315B"/>
        </a:lt2>
        <a:accent1>
          <a:srgbClr val="FFCC00"/>
        </a:accent1>
        <a:accent2>
          <a:srgbClr val="990033"/>
        </a:accent2>
        <a:accent3>
          <a:srgbClr val="FFFFFF"/>
        </a:accent3>
        <a:accent4>
          <a:srgbClr val="DA822A"/>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1">
        <a:dk1>
          <a:srgbClr val="1D315B"/>
        </a:dk1>
        <a:lt1>
          <a:srgbClr val="FFFFFF"/>
        </a:lt1>
        <a:dk2>
          <a:srgbClr val="660066"/>
        </a:dk2>
        <a:lt2>
          <a:srgbClr val="1D315B"/>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ARMTheme</Template>
  <TotalTime>25170</TotalTime>
  <Words>1857</Words>
  <Application>Microsoft Office PowerPoint</Application>
  <PresentationFormat>On-screen Show (4:3)</PresentationFormat>
  <Paragraphs>418</Paragraphs>
  <Slides>34</Slides>
  <Notes>30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ARMTheme</vt:lpstr>
      <vt:lpstr>Improved ARMTheme</vt:lpstr>
      <vt:lpstr>Timer Peripherals</vt:lpstr>
      <vt:lpstr>STM32F4 Clock tree</vt:lpstr>
      <vt:lpstr>Timer/Counter Peripheral Introduction</vt:lpstr>
      <vt:lpstr>STM32F4 Timer Peripherals</vt:lpstr>
      <vt:lpstr>General Purpose Timer Block Diagram</vt:lpstr>
      <vt:lpstr>General Purpose Timer</vt:lpstr>
      <vt:lpstr>General Purpose Timer Control Registers</vt:lpstr>
      <vt:lpstr>Periodic Interrupt</vt:lpstr>
      <vt:lpstr>Timer as A periodic Interrupt Source</vt:lpstr>
      <vt:lpstr>General Purpose Timer Control Registers</vt:lpstr>
      <vt:lpstr>General Purpose Timer Clock selection</vt:lpstr>
      <vt:lpstr>Specify PSC and ARR</vt:lpstr>
      <vt:lpstr>More on PSC and ARR</vt:lpstr>
      <vt:lpstr>Initialize the TIM2 with CMSIS</vt:lpstr>
      <vt:lpstr>Interrupt Handler</vt:lpstr>
      <vt:lpstr>SysTick as Periodic Interrupt Source</vt:lpstr>
      <vt:lpstr>Example: Stopwatch</vt:lpstr>
      <vt:lpstr>Capture/compare mode</vt:lpstr>
      <vt:lpstr>Capture/Compare Channels</vt:lpstr>
      <vt:lpstr>Capture/Compare Channels</vt:lpstr>
      <vt:lpstr>Capture/Compare Channels</vt:lpstr>
      <vt:lpstr>Wind Speed Indicator (Anemometer)</vt:lpstr>
      <vt:lpstr>Input Capture Mode for Anemometer</vt:lpstr>
      <vt:lpstr>Registers for Anemometer</vt:lpstr>
      <vt:lpstr>Capture/Compare Mode Register 1</vt:lpstr>
      <vt:lpstr>Capture/Compare Enable Register</vt:lpstr>
      <vt:lpstr>Configure the GPIO - AF</vt:lpstr>
      <vt:lpstr>Output Compare Mode</vt:lpstr>
      <vt:lpstr>PWm Mode</vt:lpstr>
      <vt:lpstr>Pulse-Width Modulation</vt:lpstr>
      <vt:lpstr>Pulse-Width Modulation</vt:lpstr>
      <vt:lpstr>Edge-Aligned</vt:lpstr>
      <vt:lpstr>Center-Aligned</vt:lpstr>
      <vt:lpstr>PWM to Drive Servo Motor</vt:lpstr>
    </vt:vector>
  </TitlesOfParts>
  <Company>NCSU ECE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Timers and Event Counters</dc:title>
  <dc:creator>Alex Dean</dc:creator>
  <cp:lastModifiedBy>Ran Guan</cp:lastModifiedBy>
  <cp:revision>422</cp:revision>
  <cp:lastPrinted>2003-07-21T16:39:51Z</cp:lastPrinted>
  <dcterms:created xsi:type="dcterms:W3CDTF">2002-08-12T14:57:34Z</dcterms:created>
  <dcterms:modified xsi:type="dcterms:W3CDTF">2013-08-27T13:29:31Z</dcterms:modified>
</cp:coreProperties>
</file>