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ink/ink1.xml" ContentType="application/inkml+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1" r:id="rId1"/>
    <p:sldMasterId id="2147483678" r:id="rId2"/>
  </p:sldMasterIdLst>
  <p:notesMasterIdLst>
    <p:notesMasterId r:id="rId102"/>
  </p:notesMasterIdLst>
  <p:handoutMasterIdLst>
    <p:handoutMasterId r:id="rId103"/>
  </p:handoutMasterIdLst>
  <p:sldIdLst>
    <p:sldId id="260" r:id="rId3"/>
    <p:sldId id="411" r:id="rId4"/>
    <p:sldId id="313" r:id="rId5"/>
    <p:sldId id="314" r:id="rId6"/>
    <p:sldId id="332" r:id="rId7"/>
    <p:sldId id="333" r:id="rId8"/>
    <p:sldId id="335" r:id="rId9"/>
    <p:sldId id="334" r:id="rId10"/>
    <p:sldId id="336" r:id="rId11"/>
    <p:sldId id="337" r:id="rId12"/>
    <p:sldId id="299" r:id="rId13"/>
    <p:sldId id="338" r:id="rId14"/>
    <p:sldId id="448" r:id="rId15"/>
    <p:sldId id="488" r:id="rId16"/>
    <p:sldId id="442" r:id="rId17"/>
    <p:sldId id="449" r:id="rId18"/>
    <p:sldId id="450" r:id="rId19"/>
    <p:sldId id="451" r:id="rId20"/>
    <p:sldId id="452" r:id="rId21"/>
    <p:sldId id="453" r:id="rId22"/>
    <p:sldId id="454" r:id="rId23"/>
    <p:sldId id="463" r:id="rId24"/>
    <p:sldId id="478" r:id="rId25"/>
    <p:sldId id="479" r:id="rId26"/>
    <p:sldId id="475" r:id="rId27"/>
    <p:sldId id="476" r:id="rId28"/>
    <p:sldId id="477" r:id="rId29"/>
    <p:sldId id="480" r:id="rId30"/>
    <p:sldId id="460" r:id="rId31"/>
    <p:sldId id="462" r:id="rId32"/>
    <p:sldId id="447" r:id="rId33"/>
    <p:sldId id="361" r:id="rId34"/>
    <p:sldId id="500" r:id="rId35"/>
    <p:sldId id="498" r:id="rId36"/>
    <p:sldId id="316" r:id="rId37"/>
    <p:sldId id="465" r:id="rId38"/>
    <p:sldId id="317" r:id="rId39"/>
    <p:sldId id="499" r:id="rId40"/>
    <p:sldId id="424" r:id="rId41"/>
    <p:sldId id="444" r:id="rId42"/>
    <p:sldId id="426" r:id="rId43"/>
    <p:sldId id="459" r:id="rId44"/>
    <p:sldId id="439" r:id="rId45"/>
    <p:sldId id="501" r:id="rId46"/>
    <p:sldId id="502" r:id="rId47"/>
    <p:sldId id="503" r:id="rId48"/>
    <p:sldId id="445" r:id="rId49"/>
    <p:sldId id="472" r:id="rId50"/>
    <p:sldId id="466" r:id="rId51"/>
    <p:sldId id="473" r:id="rId52"/>
    <p:sldId id="474" r:id="rId53"/>
    <p:sldId id="467" r:id="rId54"/>
    <p:sldId id="508" r:id="rId55"/>
    <p:sldId id="471" r:id="rId56"/>
    <p:sldId id="470" r:id="rId57"/>
    <p:sldId id="468" r:id="rId58"/>
    <p:sldId id="469" r:id="rId59"/>
    <p:sldId id="403" r:id="rId60"/>
    <p:sldId id="483" r:id="rId61"/>
    <p:sldId id="481" r:id="rId62"/>
    <p:sldId id="484" r:id="rId63"/>
    <p:sldId id="487" r:id="rId64"/>
    <p:sldId id="485" r:id="rId65"/>
    <p:sldId id="486" r:id="rId66"/>
    <p:sldId id="507" r:id="rId67"/>
    <p:sldId id="346" r:id="rId68"/>
    <p:sldId id="364" r:id="rId69"/>
    <p:sldId id="366" r:id="rId70"/>
    <p:sldId id="427" r:id="rId71"/>
    <p:sldId id="504" r:id="rId72"/>
    <p:sldId id="428" r:id="rId73"/>
    <p:sldId id="505" r:id="rId74"/>
    <p:sldId id="434" r:id="rId75"/>
    <p:sldId id="435" r:id="rId76"/>
    <p:sldId id="506" r:id="rId77"/>
    <p:sldId id="433" r:id="rId78"/>
    <p:sldId id="410" r:id="rId79"/>
    <p:sldId id="436" r:id="rId80"/>
    <p:sldId id="437" r:id="rId81"/>
    <p:sldId id="358" r:id="rId82"/>
    <p:sldId id="350" r:id="rId83"/>
    <p:sldId id="352" r:id="rId84"/>
    <p:sldId id="355" r:id="rId85"/>
    <p:sldId id="356" r:id="rId86"/>
    <p:sldId id="357" r:id="rId87"/>
    <p:sldId id="347" r:id="rId88"/>
    <p:sldId id="349" r:id="rId89"/>
    <p:sldId id="412" r:id="rId90"/>
    <p:sldId id="492" r:id="rId91"/>
    <p:sldId id="493" r:id="rId92"/>
    <p:sldId id="419" r:id="rId93"/>
    <p:sldId id="413" r:id="rId94"/>
    <p:sldId id="421" r:id="rId95"/>
    <p:sldId id="494" r:id="rId96"/>
    <p:sldId id="495" r:id="rId97"/>
    <p:sldId id="496" r:id="rId98"/>
    <p:sldId id="489" r:id="rId99"/>
    <p:sldId id="490" r:id="rId100"/>
    <p:sldId id="491" r:id="rId101"/>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CC66FF"/>
    <a:srgbClr val="FEDCD6"/>
    <a:srgbClr val="FFCC99"/>
    <a:srgbClr val="CCFF99"/>
    <a:srgbClr val="FFCCFF"/>
    <a:srgbClr val="66FF33"/>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507" autoAdjust="0"/>
    <p:restoredTop sz="94668" autoAdjust="0"/>
  </p:normalViewPr>
  <p:slideViewPr>
    <p:cSldViewPr>
      <p:cViewPr>
        <p:scale>
          <a:sx n="100" d="100"/>
          <a:sy n="100" d="100"/>
        </p:scale>
        <p:origin x="-972" y="-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18762"/>
    </p:cViewPr>
  </p:sorterViewPr>
  <p:notesViewPr>
    <p:cSldViewPr>
      <p:cViewPr varScale="1">
        <p:scale>
          <a:sx n="88" d="100"/>
          <a:sy n="88" d="100"/>
        </p:scale>
        <p:origin x="-3822"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07" Type="http://schemas.openxmlformats.org/officeDocument/2006/relationships/tableStyles" Target="tableStyles.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handoutMaster" Target="handoutMasters/handout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010D8A3-9BDE-440F-BF38-7F8424CFD02E}" type="doc">
      <dgm:prSet loTypeId="urn:microsoft.com/office/officeart/2005/8/layout/cycle6" loCatId="relationship" qsTypeId="urn:microsoft.com/office/officeart/2005/8/quickstyle/simple4" qsCatId="simple" csTypeId="urn:microsoft.com/office/officeart/2005/8/colors/accent4_2" csCatId="accent4" phldr="1"/>
      <dgm:spPr/>
      <dgm:t>
        <a:bodyPr/>
        <a:lstStyle/>
        <a:p>
          <a:endParaRPr lang="en-GB"/>
        </a:p>
      </dgm:t>
    </dgm:pt>
    <dgm:pt modelId="{3AAAB314-80AB-4875-99ED-CAAA8F2C2ACA}">
      <dgm:prSet phldrT="[Text]"/>
      <dgm:spPr/>
      <dgm:t>
        <a:bodyPr/>
        <a:lstStyle/>
        <a:p>
          <a:r>
            <a:rPr lang="en-GB" dirty="0" smtClean="0"/>
            <a:t>USART2</a:t>
          </a:r>
          <a:endParaRPr lang="en-GB" dirty="0"/>
        </a:p>
      </dgm:t>
    </dgm:pt>
    <dgm:pt modelId="{FA6F7833-963E-44DF-904E-EE1C6708A406}" type="parTrans" cxnId="{E09FF3F2-8300-4AC3-8C80-61F5B32735A7}">
      <dgm:prSet/>
      <dgm:spPr/>
      <dgm:t>
        <a:bodyPr/>
        <a:lstStyle/>
        <a:p>
          <a:endParaRPr lang="en-GB"/>
        </a:p>
      </dgm:t>
    </dgm:pt>
    <dgm:pt modelId="{05A76873-E9B5-42B3-A3F9-D62788A85460}" type="sibTrans" cxnId="{E09FF3F2-8300-4AC3-8C80-61F5B32735A7}">
      <dgm:prSet/>
      <dgm:spPr/>
      <dgm:t>
        <a:bodyPr/>
        <a:lstStyle/>
        <a:p>
          <a:endParaRPr lang="en-GB"/>
        </a:p>
      </dgm:t>
    </dgm:pt>
    <dgm:pt modelId="{4C5303D2-7C86-44D5-9FD9-D88A227F4FE9}">
      <dgm:prSet phldrT="[Text]"/>
      <dgm:spPr/>
      <dgm:t>
        <a:bodyPr/>
        <a:lstStyle/>
        <a:p>
          <a:r>
            <a:rPr lang="en-GB" dirty="0" smtClean="0"/>
            <a:t>USART3</a:t>
          </a:r>
          <a:endParaRPr lang="en-GB" dirty="0"/>
        </a:p>
      </dgm:t>
    </dgm:pt>
    <dgm:pt modelId="{7C42220F-E214-4917-A53B-A658693B82F1}" type="parTrans" cxnId="{C084331D-CAA1-4680-9227-86DE449484C1}">
      <dgm:prSet/>
      <dgm:spPr/>
      <dgm:t>
        <a:bodyPr/>
        <a:lstStyle/>
        <a:p>
          <a:endParaRPr lang="en-GB"/>
        </a:p>
      </dgm:t>
    </dgm:pt>
    <dgm:pt modelId="{BDBD4F54-BAD1-423E-BD01-2E79FE00F6E7}" type="sibTrans" cxnId="{C084331D-CAA1-4680-9227-86DE449484C1}">
      <dgm:prSet/>
      <dgm:spPr/>
      <dgm:t>
        <a:bodyPr/>
        <a:lstStyle/>
        <a:p>
          <a:endParaRPr lang="en-GB"/>
        </a:p>
      </dgm:t>
    </dgm:pt>
    <dgm:pt modelId="{FA5353A0-17D9-46F6-B0ED-BF2B9BD6B40D}">
      <dgm:prSet phldrT="[Text]"/>
      <dgm:spPr/>
      <dgm:t>
        <a:bodyPr/>
        <a:lstStyle/>
        <a:p>
          <a:r>
            <a:rPr lang="en-GB" dirty="0" smtClean="0"/>
            <a:t>MCU</a:t>
          </a:r>
          <a:endParaRPr lang="en-GB" dirty="0"/>
        </a:p>
      </dgm:t>
    </dgm:pt>
    <dgm:pt modelId="{8A4BF1DC-8227-4547-A3BA-B3BC3FCCE12B}" type="parTrans" cxnId="{3DD3ECA3-432C-4EED-BEEE-D1A189C4E673}">
      <dgm:prSet/>
      <dgm:spPr/>
      <dgm:t>
        <a:bodyPr/>
        <a:lstStyle/>
        <a:p>
          <a:endParaRPr lang="en-GB"/>
        </a:p>
      </dgm:t>
    </dgm:pt>
    <dgm:pt modelId="{F5716666-B423-46FE-8CD7-B794D0E2051F}" type="sibTrans" cxnId="{3DD3ECA3-432C-4EED-BEEE-D1A189C4E673}">
      <dgm:prSet/>
      <dgm:spPr/>
      <dgm:t>
        <a:bodyPr/>
        <a:lstStyle/>
        <a:p>
          <a:endParaRPr lang="en-GB"/>
        </a:p>
      </dgm:t>
    </dgm:pt>
    <dgm:pt modelId="{FF584890-8E83-45AB-BE52-9A9577B60E17}" type="pres">
      <dgm:prSet presAssocID="{1010D8A3-9BDE-440F-BF38-7F8424CFD02E}" presName="cycle" presStyleCnt="0">
        <dgm:presLayoutVars>
          <dgm:dir/>
          <dgm:resizeHandles val="exact"/>
        </dgm:presLayoutVars>
      </dgm:prSet>
      <dgm:spPr/>
      <dgm:t>
        <a:bodyPr/>
        <a:lstStyle/>
        <a:p>
          <a:endParaRPr lang="en-GB"/>
        </a:p>
      </dgm:t>
    </dgm:pt>
    <dgm:pt modelId="{68E9D526-A756-41B4-B653-D4620AC2B723}" type="pres">
      <dgm:prSet presAssocID="{3AAAB314-80AB-4875-99ED-CAAA8F2C2ACA}" presName="node" presStyleLbl="node1" presStyleIdx="0" presStyleCnt="3">
        <dgm:presLayoutVars>
          <dgm:bulletEnabled val="1"/>
        </dgm:presLayoutVars>
      </dgm:prSet>
      <dgm:spPr/>
      <dgm:t>
        <a:bodyPr/>
        <a:lstStyle/>
        <a:p>
          <a:endParaRPr lang="en-GB"/>
        </a:p>
      </dgm:t>
    </dgm:pt>
    <dgm:pt modelId="{FAC8E29B-9699-44F8-BE23-DE3DAD085DDA}" type="pres">
      <dgm:prSet presAssocID="{3AAAB314-80AB-4875-99ED-CAAA8F2C2ACA}" presName="spNode" presStyleCnt="0"/>
      <dgm:spPr/>
    </dgm:pt>
    <dgm:pt modelId="{873C1DBA-ED8F-4149-A87F-661245FA0E3D}" type="pres">
      <dgm:prSet presAssocID="{05A76873-E9B5-42B3-A3F9-D62788A85460}" presName="sibTrans" presStyleLbl="sibTrans1D1" presStyleIdx="0" presStyleCnt="3"/>
      <dgm:spPr/>
      <dgm:t>
        <a:bodyPr/>
        <a:lstStyle/>
        <a:p>
          <a:endParaRPr lang="en-GB"/>
        </a:p>
      </dgm:t>
    </dgm:pt>
    <dgm:pt modelId="{4D733757-43F6-45F0-BF84-C34C44B1E845}" type="pres">
      <dgm:prSet presAssocID="{4C5303D2-7C86-44D5-9FD9-D88A227F4FE9}" presName="node" presStyleLbl="node1" presStyleIdx="1" presStyleCnt="3">
        <dgm:presLayoutVars>
          <dgm:bulletEnabled val="1"/>
        </dgm:presLayoutVars>
      </dgm:prSet>
      <dgm:spPr/>
      <dgm:t>
        <a:bodyPr/>
        <a:lstStyle/>
        <a:p>
          <a:endParaRPr lang="en-GB"/>
        </a:p>
      </dgm:t>
    </dgm:pt>
    <dgm:pt modelId="{D3A0AF67-BEE3-464B-9266-A05E737E73E3}" type="pres">
      <dgm:prSet presAssocID="{4C5303D2-7C86-44D5-9FD9-D88A227F4FE9}" presName="spNode" presStyleCnt="0"/>
      <dgm:spPr/>
    </dgm:pt>
    <dgm:pt modelId="{E2530825-F8E0-4AE6-BA8C-56EEC10A590D}" type="pres">
      <dgm:prSet presAssocID="{BDBD4F54-BAD1-423E-BD01-2E79FE00F6E7}" presName="sibTrans" presStyleLbl="sibTrans1D1" presStyleIdx="1" presStyleCnt="3"/>
      <dgm:spPr/>
      <dgm:t>
        <a:bodyPr/>
        <a:lstStyle/>
        <a:p>
          <a:endParaRPr lang="en-GB"/>
        </a:p>
      </dgm:t>
    </dgm:pt>
    <dgm:pt modelId="{9B88733F-12B7-4B3D-928D-5800772B64BB}" type="pres">
      <dgm:prSet presAssocID="{FA5353A0-17D9-46F6-B0ED-BF2B9BD6B40D}" presName="node" presStyleLbl="node1" presStyleIdx="2" presStyleCnt="3">
        <dgm:presLayoutVars>
          <dgm:bulletEnabled val="1"/>
        </dgm:presLayoutVars>
      </dgm:prSet>
      <dgm:spPr/>
      <dgm:t>
        <a:bodyPr/>
        <a:lstStyle/>
        <a:p>
          <a:endParaRPr lang="en-GB"/>
        </a:p>
      </dgm:t>
    </dgm:pt>
    <dgm:pt modelId="{5C4CBC69-8FF4-4D4D-A86F-C7B14F409F85}" type="pres">
      <dgm:prSet presAssocID="{FA5353A0-17D9-46F6-B0ED-BF2B9BD6B40D}" presName="spNode" presStyleCnt="0"/>
      <dgm:spPr/>
    </dgm:pt>
    <dgm:pt modelId="{99BED394-44FF-4610-990C-4C5C3891BD62}" type="pres">
      <dgm:prSet presAssocID="{F5716666-B423-46FE-8CD7-B794D0E2051F}" presName="sibTrans" presStyleLbl="sibTrans1D1" presStyleIdx="2" presStyleCnt="3"/>
      <dgm:spPr/>
      <dgm:t>
        <a:bodyPr/>
        <a:lstStyle/>
        <a:p>
          <a:endParaRPr lang="en-GB"/>
        </a:p>
      </dgm:t>
    </dgm:pt>
  </dgm:ptLst>
  <dgm:cxnLst>
    <dgm:cxn modelId="{BB7CFB46-1698-4A37-8C97-603C84258C66}" type="presOf" srcId="{1010D8A3-9BDE-440F-BF38-7F8424CFD02E}" destId="{FF584890-8E83-45AB-BE52-9A9577B60E17}" srcOrd="0" destOrd="0" presId="urn:microsoft.com/office/officeart/2005/8/layout/cycle6"/>
    <dgm:cxn modelId="{E09FF3F2-8300-4AC3-8C80-61F5B32735A7}" srcId="{1010D8A3-9BDE-440F-BF38-7F8424CFD02E}" destId="{3AAAB314-80AB-4875-99ED-CAAA8F2C2ACA}" srcOrd="0" destOrd="0" parTransId="{FA6F7833-963E-44DF-904E-EE1C6708A406}" sibTransId="{05A76873-E9B5-42B3-A3F9-D62788A85460}"/>
    <dgm:cxn modelId="{E77B3602-5B62-4307-8578-4DD6BAD9088B}" type="presOf" srcId="{F5716666-B423-46FE-8CD7-B794D0E2051F}" destId="{99BED394-44FF-4610-990C-4C5C3891BD62}" srcOrd="0" destOrd="0" presId="urn:microsoft.com/office/officeart/2005/8/layout/cycle6"/>
    <dgm:cxn modelId="{E1F4FB8D-4286-4844-B844-FEA8C6B5024E}" type="presOf" srcId="{3AAAB314-80AB-4875-99ED-CAAA8F2C2ACA}" destId="{68E9D526-A756-41B4-B653-D4620AC2B723}" srcOrd="0" destOrd="0" presId="urn:microsoft.com/office/officeart/2005/8/layout/cycle6"/>
    <dgm:cxn modelId="{C084331D-CAA1-4680-9227-86DE449484C1}" srcId="{1010D8A3-9BDE-440F-BF38-7F8424CFD02E}" destId="{4C5303D2-7C86-44D5-9FD9-D88A227F4FE9}" srcOrd="1" destOrd="0" parTransId="{7C42220F-E214-4917-A53B-A658693B82F1}" sibTransId="{BDBD4F54-BAD1-423E-BD01-2E79FE00F6E7}"/>
    <dgm:cxn modelId="{FD2CEF0A-F160-4163-9949-6732C793BFB9}" type="presOf" srcId="{BDBD4F54-BAD1-423E-BD01-2E79FE00F6E7}" destId="{E2530825-F8E0-4AE6-BA8C-56EEC10A590D}" srcOrd="0" destOrd="0" presId="urn:microsoft.com/office/officeart/2005/8/layout/cycle6"/>
    <dgm:cxn modelId="{299E1243-ACF4-4757-8C80-357DCFAA4526}" type="presOf" srcId="{FA5353A0-17D9-46F6-B0ED-BF2B9BD6B40D}" destId="{9B88733F-12B7-4B3D-928D-5800772B64BB}" srcOrd="0" destOrd="0" presId="urn:microsoft.com/office/officeart/2005/8/layout/cycle6"/>
    <dgm:cxn modelId="{B1DEE8F3-ED06-4C97-AE93-980EC3965441}" type="presOf" srcId="{4C5303D2-7C86-44D5-9FD9-D88A227F4FE9}" destId="{4D733757-43F6-45F0-BF84-C34C44B1E845}" srcOrd="0" destOrd="0" presId="urn:microsoft.com/office/officeart/2005/8/layout/cycle6"/>
    <dgm:cxn modelId="{CE525ADE-4CE8-4616-9ADD-D23957693114}" type="presOf" srcId="{05A76873-E9B5-42B3-A3F9-D62788A85460}" destId="{873C1DBA-ED8F-4149-A87F-661245FA0E3D}" srcOrd="0" destOrd="0" presId="urn:microsoft.com/office/officeart/2005/8/layout/cycle6"/>
    <dgm:cxn modelId="{3DD3ECA3-432C-4EED-BEEE-D1A189C4E673}" srcId="{1010D8A3-9BDE-440F-BF38-7F8424CFD02E}" destId="{FA5353A0-17D9-46F6-B0ED-BF2B9BD6B40D}" srcOrd="2" destOrd="0" parTransId="{8A4BF1DC-8227-4547-A3BA-B3BC3FCCE12B}" sibTransId="{F5716666-B423-46FE-8CD7-B794D0E2051F}"/>
    <dgm:cxn modelId="{7B324E70-BB94-4A14-8149-157087D54B83}" type="presParOf" srcId="{FF584890-8E83-45AB-BE52-9A9577B60E17}" destId="{68E9D526-A756-41B4-B653-D4620AC2B723}" srcOrd="0" destOrd="0" presId="urn:microsoft.com/office/officeart/2005/8/layout/cycle6"/>
    <dgm:cxn modelId="{D3D6A610-AFB4-47CB-A50E-3C0B1CD53D1D}" type="presParOf" srcId="{FF584890-8E83-45AB-BE52-9A9577B60E17}" destId="{FAC8E29B-9699-44F8-BE23-DE3DAD085DDA}" srcOrd="1" destOrd="0" presId="urn:microsoft.com/office/officeart/2005/8/layout/cycle6"/>
    <dgm:cxn modelId="{457E6A01-204C-4B1D-A25B-2C772B0D1227}" type="presParOf" srcId="{FF584890-8E83-45AB-BE52-9A9577B60E17}" destId="{873C1DBA-ED8F-4149-A87F-661245FA0E3D}" srcOrd="2" destOrd="0" presId="urn:microsoft.com/office/officeart/2005/8/layout/cycle6"/>
    <dgm:cxn modelId="{A7D95B1D-B5D0-4269-B55F-5504FFA67D4A}" type="presParOf" srcId="{FF584890-8E83-45AB-BE52-9A9577B60E17}" destId="{4D733757-43F6-45F0-BF84-C34C44B1E845}" srcOrd="3" destOrd="0" presId="urn:microsoft.com/office/officeart/2005/8/layout/cycle6"/>
    <dgm:cxn modelId="{702F052C-7F48-4A73-A646-CDDEC72C284A}" type="presParOf" srcId="{FF584890-8E83-45AB-BE52-9A9577B60E17}" destId="{D3A0AF67-BEE3-464B-9266-A05E737E73E3}" srcOrd="4" destOrd="0" presId="urn:microsoft.com/office/officeart/2005/8/layout/cycle6"/>
    <dgm:cxn modelId="{70FB43F9-EDCC-42A8-A5EC-FB5CB1CB66C0}" type="presParOf" srcId="{FF584890-8E83-45AB-BE52-9A9577B60E17}" destId="{E2530825-F8E0-4AE6-BA8C-56EEC10A590D}" srcOrd="5" destOrd="0" presId="urn:microsoft.com/office/officeart/2005/8/layout/cycle6"/>
    <dgm:cxn modelId="{55BF1003-4C70-4AAC-BFC7-C4BC64020EDA}" type="presParOf" srcId="{FF584890-8E83-45AB-BE52-9A9577B60E17}" destId="{9B88733F-12B7-4B3D-928D-5800772B64BB}" srcOrd="6" destOrd="0" presId="urn:microsoft.com/office/officeart/2005/8/layout/cycle6"/>
    <dgm:cxn modelId="{F4242C53-1A17-4AB1-AD7C-690305BF5EC9}" type="presParOf" srcId="{FF584890-8E83-45AB-BE52-9A9577B60E17}" destId="{5C4CBC69-8FF4-4D4D-A86F-C7B14F409F85}" srcOrd="7" destOrd="0" presId="urn:microsoft.com/office/officeart/2005/8/layout/cycle6"/>
    <dgm:cxn modelId="{954BBB31-6070-4E70-9E80-63DE7CDE747B}" type="presParOf" srcId="{FF584890-8E83-45AB-BE52-9A9577B60E17}" destId="{99BED394-44FF-4610-990C-4C5C3891BD62}" srcOrd="8"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image" Target="../media/image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image" Target="../media/image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hdr" sz="quarter"/>
          </p:nvPr>
        </p:nvSpPr>
        <p:spPr bwMode="auto">
          <a:xfrm>
            <a:off x="0" y="0"/>
            <a:ext cx="2943225" cy="465138"/>
          </a:xfrm>
          <a:prstGeom prst="rect">
            <a:avLst/>
          </a:prstGeom>
          <a:noFill/>
          <a:ln w="9525">
            <a:noFill/>
            <a:miter lim="800000"/>
            <a:headEnd/>
            <a:tailEnd/>
          </a:ln>
          <a:effectLst/>
        </p:spPr>
        <p:txBody>
          <a:bodyPr vert="horz" wrap="square" lIns="91411" tIns="45706" rIns="91411" bIns="45706" numCol="1" anchor="t" anchorCtr="0" compatLnSpc="1">
            <a:prstTxWarp prst="textNoShape">
              <a:avLst/>
            </a:prstTxWarp>
          </a:bodyPr>
          <a:lstStyle>
            <a:lvl1pPr>
              <a:defRPr sz="1200"/>
            </a:lvl1pPr>
          </a:lstStyle>
          <a:p>
            <a:pPr>
              <a:defRPr/>
            </a:pPr>
            <a:endParaRPr lang="en-US"/>
          </a:p>
        </p:txBody>
      </p:sp>
      <p:sp>
        <p:nvSpPr>
          <p:cNvPr id="37891" name="Rectangle 3"/>
          <p:cNvSpPr>
            <a:spLocks noGrp="1" noChangeArrowheads="1"/>
          </p:cNvSpPr>
          <p:nvPr>
            <p:ph type="dt" sz="quarter" idx="1"/>
          </p:nvPr>
        </p:nvSpPr>
        <p:spPr bwMode="auto">
          <a:xfrm>
            <a:off x="3900488" y="0"/>
            <a:ext cx="2941637" cy="465138"/>
          </a:xfrm>
          <a:prstGeom prst="rect">
            <a:avLst/>
          </a:prstGeom>
          <a:noFill/>
          <a:ln w="9525">
            <a:noFill/>
            <a:miter lim="800000"/>
            <a:headEnd/>
            <a:tailEnd/>
          </a:ln>
          <a:effectLst/>
        </p:spPr>
        <p:txBody>
          <a:bodyPr vert="horz" wrap="square" lIns="91411" tIns="45706" rIns="91411" bIns="45706" numCol="1" anchor="t" anchorCtr="0" compatLnSpc="1">
            <a:prstTxWarp prst="textNoShape">
              <a:avLst/>
            </a:prstTxWarp>
          </a:bodyPr>
          <a:lstStyle>
            <a:lvl1pPr algn="r">
              <a:defRPr sz="1200"/>
            </a:lvl1pPr>
          </a:lstStyle>
          <a:p>
            <a:pPr>
              <a:defRPr/>
            </a:pPr>
            <a:endParaRPr lang="en-US"/>
          </a:p>
        </p:txBody>
      </p:sp>
      <p:sp>
        <p:nvSpPr>
          <p:cNvPr id="37892" name="Rectangle 4"/>
          <p:cNvSpPr>
            <a:spLocks noGrp="1" noChangeArrowheads="1"/>
          </p:cNvSpPr>
          <p:nvPr>
            <p:ph type="ftr" sz="quarter" idx="2"/>
          </p:nvPr>
        </p:nvSpPr>
        <p:spPr bwMode="auto">
          <a:xfrm>
            <a:off x="0" y="8678863"/>
            <a:ext cx="2943225" cy="465137"/>
          </a:xfrm>
          <a:prstGeom prst="rect">
            <a:avLst/>
          </a:prstGeom>
          <a:noFill/>
          <a:ln w="9525">
            <a:noFill/>
            <a:miter lim="800000"/>
            <a:headEnd/>
            <a:tailEnd/>
          </a:ln>
          <a:effectLst/>
        </p:spPr>
        <p:txBody>
          <a:bodyPr vert="horz" wrap="square" lIns="91411" tIns="45706" rIns="91411" bIns="45706" numCol="1" anchor="b" anchorCtr="0" compatLnSpc="1">
            <a:prstTxWarp prst="textNoShape">
              <a:avLst/>
            </a:prstTxWarp>
          </a:bodyPr>
          <a:lstStyle>
            <a:lvl1pPr>
              <a:defRPr sz="1200"/>
            </a:lvl1pPr>
          </a:lstStyle>
          <a:p>
            <a:pPr>
              <a:defRPr/>
            </a:pPr>
            <a:endParaRPr lang="en-US"/>
          </a:p>
        </p:txBody>
      </p:sp>
      <p:sp>
        <p:nvSpPr>
          <p:cNvPr id="37893" name="Rectangle 5"/>
          <p:cNvSpPr>
            <a:spLocks noGrp="1" noChangeArrowheads="1"/>
          </p:cNvSpPr>
          <p:nvPr>
            <p:ph type="sldNum" sz="quarter" idx="3"/>
          </p:nvPr>
        </p:nvSpPr>
        <p:spPr bwMode="auto">
          <a:xfrm>
            <a:off x="3900488" y="8678863"/>
            <a:ext cx="2941637" cy="465137"/>
          </a:xfrm>
          <a:prstGeom prst="rect">
            <a:avLst/>
          </a:prstGeom>
          <a:noFill/>
          <a:ln w="9525">
            <a:noFill/>
            <a:miter lim="800000"/>
            <a:headEnd/>
            <a:tailEnd/>
          </a:ln>
          <a:effectLst/>
        </p:spPr>
        <p:txBody>
          <a:bodyPr vert="horz" wrap="square" lIns="91411" tIns="45706" rIns="91411" bIns="45706" numCol="1" anchor="b" anchorCtr="0" compatLnSpc="1">
            <a:prstTxWarp prst="textNoShape">
              <a:avLst/>
            </a:prstTxWarp>
          </a:bodyPr>
          <a:lstStyle>
            <a:lvl1pPr algn="r">
              <a:defRPr sz="1200"/>
            </a:lvl1pPr>
          </a:lstStyle>
          <a:p>
            <a:pPr>
              <a:defRPr/>
            </a:pPr>
            <a:fld id="{768F0351-4157-4027-B737-1775CC1DDD73}" type="slidenum">
              <a:rPr lang="en-US"/>
              <a:pPr>
                <a:defRPr/>
              </a:pPr>
              <a:t>‹#›</a:t>
            </a:fld>
            <a:endParaRPr lang="en-US"/>
          </a:p>
        </p:txBody>
      </p:sp>
    </p:spTree>
    <p:extLst>
      <p:ext uri="{BB962C8B-B14F-4D97-AF65-F5344CB8AC3E}">
        <p14:creationId xmlns:p14="http://schemas.microsoft.com/office/powerpoint/2010/main" val="3754553615"/>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26312" units="cm"/>
          <inkml:channel name="Y" type="integer" max="16520" units="cm"/>
          <inkml:channel name="F" type="integer" max="255" units="dev"/>
        </inkml:traceFormat>
        <inkml:channelProperties>
          <inkml:channelProperty channel="X" name="resolution" value="1000.07599" units="1/cm"/>
          <inkml:channelProperty channel="Y" name="resolution" value="1000.60571" units="1/cm"/>
          <inkml:channelProperty channel="F" name="resolution" value="3.97878E-7" units="1/dev"/>
        </inkml:channelProperties>
      </inkml:inkSource>
      <inkml:timestamp xml:id="ts0" timeString="2013-05-05T14:08:57.858"/>
    </inkml:context>
    <inkml:brush xml:id="br0">
      <inkml:brushProperty name="width" value="0.06667" units="cm"/>
      <inkml:brushProperty name="height" value="0.06667" units="cm"/>
      <inkml:brushProperty name="color" value="#177D36"/>
      <inkml:brushProperty name="fitToCurve" value="1"/>
    </inkml:brush>
  </inkml:definitions>
  <inkml:traceGroup>
    <inkml:annotationXML>
      <emma:emma xmlns:emma="http://www.w3.org/2003/04/emma" version="1.0">
        <emma:interpretation id="{96FADD19-BE2F-44DE-A53A-D28D2B2395BC}" emma:medium="tactile" emma:mode="ink">
          <msink:context xmlns:msink="http://schemas.microsoft.com/ink/2010/main" type="inkDrawing" rotatedBoundingBox="2430,3080 24857,4046 24682,8110 2255,7144" semanticType="callout" shapeName="Other"/>
        </emma:interpretation>
      </emma:emma>
    </inkml:annotationXML>
    <inkml:trace contextRef="#ctx0" brushRef="#br0">0 282 3,'0'0'7,"0"0"0,0 0-2,0 0 0,0 0-1,0 0-1,0 0-1,0 0 1,0 0-2,0 0 0,19-16 1,-19 16-1,15-15 2,-15 15-2,18-13 1,-18 13-1,18-10 2,-18 10-2,19-6 2,-19 6-1,18-7 0,-18 7 0,19-5 0,-19 5-1,20-1 1,-20 1 0,22 0-1,-22 0 0,18 1 1,-18-1 0,18 5-1,-18-5 0,16 4 2,-16-4 0,17 3-1,-17-3 1,16 5 0,-16-5-1,18 0 2,-18 0-1,25-2 0,-8 0-2,-1 1 1,2-4-1,-1 0 0,2 0-1,-2 3 1,-1-3-2,-16 5 2,25-6 0,-10 1-1,-15 5 2,25-2-2,-25 2 2,21-5-1,-21 5 0,23-3-1,-23 3 1,20-1-1,-20 1 3,18-2-3,-18 2 0,18 0 0,-18 0 1,15-3-1,-15 3 0,0 0 0,18-7-1,-18 7 1,0 0 0,18-8 1,-18 8-1,0 0 0,20-5 0,-20 5 0,20-5 0,-20 5 0,21-7 0,-21 7-1,22-8 1,-22 8 0,21-8 0,-21 8 0,20-7 1,-20 7-1,16-4 0,-16 4 0,0 0 1,20-4-1,-20 4 0,0 0 1,21-1-1,-21 1 0,15-4 1,-15 4-1,17 4 0,-17-4 0,18 0 1,-18 0-2,18 3 1,-18-3 1,20 5-1,-20-5 0,21 3 1,-21-3-1,20 10 0,-20-10 1,21 5-2,-21-5 1,19 5 0,-19-5 0,19 6 0,-19-6 0,20 5 0,-20-5 0,18 4 0,-18-4 1,22 4-1,-22-4 0,18 0 1,-18 0-1,19 4 0,-19-4 0,20 3 0,-20-3 0,18 2-1,-18-2 2,20 3-2,-20-3 2,18-3-2,-18 3 2,20-2-1,-20 2 1,21-2-1,-21 2 0,22-3 0,-22 3 0,25-2 0,-25 2-1,23 0 1,-23 0 0,23 4 0,-23-4-1,21 3 1,-21-3 1,22 0-1,-22 0 0,21 2 0,-21-2 1,21 1-1,-21-1-1,22 4 2,-22-4-1,21 3 0,-21-3-1,25 2 1,-25-2 0,26 3 0,-26-3 0,23 1 0,-23-1-1,23 0 1,-23 0 0,24 0 0,-24 0 0,21 2 0,-21-2 0,23 0 0,-23 0 0,21-3 1,-21 3-1,20-5 0,-20 5 0,18-8 0,-18 8 1,20-12-1,-20 12 0,18-10 1,-18 10-1,18-13 1,-18 13-1,18-10 1,-18 10-1,17-8 0,-17 8 0,15-8 0,-15 8 0,15-10 0,-15 10 0,13-15 0,-13 15 0,0 0 0,21-19 0,-21 19 0,0 0 0,22-20 0,-22 20 0,18-11 0,-18 11 0,18-10 0,-18 10 0,20-10 0,-20 10 0,19-8 0,-19 8 0,20-7 0,-20 7 0,22-5 0,-22 5 0,21-1 0,-21 1 0,21 0 0,-21 0 0,22-4 1,-22 4-2,16-1 1,-16 1 0,17 0 0,-17 0 0,15 0 0,-15 0 0,18 6 0,-18-6 0,16 5 0,-16-5 1,17 3-1,-17-3 0,18 2 0,-18-2 0,16 3 0,-16-3 0,15 4 0,-15-4 0,17 6 0,-17-6 0,0 0 0,19 8 0,-19-8 0,0 0 0,20 5 1,-20-5-1,0 0 0,20 8 0,-20-8-1,0 0 1,20 9 1,-20-9-1,14 8 0,-14-8 0,0 0 0,20 10 0,-20-10 0,15 10 0,-15-10-1,15 4 1,-15-4 0,16 2 1,-16-2-1,15 2 0,-15-2 0,18 1 1,-18-1-1,17-1 0,-17 1 0,18 5 0,-18-5 0,18 3 0,-18-3 0,21 3 0,-21-3-1,20 7 1,-20-7 0,22 3 0,-22-3 0,18 5 0,-18-5 0,23 3 0,-23-3 0,20 0 0,-20 0 0,18 4-1,-18-4 1,19 3 0,-19-3 0,0 0 0,20 11 0,-20-11 0,18 7 0,-18-7-1,17 6 2,-17-6-2,18 4 1,-18-4 0,18 0 0,-18 0 0,18-5 0,-18 5 0,20-7 0,-20 7 0,25-8 0,-25 8-1,23-3 1,-23 3 0,21-5 0,-21 5 0,20 0 0,-20 0 0,16 1 0,-16-1 0,0 0 1,20 4-2,-20-4 2,17 6-2,-17-6 1,16 5 0,-16-5 0,20 4 0,-20-4 0,26 4 1,-26-4-1,28 4 0,-28-4 0,28 5 0,-28-5 0,30 6 0,-30-6 0,25 8-1,-25-8 2,23 14-2,-8-11 1,-15-3 0,23 8 0,-23-8 0,23 3 0,-23-3 0,24-1 0,-24 1 1,23-4-1,-8-1 0,-15 5 1,23-6-1,-23 6 0,25-12 0,-25 12 1,23-6-1,-23 6 0,18-5 0,-18 5-1,18-8 1,-18 8 0,0 0 0,19-4 0,-19 4 0,0 0 0,0 0 0,16-6 1,-16 6-1,0 0 0,0 0 0,0 0 0,16 0-1,-16 0 1,0 0 0,0 0 0,0 0 0,15 6 0,-15-6 0,0 0 0,0 0 0,0 0 0,0 0 0,0 0 0,17 12 0,-17-12 0,0 0 1,10 16-1,-10-16 0,0 0 0,18 23 0,-18-23 0,11 17 0,-11-17 0,13 18-1,-13-18 1,14 16 0,-14-16 1,0 0-1,18 21 2,-18-21-2,11 15 1,-11-15-1,14 18 2,-14-18-2,13 22-1,-13-22 1,16 19 0,-16-19 0,22 20 0,-22-20 0,21 21 0,-21-21 0,20 26 0,-20-26 0,18 23-1,-18-23 1,16 18 0,-16-18-1,18 27 2,-9-11-2,-9-16 1,23 25 0,-23-25 0,23 28 0,-15-12 0,4 2-1,-12-18 0,19 21 1,-19-21 0,17 22 0,-17-22 0,20 24 0,-20-24 0,18 23 0,-18-23 1,20 25-1,-11-9 0,1-1 0,-10-15-1,17 26 2,-6-9-2,-1 4 2,2-1-2,1 3 2,0 0-1,-1 3 0,1 3 0,0-2 0,0-1 0,-1-3 0,-1 1 0,-1-1 0,3-3 0,0 1 0,1-4 0,-1 2 0,-3-4 0,1 5 1,-1-4-1,2 1 0,-4-3 0,2 4 0,0 1 1,-2-1-1,5 1 0,-13-19 1,23 31-1,-11-16 0,1 3 0,-2-1 0,3-1 0,2-1 0,-1 0-1,-2 3 0,0-4 1,0 1 0,-13-15 0,23 26 0,-11-9 1,0-3-1,-4 3 0,5-2 0,-13-15 0,23 29 0,-10-14 0,2 1 0,-2-1-1,2 0 2,3-2-1,-3 2 0,1-1 0,1 0 0,-2-1 1,1 0-1,-1 5 0,-15-18 0,26 29 0,-9-14 0,-2 0-1,-2 1 1,3 1 0,-1 2 0,0-4-1,0 5 1,0-2 0,0 2 0,-2 1 0,2 0 0,-6 2 0,6-6 0,-5 2 0,2-1-1,-2 0 1,-1-1 1,1-1-2,0-1 2,0 1-1,-2 1 0,2-3-1,0 4 1,-2-3 0,-1 3 0,1-1 0,-1-1 0,-2-1 0,-5-15 1,11 26-1,-11-26 0,7 20 0,-7-20 0,8 16 0,-8-16-1,0 0 1,12 21 0,-12-21 0,13 17 0,-13-17 0,16 13 0,-16-13 0,22 13 0,-22-13 0,24 8 0,-9-3 0,-15-5 0,27 10 0,-27-10-2,28 13 3,-28-13-1,24 13 1,-24-13 0,25 18-1,-10-9 1,-15-9 0,23 24 0,-23-24-1,23 23-2,-8-15 2,-2 7-2,3-3 2,-1 2-1,0-2 1,2-2 0,-1 1 0,-1-1 0,0 1 0,0 3 0,-15-14-1,26 23 2,-26-23-2,25 24 2,-16-9-1,1 1 0,-10-16 0,19 27 1,-13-13-1,-6-14 0,10 27 0,-10-27 0,8 18 0,-8-18 0,5 16 0,-5-16 0,8 15 0,-8-15 0,0 0 0,14 18 0,-14-18 0,0 0-1,21 21 1,-21-21 0,15 8 0,-15-8-1,20 9 1,-20-9-1,19 6 1,-19-6 0,20 3 0,-20-3 0,22 7 0,-22-7 0,23 8 0,-23-8 0,23 10 0,-23-10 0,23 15 0,-23-15 0,24 11 0,-24-11-1,27 8 1,-12-4 0,-1-1 0,3-1-1,-2-2 1,1 1 0,-16-1 0,27 5 0,-27-5 0,24 0 0,-24 0 0,20 10 0,-20-10 0,18 15 1,-18-15-1,17 19 0,-7-2 0,-2-1 0,2 1 0,-2-1 0,0 0 0,2 2 0,-2-1 0,-8-17 1,15 24-2,-15-24 2,17 20-1,-17-20 0,16 18 0,-16-18 0,15 20-1,-15-20 1,21 26 0,-12-11 0,0 0 0,3-1 0,-12-14 0,20 25 0,-20-25 0,21 25 0,-21-25 1,20 19-1,-20-19 0,21 17 1,-21-17-1,23 13 0,-23-13 0,23 5 0,-23-5 1,27 3-2,-12-1 1,1-2 0,1 0 0,-1 1 0,2-1-1,2 0 1,-2-3 0,2 3 0,-2-3 0,2-2 0,0 2 0,-2-1 0,0 1 0,0 0 0,-2 1 0,3 0-1,-3 1 2,0 4-1,-1 0 0,2 1 1,-2-1-1,-1 2 0,-14-5 0,27 3 0,-27-3 0,23 3 0,-23-3 0,21 0 0,-21 0 0,20 2 0,-20-2 0,21 8 0,-21-8 0,24 12 0,-24-12 0,26 10 0,-11 1 0,-15-11 0,26 8 0,-11-5 0,-15-3 0,26 2 1,-26-2-1,25 3 0,-25-3 0,21-5 0,-21 5 0,27 14 2,-27-14-2,24 14 2,-24-14-2,24 12 1,-24-12 0,23 16 0,-23-16 0,16 7-1,-16-7 1,17 3-1,-17-3 0,18 5 0,-18-5 0,19 10 0,-19-10 0,22 11 0,-22-11 0,26 17-1,-26-17 1,28 13-1,-28-13 1,27 6-1,-13-2 1,1-4 1,-15 0-1,25-4 1,-25 4-1,23-3 1,-23 3-1,23-2 1,-23 2 0,23 2-3,-6-2 3,-17 0-1,24 2-1,-9 1 0,-15-3 1,25 3 0,-25-3 0,16 2 1,-16-2-1,15 3-1,-15-3 2,0 0 0,15 4-1,-15-4-1,0 0 1,20 1-2,-20-1 2,15 5 0,-15-5-1,14 3 0,-14-3 1,17 4 0,-17-4 0,15 3 1,-15-3-1,16 2 0,-16-2 0,17 1 0,-17-1 0,16 3 0,-16-3 0,18-1 0,-18 1 0,20 0 0,-20 0 0,20 0 0,-20 0 0,18-3 0,-18 3 0,18 0 0,-18 0 0,17-4 0,-17 4 0,14-3 0,-14 3 0,17-5 0,-17 5 1,18-5-2,-18 5 2,21-3-1,-21 3-1,25-3 1,-25 3 0,23 0 1,-23 0-1,25 0 1,-25 0-1,21-4 1,-21 4-1,20-1 0,-20 1 0,18 3-1,-18-3 1,15 2-1,-15-2 1,16 5-1,-16-5 1,15 3 0,-15-3 0,0 0 0,20 0 0,-20 0 0,0 0 0,15 0 2,-15 0-2,0 0 0,16 0 0,-16 0-1,0 0 2,20-3-1,-20 3 0,18-5-1,-18 5 1,22-7 1,-22 7-1,21-8 1,-21 8-1,22-8 1,-22 8-1,26-15 0,-26 15 0,25-15 0,-25 15-1,28-15 2,-14 10-2,3-4 1,-2-1-1,0 6 0,1-4 0,-1 3 0,-15 5 2,26-6-1,-26 6 0,23-12-1,-23 12 1,20-8 0,-20 8 0,18-10 0,-18 10-2,22-13 1,-8 12 1,-14 1 0,23-7 0,-23 7 0,24-7 0,-24 7 0,23-3 0,-23 3 0,21-3 0,-21 3 0,21-3 0,-21 3 0,19 0 0,-19 0 0,19 0 0,-19 0 0,17-2 0,-17 2 0,16-2 1,-16 2-2,15-6 1,-15 6 0,0 0 0,20-8 0,-20 8 0,15-4 0,-15 4 0,18 0 0,-18 0 1,18-5-1,-18 5 0,21-3 0,-21 3 0,22-7 0,-22 7-1,20-9 1,-20 9 0,21-7 0,-21 7 0,25-11 0,-25 11 0,26-12 0,-11 9 0,0-2 0,1 2 1,-1-6-1,-15 9 0,28-11 0,-13 4 0,-15 7-1,28-16 1,-28 16 0,28-20 0,-12 10 0,-16 10 0,28-22 1,-13 10-1,-15 12 0,23-16 0,-23 16 0,18-12 0,-18 12 0,0 0 0,18-11 0,-18 11 0,0 0 0,0 0 0,0 0 0,19-5 0,-19 5 0,0 0 0,19-7 0,-19 7 0,19-16 0,-19 16 0,19-17 0,-19 17 0,22-21 0,-22 21 0,24-23 0,-7 13 1,-2-1-2,1-2 1,2 0 0,2-2 0,-2 0 0,2 2 0,-2-3 1,-1-3-1,-1 1 0,-1 4 0,0-3-1,0 1 2,-1-1-2,1 1 1,-2 0 0,5 1 0,-3 3 0,2-1 0,-1 3 0,-1-1 0,0 4 0,0 1 0,0 1 0,-15 5 0,23-12 0,-23 12 0,16-13 0,-16 13 1,17-16-1,-17 16 0,13-16 0,-13 16 1,16-14-1,-16 14-1,22-16 1,-22 16 0,19-15 0,-19 15 0,25-16 0,-25 16 0,22-21 0,-22 21 0,21-19 0,-21 19 0,23-18 0,-23 18 0,23-19 0,-8 12 0,-15 7-1,28-19 2,-13 5 0,1 8 0,-1-7 1,2 5-2,-17 8 2,26-25-3,-26 25 2,26-21-1,-26 21-1,22-20 0,-22 20 0,21-18 1,-21 18-1,23-13 2,-23 13-1,22-15-1,-22 15 1,19-16 0,-19 16 0,20-15 0,-20 15 0,18-17 0,-18 17-1,17-19 1,-17 19 0,18-20 1,-18 20-1,18-21 0,-18 21 0,18-22 1,-18 22-1,20-18 0,-20 18 0,20-19-1,-20 19 1,18-22 0,-18 22 0,20-21 0,-20 21 0,16-23 0,-16 23 0,18-21 1,-18 21-1,18-17 0,-18 17-1,17-14 1,-17 14 0,16-15 0,-16 15 0,17-18 0,-17 18 0,18-21 0,-18 21 0,16-23 0,-16 23 0,15-18 0,-15 18 0,17-19 0,-17 19 0,14-18 0,-14 18 0,15-18 0,-15 18 0,18-16 0,-18 16 0,20-21 0,-20 21 0,20-25 0,-20 25 0,25-25 0,-25 25 0,24-31-1,-10 15 2,-3 1-1,6-1 0,-4-1 0,3-2 0,1-3 1,-3 3-2,3-1 2,-1 5-2,-1-3 1,0 2 0,-2-2 0,0 3 0,-13 15 0,24-25 0,-24 25 0,21-26 0,-21 26 0,18-26 0,-18 26 0,18-26 1,-18 26-1,17-28 2,-17 28-3,16-26 1,-16 26 0,17-27 1,-17 27-2,14-21 0,-14 21 0,14-21 0,-9 4 0,-5 17 1,9-29 0,-9 29-1,7-25 1,-7 25 0,10-28 1,-5 14-2,-5 14 2,13-23-1,-13 23 0,13-22 0,-13 22-1,13-26 1,-13 26 0,12-25 0,-12 25 0,10-21 1,-10 21-1,8-21 0,-8 21 0,0 0 0,17-18 0,-17 18 0,14-13 0,-14 13 0,15-10 0,-15 10 0,0 0 0,20-15 0,-20 15 0,0 0 0,16-13 0,-16 13 0,0 0 0,19-13 0,-19 13 1,0 0-2,18-12 1,-18 12 1,0 0-1,18-13 0,-18 13 0,15-8 0,-15 8-1,13-18 1,-13 18 0,13-18 0,-13 18 0,20-21 0,-10 6 0,0-2 1,-10 17-1,24-21 0,-24 21 0,23-23 0,-23 23 0,27-24-1,-27 24 1,26-22 0,-26 22 0,25-23 0,-12 7 0,2 1 0,-15 15 0,24-25 0,-10 11 0,-14 14 0,21-22 1,-21 22-2,20-14 1,-20 14 0,20-17 0,-20 17 0,14-15 0,-14 15 0,19-14 0,-19 14 1,19-17-1,-19 17 0,18-16 0,-18 16 0,19-15 0,-19 15-1,19-13 2,-19 13-1,18-11 0,-18 11 0,19-12 0,-19 12 0,18-13 0,-18 13 0,16-13 0,-16 13 0,18-12 0,-18 12 1,20-13-1,-20 13 0,21-10 0,-21 10 0,20-11 1,-20 11-1,20-8 0,-20 8 0,18-13 0,-18 13 0,20-14 0,-20 14 0,20-14 0,-20 14 1,23-23-1,-23 23 0,24-18 1,-24 18-1,25-22 0,-25 22 1,25-14-1,-25 14-1,25-12 1,-25 12 0,23-6 1,-23 6-1,26-4 0,-26 4-1,23-5 0,-23 5 1,25-8-2,-25 8 1,26-6 0,-26 6 0,22-9 0,-22 9 1,21-9 0,-21 9 0,21-7 1,-21 7-1,19-8 0,-19 8 0,19-2 0,-19 2 0,20-1 1,-20 1-1,18 1 0,-18-1 0,22 2 1,-22-2-1,21-8 0,-21 8 0,20-9 0,-20 9 0,20-13 0,-20 13 0,16-11 0,-16 11 0,18-3 0,-18 3 0,15-4 0,-15 4 0,16 0 0,-16 0 0,19-1 0,-19 1 0,19-7 0,-19 7 0,22-10 0,-22 10 0,21-5 1,-21 5-1,20-5 0,-20 5 0,18 0 0,-18 0 0,17 2 0,-17-2 0,0 0 0,19-5 0,-19 5 0,0 0 0,0 0 0,15-6 1,-15 6-1,0 0 0,0 0 1,20 0-1,-20 0 0,0 0 0,21 8 0,-21-8 0,15-2 0,-15 2 0,15-5-1,-15 5 2,16-10-2,-16 10 1,19-6 0,-19 6 0,21-2 0,-21 2 1,21 3-1,-21-3 0,20 5 0,-20-5 1,15 9-1,-15-9 0,0 0 0,18 8 0,-18-8 0,0 0 0,0 0 0,17 6 1,-17-6-1,0 0 0,0 0 0,14 12 1,-14-12-1,0 0 1,12 15-1,-12-15 0,0 0 0,10 14 0,-10-14 0,0 0 0,0 0 0,15 20 0,-15-20 0,0 0 1,15 13 1,-15-13-2,0 0 1,21 16-1,-21-16 1,15 7-1,-15-7 0,15 5 0,-15-5-1,0 0 1,18 5-1,-18-5 1,0 0 0,15 2 1,-15-2-1,0 0 0,16 1-1,-16-1 1,0 0 1,0 0-2,17 2 1,-17-2 0,0 0 2,0 0-2,16 5 0,-16-5 0,0 0 2,16 3-3,-16-3 2,15 3-2,-15-3 0,15-1 1,-15 1 2,17-2-2,-17 2-1,16-2 1,-16 2 0,17-8 0,-17 8 2,16-5-3,-16 5 0,15-8 0,-15 8 1,16-7 0,-16 7 0,20 0 0,-20 0-1,17-3 1,-17 3 0,18 0 1,-18 0-1,0 0-1,18 5 1,-18-5 0,0 0 0,0 0 0,18-2 0,-18 2 0,0 0 2,18 4-2,-18-4 1,17 5-2,-17-5 1,16-5 0,-16 5 0,20-4 0,-20 4-2,16-6 2,-16 6 0,18-8 0,-18 8 0,15-4 0,-15 4 0,15-3 0,-15 3 0,0 0 0,21-5 0,-21 5 0,15-6-1,-15 6 1,17-9 0,-17 9 0,18-9 0,-18 9 0,20-10 0,-20 10 0,18-8 1,-18 8-1,20-4 0,-20 4 0,21-3 0,-21 3 0,20-3 0,-20 3 1,18-2-1,-18 2 0,18 0 0,-18 0 0,20 0 1,-20 0-2,20 2 1,-20-2 0,19 6 0,-19-6 0,20 4 0,-20-4 0,18 6 0,-18-6 0,18 3 0,-18-3 0,22 2-1,-22-2 1,21 5 0,-21-5 0,23 2 0,-23-2 0,25 3 0,-25-3 1,25 6-1,-25-6 0,26 14 0,-26-14 0,28 16 0,-28-16 0,26 23 0,-11-12 0,0 7 1,0 2-1,0-3 2,1 2-2,-1 4 2,1 0-2,1 2 1,-2-1-1,0-1 0,1-1 0,-1 4 0,0-3 0,1 1 0,-1-2 0,5-3 0,-5 1 0,4-5 0,-1-2 0,1-3 0,-5-2 0,1 0 0,2 0 0,-17-8 0,24 15 1,-24-15-2,22 22 2,-22-22-2,23 31 1,-12-17 0,1 3 0,1 1 0,-1 0-1,-2-3 1,-10-15 0,21 23 0,-21-23 0,20 18 0,-20-18 0,18 16 1,-18-16-1,16 20 0,-16-20 0,19 28 0,-10-10 0,-9-18-1,20 29 2,-12-14-2,1 1 1,-9-16 0,18 27 1,-18-27-1,13 23 0,-13-23 0,13 21 0,-13-21 0,12 21 0,-12-21 0,16 28 0,-8-13 0,4 0 0,-2 1 0,-2-1 0,4 1 0,-1-1 0,-1 1 0,0 1 0,0-2 0,-4 1 1,3-1-1,-1-1 0,-3 3 1,1 1 0,1-3-1,-2 1 1,0 2 0,1-2 0,-6-16 0,17 30-1,-17-30 0,16 26 0,-16-26 2,18 25-2,-18-25 0,15 15 0,-15-15 2,15 14-4,-15-14 2,17 15 0,-17-15 0,19 7 0,-19-7 0,23 16-1,-23-16 1,22 16 1,-22-16-2,23 19 2,-23-19-1,25 27 0,-14-12 0,2 0 0,1 1 2,-1 6-2,0-1 0,0 0 0,0-3 0,-1 4 0,-1-1 0,-1 0 1,0 1-1,0-1 1,-2-1-1,2-1 0,-10-19 1,17 27-1,-17-27 0,14 19 0,-14-19 0,17 23 0,-17-23 0,16 25 0,-7-10 0,-1-1 0,0 4 0,-8-18 0,17 25 0,-17-25 0,19 21 0,-19-21 0,23 13 0,-23-13 0,25 13 0,-10-8 0,-15-5 0,28 10 0,-28-10 0,26 17 0,-26-17 0,27 23 0,-17-9 0,1 1 0,1 2 0,-3-1 0,3 0 1,-12-16-1,18 25 0,-18-25 0,20 18 0,-20-18 1,16 15-1,-16-15 0,15 18 0,-15-18 0,15 23 0,-15-23 0,15 24 0,-9-7-1,1 1 2,1 0-1,-1-3 1,-1 8-2,3-5 2,-3 1-1,3 3 1,-1-3-1,0-1 0,-1 0 1,1 0-1,0 0-1,0-3 1,1 0 0,0 1 0,3-1 0,-1 2 0,4 1 0,0-5 0,0 3 0,-2 4 1,0-1-1,-1-2 0,-1-1 0,1-1 0,-12-15 0,20 30 1,-20-30-1,21 18 0,-6-9 0,-15-9 0,28 23 0,-12-13 0,-1 5 0,2-4 0,1 4-1,0-3 1,0 1 0,2 2 1,-4-2-1,2-2 0,1 1 0,-1 1 0,-3-3-1,1 3 1,0-3 0,-1-4 0,2 4-1,-2-2 1,1 2 0,2 1 0,2-1 1,-2 3-1,-1-1 0,1 3 0,-2-2 1,1 0-1,-17-13 0,23 21 0,-23-21 0,18 20 0,-18-20 0,15 13-1,-15-13 2,16 12-2,-16-12 1,20 16 0,-20-16 1,23 20-1,-23-20 0,25 24 0,-25-24-1,24 25 1,-24-25 0,25 19 0,-25-19-1,20 14 1,-20-14 0,18 9 1,-18-9 0,16 12-1,-16-12-1,15 15 1,-15-15-1,15 23 1,-15-23 0,15 24-1,-15-24 1,10 20 0,-10-20 0,0 0 0,15 18 0,-15-18 0,0 0 0,0 0 0,0 0-1,18 8 1,-18-8 0,0 0 0,15 12 0,-15-12 1,10 14-1,-10-14 0,16 20 0,-8-5 0,-8-15 0,20 26 1,-20-26-2,20 20 1,-20-20 0,23 13 0,-23-13 0,23 3 0,-23-3 0,23 0 0,-23 0 1,21-1-1,-21 1 1,19 4-1,-19-4 0,16 14 0,-16-14 0,16 13 0,-16-13 0,19 13-1,-19-13 2,18 8-2,-18-8 1,16 0 0,-16 0 0,18-2-1,-18 2 2,17-5-1,-17 5 0,20-3 0,-20 3 0,19-1 0,-19 1 0,20-2 1,-20 2-1,18 2-1,-18-2 2,17-2-2,-17 2 1,0 0 0,19-7 0,-19 7 0,0 0 0,20-6 0,-20 6 0,15-2 1,-15 2-2,0 0 1,20 3 0,-20-3 0,0 0 0,20 7 0,-20-7-1,0 0 1,21 2 0,-21-2 0,16-7 1,-16 7-1,25-7 0,-25 7 0,27-11 0,-11 6 1,2-3-1,0 3 0,0-2-1,1-1 1,-3 2 0,-1-1 0,1 2-1,-16 5 1,23-10 1,-23 10-1,20-13 0,-20 13-1,20-13 1,-20 13 0,20-10 0,-20 10 1,19-6-1,-19 6 0,22-2 0,-22 2 0,23 5 0,-23-5 1,25 8-2,-25-8 1,24 5 0,-24-5 0,22 3 1,-22-3-2,21 2 2,-21-2-1,22-2 0,-22 2 0,23 5 0,-23-5 0,26 12 0,-11-7 0,1 3 0,2 0-1,-1 0 1,-1-1 0,-1-2 0,0-4 0,0 1 0,0 0 0,-15-2 0,21-5 0,-21 5 0,18-7 0,-18 7 0,20-1 0,-20 1 0,20 1 0,-20-1 0,21 5 0,-21-5 0,25 10 0,-25-10 0,28 16 0,-13-4 0,0-2 0,1 3 1,1 0-2,-1-3 2,0-2-1,-1-1 0,0-4 0,0-2 0,0-2 0,-15 1 0,26-5 0,-26 5-1,25-5 1,-25 5 0,25-3 0,-25 3 0,24 3 1,-24-3-1,23 5 0,-23-5 0,23 6 0,-23-6 0,20 5 0,-20-5-1,15 2 1,-15-2 0,0 0 0,21 5 0,-21-5 0,20 11 1,-20-11-1,28 14 1,-11-8-1,-1 2 0,2-3 0,0-3 0,-1-2 0,-2-3 0,1-2 0,-16 5 0,25-13 0,-25 13-1,25-17 2,-25 17-2,24-13 1,-24 13 0,27-5 0,-12 2 0,-15 3 0,28 0 1,-14 0-1,-14 0 0,27 0 0,-12-3 0,-15 3 1,24 1-2,-24-1 1,27-3 0,-27 3 0,28-5 0,-14 2 0,3 3 0,-2-4-1,1 3 2,-1-1-1,0 2 0,-15 0 0,26 0 0,-26 0 0,20 0 0,-20 0 0,16 2-1,-16-2 1,17 1 0,-17-1 0,0 0 0,20 0 0,-20 0 0,20-3 0,-20 3 0,16-6 0,-16 6 0,18-7 0,-18 7 0,23-8 0,-23 8 0,28-8 0,-13 3 0,0 0 0,1 1-1,-1 0 1,2-1 0,-3-2 0,1 2 0,0-1 0,0-3 0,-15 9 0,26-14 0,-26 14 0,23-12 0,-23 12 1,17-13-1,-17 13 0,0 0 0,18-11 0,-18 11 0,0 0 0,0 0 0,0 0 0,18-14 0,-18 14 0,0 0 0,17-9 0,-17 9 0,14-12 0,-14 12 0,17-29-1,-9 12 2,2 1-2,1-4 2,1 0-2,3-1 2,1 1-2,1 2 1,1 7 1,2-2-2,1-2 1,1 5 0,-1 0 0,-3 2 0,3 2 0,-2-1 0,-1 0 0,0-1 0,-2 2 1,-1-2-1,0-1 0,-15 9-1,25-18 1,-25 18 0,23-19-1,-23 19 1,20-20 0,-20 20 0,19-21 0,-19 21 0,15-27 1,-8 13-1,-1-1 0,-1 0-1,0-1 1,0-4 0,0 5 0,2-3-1,-1 2 1,-1 1-1,2 0 2,1 1-1,-8 14 0,17-25 0,-8 10 0,0 0 0,2-3 0,-3 0 0,2-1 0,0-3-1,-2-1 1,-1 0 0,1 0 0,-1 2 0,-1 1 0,3 1 0,-6-1 0,0 2 0,1-3 0,-1 1 0,-2-5-1,3 1 1,-3-6 1,3 1-1,1 3 1,1-7-1,1 0 0,1 0 1,-1 2-1,1 0 1,-3 3-2,1 2 0,1-4 1,0 6 0,-2 2 0,1 4 0,2 2 0,2-1 0,-10 17 0,18-24 0,-18 24 0,22-15 0,-22 15 0,20-13 0,-20 13 0,18-16-1,-18 16 1,16-28 0,-8 8 0,4 0 0,-1-1 0,3-5 0,-1-2 0,0-2 0,0-1 0,2-2 0,-3 2 1,-3-5-2,0 3 2,-3 1-2,-4 0 2,0 1-2,-2 2 2,-4 1-2,3 0 1,-3 3 0,1-3-1,0 5 1,1-1-1,0 3 2,2-4-2,0 4 2,2-1-2,0 1 1,-1 1 0,-1-1-1,0 1 1,0-4-1,0 2 1,-1 1-2,-1 0 2,0-2 0,1 0 0,1-2 0,1 1 2,1 2-4,1 1 2,2 1 0,0 1 0,2 1 0,1 3 2,0 0-2,2 0-2,-2-1 2,-8 16 2,22-33-2,-12 12 0,0-2 0,-2-2-2,2-3 2,0 2 0,-2 0 0,-2 1 0,1 2 0,0 4 0,-1 2 0,-6 17 0,12-21 0,-12 21 2,6-18-2,-6 18 0,5-15 0,-5 15 0,2-15 0,-2 15-2,3-24 2,-3 24 0,7-23 2,-7 23-2,13-23 0,-13 23 0,23-25 0,-23 25 0,28-18 0,-11 12 0,-1-6 0,2 1 0,-18 11 0,28-25 0,-13 12 0,1-2 1,-2-5-1,2-1-1,1 1 1,-3 2-2,1 2 2,0 0-1,0-1 2,-15 17-2,26-23 1,-26 23 1,20-13-1,-20 13 0,17-11 0,-17 11 2,16-2-2,-16 2-2,15-3 4,-15 3-4,18-4 4,-18 4-4,18-1 4,-18 1-4,20-5 4,-20 5-2,21 2 0,-21-2 0,23 4 0,-8-2 0,-15-2-2,31-3 2,-14 3 0,3-3 0,-1-1-1,3-1 1,-2-1 1,1-1-1,4 4 0,-2 0 2,0 1-2,0 2 0,2 2 1,-2 1-1,3 4 0,-3-3 0,2 1 1,-2-1-2,2-3 1,-6-2 0,3-3 0,-1-2 0,-1-4 0,0 2 0,0-4 0,-2-2-1,0 2 2,3-3-1,-3 4 0,4 4 0,-1 1 0,-1-3 1,1 5-2,2 2 2,1-1-1,-3 3 0,0-2 0,1-3-1,1 0 1,-2 0 0,2-1 1,-1 1-1,2 1 0,0 0 1,-1 2-1,-2 5 0,4 4 1,-4-1-2,-1 4 1,0 0 0,-2-3 0,2 1 0,-2-2 0,0-4 0,-18-2 0,29-2 0,-14 1 0,0-1 0,0 2 0,-15 0 0,26 3 0,-26-3 0,28 7 0,-13-2 0,0-2 0,-15-3 0,26 7 0,-11-2 0,-15-5 0,25 1 0,-10-1 0,0 0 0,-1 3 0,3-4 0,-2 2 1,1-2-1,1-1 0,-1 4 1,-16-2-2,25 0 1,-25 0 0,20-2 0,-20 2-1,16 0 1,-16 0-1,0 0 0,18-3 0,-18 3-2,0 0-2,18-13-3,-23-4-13,5 17-11,0 0-2,4-14 2,-4 14-1</inkml:trace>
  </inkml:traceGroup>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43225" cy="465138"/>
          </a:xfrm>
          <a:prstGeom prst="rect">
            <a:avLst/>
          </a:prstGeom>
          <a:noFill/>
          <a:ln w="9525">
            <a:noFill/>
            <a:miter lim="800000"/>
            <a:headEnd/>
            <a:tailEnd/>
          </a:ln>
          <a:effectLst/>
        </p:spPr>
        <p:txBody>
          <a:bodyPr vert="horz" wrap="square" lIns="91411" tIns="45706" rIns="91411" bIns="45706" numCol="1" anchor="t" anchorCtr="0" compatLnSpc="1">
            <a:prstTxWarp prst="textNoShape">
              <a:avLst/>
            </a:prstTxWarp>
          </a:bodyPr>
          <a:lstStyle>
            <a:lvl1pPr>
              <a:defRPr sz="1200"/>
            </a:lvl1pPr>
          </a:lstStyle>
          <a:p>
            <a:pPr>
              <a:defRPr/>
            </a:pPr>
            <a:endParaRPr lang="en-US"/>
          </a:p>
        </p:txBody>
      </p:sp>
      <p:sp>
        <p:nvSpPr>
          <p:cNvPr id="8195" name="Rectangle 3"/>
          <p:cNvSpPr>
            <a:spLocks noGrp="1" noChangeArrowheads="1"/>
          </p:cNvSpPr>
          <p:nvPr>
            <p:ph type="dt" idx="1"/>
          </p:nvPr>
        </p:nvSpPr>
        <p:spPr bwMode="auto">
          <a:xfrm>
            <a:off x="3900488" y="0"/>
            <a:ext cx="2941637" cy="465138"/>
          </a:xfrm>
          <a:prstGeom prst="rect">
            <a:avLst/>
          </a:prstGeom>
          <a:noFill/>
          <a:ln w="9525">
            <a:noFill/>
            <a:miter lim="800000"/>
            <a:headEnd/>
            <a:tailEnd/>
          </a:ln>
          <a:effectLst/>
        </p:spPr>
        <p:txBody>
          <a:bodyPr vert="horz" wrap="square" lIns="91411" tIns="45706" rIns="91411" bIns="45706" numCol="1" anchor="t" anchorCtr="0" compatLnSpc="1">
            <a:prstTxWarp prst="textNoShape">
              <a:avLst/>
            </a:prstTxWarp>
          </a:bodyPr>
          <a:lstStyle>
            <a:lvl1pPr algn="r">
              <a:defRPr sz="1200"/>
            </a:lvl1pPr>
          </a:lstStyle>
          <a:p>
            <a:pPr>
              <a:defRPr/>
            </a:pPr>
            <a:endParaRPr lang="en-US"/>
          </a:p>
        </p:txBody>
      </p:sp>
      <p:sp>
        <p:nvSpPr>
          <p:cNvPr id="57348" name="Rectangle 4"/>
          <p:cNvSpPr>
            <a:spLocks noGrp="1" noRot="1" noChangeAspect="1" noChangeArrowheads="1" noTextEdit="1"/>
          </p:cNvSpPr>
          <p:nvPr>
            <p:ph type="sldImg" idx="2"/>
          </p:nvPr>
        </p:nvSpPr>
        <p:spPr bwMode="auto">
          <a:xfrm>
            <a:off x="1189038" y="698500"/>
            <a:ext cx="4545012" cy="34083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7" name="Rectangle 5"/>
          <p:cNvSpPr>
            <a:spLocks noGrp="1" noChangeArrowheads="1"/>
          </p:cNvSpPr>
          <p:nvPr>
            <p:ph type="body" sz="quarter" idx="3"/>
          </p:nvPr>
        </p:nvSpPr>
        <p:spPr bwMode="auto">
          <a:xfrm>
            <a:off x="884238" y="4338638"/>
            <a:ext cx="5075237" cy="4106862"/>
          </a:xfrm>
          <a:prstGeom prst="rect">
            <a:avLst/>
          </a:prstGeom>
          <a:noFill/>
          <a:ln w="9525">
            <a:noFill/>
            <a:miter lim="800000"/>
            <a:headEnd/>
            <a:tailEnd/>
          </a:ln>
          <a:effectLst/>
        </p:spPr>
        <p:txBody>
          <a:bodyPr vert="horz" wrap="square" lIns="91411" tIns="45706" rIns="91411" bIns="45706"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8198" name="Rectangle 6"/>
          <p:cNvSpPr>
            <a:spLocks noGrp="1" noChangeArrowheads="1"/>
          </p:cNvSpPr>
          <p:nvPr>
            <p:ph type="ftr" sz="quarter" idx="4"/>
          </p:nvPr>
        </p:nvSpPr>
        <p:spPr bwMode="auto">
          <a:xfrm>
            <a:off x="0" y="8678863"/>
            <a:ext cx="2943225" cy="465137"/>
          </a:xfrm>
          <a:prstGeom prst="rect">
            <a:avLst/>
          </a:prstGeom>
          <a:noFill/>
          <a:ln w="9525">
            <a:noFill/>
            <a:miter lim="800000"/>
            <a:headEnd/>
            <a:tailEnd/>
          </a:ln>
          <a:effectLst/>
        </p:spPr>
        <p:txBody>
          <a:bodyPr vert="horz" wrap="square" lIns="91411" tIns="45706" rIns="91411" bIns="45706" numCol="1" anchor="b" anchorCtr="0" compatLnSpc="1">
            <a:prstTxWarp prst="textNoShape">
              <a:avLst/>
            </a:prstTxWarp>
          </a:bodyPr>
          <a:lstStyle>
            <a:lvl1pPr>
              <a:defRPr sz="1200"/>
            </a:lvl1pPr>
          </a:lstStyle>
          <a:p>
            <a:pPr>
              <a:defRPr/>
            </a:pPr>
            <a:endParaRPr lang="en-US"/>
          </a:p>
        </p:txBody>
      </p:sp>
      <p:sp>
        <p:nvSpPr>
          <p:cNvPr id="8199" name="Rectangle 7"/>
          <p:cNvSpPr>
            <a:spLocks noGrp="1" noChangeArrowheads="1"/>
          </p:cNvSpPr>
          <p:nvPr>
            <p:ph type="sldNum" sz="quarter" idx="5"/>
          </p:nvPr>
        </p:nvSpPr>
        <p:spPr bwMode="auto">
          <a:xfrm>
            <a:off x="3900488" y="8678863"/>
            <a:ext cx="2941637" cy="465137"/>
          </a:xfrm>
          <a:prstGeom prst="rect">
            <a:avLst/>
          </a:prstGeom>
          <a:noFill/>
          <a:ln w="9525">
            <a:noFill/>
            <a:miter lim="800000"/>
            <a:headEnd/>
            <a:tailEnd/>
          </a:ln>
          <a:effectLst/>
        </p:spPr>
        <p:txBody>
          <a:bodyPr vert="horz" wrap="square" lIns="91411" tIns="45706" rIns="91411" bIns="45706" numCol="1" anchor="b" anchorCtr="0" compatLnSpc="1">
            <a:prstTxWarp prst="textNoShape">
              <a:avLst/>
            </a:prstTxWarp>
          </a:bodyPr>
          <a:lstStyle>
            <a:lvl1pPr algn="r">
              <a:defRPr sz="1200"/>
            </a:lvl1pPr>
          </a:lstStyle>
          <a:p>
            <a:pPr>
              <a:defRPr/>
            </a:pPr>
            <a:fld id="{B2E6131A-8D2F-46B1-A987-0CE752F88A64}" type="slidenum">
              <a:rPr lang="en-US"/>
              <a:pPr>
                <a:defRPr/>
              </a:pPr>
              <a:t>‹#›</a:t>
            </a:fld>
            <a:endParaRPr lang="en-US"/>
          </a:p>
        </p:txBody>
      </p:sp>
    </p:spTree>
    <p:extLst>
      <p:ext uri="{BB962C8B-B14F-4D97-AF65-F5344CB8AC3E}">
        <p14:creationId xmlns:p14="http://schemas.microsoft.com/office/powerpoint/2010/main" val="22604118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4C3786D4-512D-423D-BDF7-C36342531DF3}" type="slidenum">
              <a:rPr lang="en-US" sz="1200" smtClean="0"/>
              <a:pPr/>
              <a:t>1</a:t>
            </a:fld>
            <a:endParaRPr lang="en-US" sz="1200" smtClean="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665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463BEFD1-5AA1-4FBA-997E-89399F2978F2}" type="slidenum">
              <a:rPr lang="en-US" sz="1200" smtClean="0"/>
              <a:pPr/>
              <a:t>10</a:t>
            </a:fld>
            <a:endParaRPr lang="en-US" sz="120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848AD7D8-020E-4D45-A3D5-39193D87F570}" type="slidenum">
              <a:rPr lang="en-US" sz="1200" smtClean="0"/>
              <a:pPr/>
              <a:t>11</a:t>
            </a:fld>
            <a:endParaRPr lang="en-US" sz="1200" smtClean="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686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7E135474-DE9A-49EE-A806-EA7C9DEA97D8}" type="slidenum">
              <a:rPr lang="en-US" sz="1200" smtClean="0"/>
              <a:pPr/>
              <a:t>12</a:t>
            </a:fld>
            <a:endParaRPr lang="en-US" sz="120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2E6131A-8D2F-46B1-A987-0CE752F88A64}" type="slidenum">
              <a:rPr lang="en-US" smtClean="0"/>
              <a:pPr>
                <a:defRPr/>
              </a:pPr>
              <a:t>13</a:t>
            </a:fld>
            <a:endParaRPr lang="en-US"/>
          </a:p>
        </p:txBody>
      </p:sp>
    </p:spTree>
    <p:extLst>
      <p:ext uri="{BB962C8B-B14F-4D97-AF65-F5344CB8AC3E}">
        <p14:creationId xmlns:p14="http://schemas.microsoft.com/office/powerpoint/2010/main" val="39827343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2E6131A-8D2F-46B1-A987-0CE752F88A64}" type="slidenum">
              <a:rPr lang="en-US" smtClean="0"/>
              <a:pPr>
                <a:defRPr/>
              </a:pPr>
              <a:t>14</a:t>
            </a:fld>
            <a:endParaRPr lang="en-US"/>
          </a:p>
        </p:txBody>
      </p:sp>
    </p:spTree>
    <p:extLst>
      <p:ext uri="{BB962C8B-B14F-4D97-AF65-F5344CB8AC3E}">
        <p14:creationId xmlns:p14="http://schemas.microsoft.com/office/powerpoint/2010/main" val="5640581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2E6131A-8D2F-46B1-A987-0CE752F88A64}" type="slidenum">
              <a:rPr lang="en-US" smtClean="0"/>
              <a:pPr>
                <a:defRPr/>
              </a:pPr>
              <a:t>15</a:t>
            </a:fld>
            <a:endParaRPr lang="en-US"/>
          </a:p>
        </p:txBody>
      </p:sp>
    </p:spTree>
    <p:extLst>
      <p:ext uri="{BB962C8B-B14F-4D97-AF65-F5344CB8AC3E}">
        <p14:creationId xmlns:p14="http://schemas.microsoft.com/office/powerpoint/2010/main" val="39935787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0C66277-26E3-4F14-9B0F-EA8CB95055DF}" type="slidenum">
              <a:rPr lang="en-US"/>
              <a:pPr/>
              <a:t>16</a:t>
            </a:fld>
            <a:endParaRPr lang="en-US"/>
          </a:p>
        </p:txBody>
      </p:sp>
      <p:sp>
        <p:nvSpPr>
          <p:cNvPr id="578562" name="Rectangle 2"/>
          <p:cNvSpPr>
            <a:spLocks noGrp="1" noRot="1" noChangeAspect="1" noChangeArrowheads="1" noTextEdit="1"/>
          </p:cNvSpPr>
          <p:nvPr>
            <p:ph type="sldImg"/>
          </p:nvPr>
        </p:nvSpPr>
        <p:spPr>
          <a:ln/>
        </p:spPr>
      </p:sp>
      <p:sp>
        <p:nvSpPr>
          <p:cNvPr id="5785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837244-C239-44DC-A57A-29483E4B576B}" type="slidenum">
              <a:rPr lang="en-US"/>
              <a:pPr/>
              <a:t>17</a:t>
            </a:fld>
            <a:endParaRPr lang="en-US"/>
          </a:p>
        </p:txBody>
      </p:sp>
      <p:sp>
        <p:nvSpPr>
          <p:cNvPr id="579586" name="Rectangle 2"/>
          <p:cNvSpPr>
            <a:spLocks noGrp="1" noRot="1" noChangeAspect="1" noChangeArrowheads="1" noTextEdit="1"/>
          </p:cNvSpPr>
          <p:nvPr>
            <p:ph type="sldImg"/>
          </p:nvPr>
        </p:nvSpPr>
        <p:spPr>
          <a:ln/>
        </p:spPr>
      </p:sp>
      <p:sp>
        <p:nvSpPr>
          <p:cNvPr id="5795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18DA76-A98A-4370-B44B-3B3FE387C5EB}" type="slidenum">
              <a:rPr lang="en-US"/>
              <a:pPr/>
              <a:t>18</a:t>
            </a:fld>
            <a:endParaRPr lang="en-US"/>
          </a:p>
        </p:txBody>
      </p:sp>
      <p:sp>
        <p:nvSpPr>
          <p:cNvPr id="580610" name="Rectangle 2"/>
          <p:cNvSpPr>
            <a:spLocks noGrp="1" noRot="1" noChangeAspect="1" noChangeArrowheads="1" noTextEdit="1"/>
          </p:cNvSpPr>
          <p:nvPr>
            <p:ph type="sldImg"/>
          </p:nvPr>
        </p:nvSpPr>
        <p:spPr>
          <a:ln/>
        </p:spPr>
      </p:sp>
      <p:sp>
        <p:nvSpPr>
          <p:cNvPr id="5806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C9520B-CE95-4B9C-8691-45B0A45F4C93}" type="slidenum">
              <a:rPr lang="en-US"/>
              <a:pPr/>
              <a:t>19</a:t>
            </a:fld>
            <a:endParaRPr lang="en-US"/>
          </a:p>
        </p:txBody>
      </p:sp>
      <p:sp>
        <p:nvSpPr>
          <p:cNvPr id="581634" name="Rectangle 2"/>
          <p:cNvSpPr>
            <a:spLocks noGrp="1" noRot="1" noChangeAspect="1" noChangeArrowheads="1" noTextEdit="1"/>
          </p:cNvSpPr>
          <p:nvPr>
            <p:ph type="sldImg"/>
          </p:nvPr>
        </p:nvSpPr>
        <p:spPr>
          <a:ln/>
        </p:spPr>
      </p:sp>
      <p:sp>
        <p:nvSpPr>
          <p:cNvPr id="5816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2E6131A-8D2F-46B1-A987-0CE752F88A64}" type="slidenum">
              <a:rPr lang="en-US" smtClean="0"/>
              <a:pPr>
                <a:defRPr/>
              </a:pPr>
              <a:t>2</a:t>
            </a:fld>
            <a:endParaRPr lang="en-US"/>
          </a:p>
        </p:txBody>
      </p:sp>
    </p:spTree>
    <p:extLst>
      <p:ext uri="{BB962C8B-B14F-4D97-AF65-F5344CB8AC3E}">
        <p14:creationId xmlns:p14="http://schemas.microsoft.com/office/powerpoint/2010/main" val="11985284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74529F-2520-4A4C-82A0-4A327540F1F1}" type="slidenum">
              <a:rPr lang="en-US"/>
              <a:pPr/>
              <a:t>20</a:t>
            </a:fld>
            <a:endParaRPr lang="en-US"/>
          </a:p>
        </p:txBody>
      </p:sp>
      <p:sp>
        <p:nvSpPr>
          <p:cNvPr id="582658" name="Rectangle 2"/>
          <p:cNvSpPr>
            <a:spLocks noGrp="1" noRot="1" noChangeAspect="1" noChangeArrowheads="1" noTextEdit="1"/>
          </p:cNvSpPr>
          <p:nvPr>
            <p:ph type="sldImg"/>
          </p:nvPr>
        </p:nvSpPr>
        <p:spPr>
          <a:ln/>
        </p:spPr>
      </p:sp>
      <p:sp>
        <p:nvSpPr>
          <p:cNvPr id="5826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D59A378-B1F8-4A7E-B375-6396DA99BED2}" type="slidenum">
              <a:rPr lang="en-US"/>
              <a:pPr/>
              <a:t>21</a:t>
            </a:fld>
            <a:endParaRPr lang="en-US"/>
          </a:p>
        </p:txBody>
      </p:sp>
      <p:sp>
        <p:nvSpPr>
          <p:cNvPr id="583682" name="Rectangle 2"/>
          <p:cNvSpPr>
            <a:spLocks noGrp="1" noRot="1" noChangeAspect="1" noChangeArrowheads="1" noTextEdit="1"/>
          </p:cNvSpPr>
          <p:nvPr>
            <p:ph type="sldImg"/>
          </p:nvPr>
        </p:nvSpPr>
        <p:spPr>
          <a:ln/>
        </p:spPr>
      </p:sp>
      <p:sp>
        <p:nvSpPr>
          <p:cNvPr id="5836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2E6131A-8D2F-46B1-A987-0CE752F88A64}" type="slidenum">
              <a:rPr lang="en-US" smtClean="0"/>
              <a:pPr>
                <a:defRPr/>
              </a:pPr>
              <a:t>22</a:t>
            </a:fld>
            <a:endParaRPr lang="en-US"/>
          </a:p>
        </p:txBody>
      </p:sp>
    </p:spTree>
    <p:extLst>
      <p:ext uri="{BB962C8B-B14F-4D97-AF65-F5344CB8AC3E}">
        <p14:creationId xmlns:p14="http://schemas.microsoft.com/office/powerpoint/2010/main" val="15940791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2E6131A-8D2F-46B1-A987-0CE752F88A64}" type="slidenum">
              <a:rPr lang="en-US" smtClean="0"/>
              <a:pPr>
                <a:defRPr/>
              </a:pPr>
              <a:t>23</a:t>
            </a:fld>
            <a:endParaRPr lang="en-US"/>
          </a:p>
        </p:txBody>
      </p:sp>
    </p:spTree>
    <p:extLst>
      <p:ext uri="{BB962C8B-B14F-4D97-AF65-F5344CB8AC3E}">
        <p14:creationId xmlns:p14="http://schemas.microsoft.com/office/powerpoint/2010/main" val="5640581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2E6131A-8D2F-46B1-A987-0CE752F88A64}" type="slidenum">
              <a:rPr lang="en-US" smtClean="0"/>
              <a:pPr>
                <a:defRPr/>
              </a:pPr>
              <a:t>24</a:t>
            </a:fld>
            <a:endParaRPr lang="en-US"/>
          </a:p>
        </p:txBody>
      </p:sp>
    </p:spTree>
    <p:extLst>
      <p:ext uri="{BB962C8B-B14F-4D97-AF65-F5344CB8AC3E}">
        <p14:creationId xmlns:p14="http://schemas.microsoft.com/office/powerpoint/2010/main" val="10816158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2E6131A-8D2F-46B1-A987-0CE752F88A64}" type="slidenum">
              <a:rPr lang="en-US" smtClean="0"/>
              <a:pPr>
                <a:defRPr/>
              </a:pPr>
              <a:t>25</a:t>
            </a:fld>
            <a:endParaRPr lang="en-US"/>
          </a:p>
        </p:txBody>
      </p:sp>
    </p:spTree>
    <p:extLst>
      <p:ext uri="{BB962C8B-B14F-4D97-AF65-F5344CB8AC3E}">
        <p14:creationId xmlns:p14="http://schemas.microsoft.com/office/powerpoint/2010/main" val="30053919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2E6131A-8D2F-46B1-A987-0CE752F88A64}" type="slidenum">
              <a:rPr lang="en-US" smtClean="0"/>
              <a:pPr>
                <a:defRPr/>
              </a:pPr>
              <a:t>26</a:t>
            </a:fld>
            <a:endParaRPr lang="en-US"/>
          </a:p>
        </p:txBody>
      </p:sp>
    </p:spTree>
    <p:extLst>
      <p:ext uri="{BB962C8B-B14F-4D97-AF65-F5344CB8AC3E}">
        <p14:creationId xmlns:p14="http://schemas.microsoft.com/office/powerpoint/2010/main" val="6052667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defRPr sz="2400">
                <a:solidFill>
                  <a:schemeClr val="tx1"/>
                </a:solidFill>
                <a:latin typeface="Times New Roman" pitchFamily="18" charset="0"/>
              </a:defRPr>
            </a:lvl1pPr>
            <a:lvl2pPr marL="742950" indent="-285750" defTabSz="915988">
              <a:defRPr sz="2400">
                <a:solidFill>
                  <a:schemeClr val="tx1"/>
                </a:solidFill>
                <a:latin typeface="Times New Roman" pitchFamily="18" charset="0"/>
              </a:defRPr>
            </a:lvl2pPr>
            <a:lvl3pPr marL="1143000" indent="-228600" defTabSz="915988">
              <a:defRPr sz="2400">
                <a:solidFill>
                  <a:schemeClr val="tx1"/>
                </a:solidFill>
                <a:latin typeface="Times New Roman" pitchFamily="18" charset="0"/>
              </a:defRPr>
            </a:lvl3pPr>
            <a:lvl4pPr marL="1600200" indent="-228600" defTabSz="915988">
              <a:defRPr sz="2400">
                <a:solidFill>
                  <a:schemeClr val="tx1"/>
                </a:solidFill>
                <a:latin typeface="Times New Roman" pitchFamily="18" charset="0"/>
              </a:defRPr>
            </a:lvl4pPr>
            <a:lvl5pPr marL="2057400" indent="-228600" defTabSz="915988">
              <a:defRPr sz="2400">
                <a:solidFill>
                  <a:schemeClr val="tx1"/>
                </a:solidFill>
                <a:latin typeface="Times New Roman" pitchFamily="18" charset="0"/>
              </a:defRPr>
            </a:lvl5pPr>
            <a:lvl6pPr marL="2514600" indent="-228600" defTabSz="915988" eaLnBrk="0" fontAlgn="base" hangingPunct="0">
              <a:spcBef>
                <a:spcPct val="0"/>
              </a:spcBef>
              <a:spcAft>
                <a:spcPct val="0"/>
              </a:spcAft>
              <a:defRPr sz="2400">
                <a:solidFill>
                  <a:schemeClr val="tx1"/>
                </a:solidFill>
                <a:latin typeface="Times New Roman" pitchFamily="18" charset="0"/>
              </a:defRPr>
            </a:lvl6pPr>
            <a:lvl7pPr marL="2971800" indent="-228600" defTabSz="915988" eaLnBrk="0" fontAlgn="base" hangingPunct="0">
              <a:spcBef>
                <a:spcPct val="0"/>
              </a:spcBef>
              <a:spcAft>
                <a:spcPct val="0"/>
              </a:spcAft>
              <a:defRPr sz="2400">
                <a:solidFill>
                  <a:schemeClr val="tx1"/>
                </a:solidFill>
                <a:latin typeface="Times New Roman" pitchFamily="18" charset="0"/>
              </a:defRPr>
            </a:lvl7pPr>
            <a:lvl8pPr marL="3429000" indent="-228600" defTabSz="915988" eaLnBrk="0" fontAlgn="base" hangingPunct="0">
              <a:spcBef>
                <a:spcPct val="0"/>
              </a:spcBef>
              <a:spcAft>
                <a:spcPct val="0"/>
              </a:spcAft>
              <a:defRPr sz="2400">
                <a:solidFill>
                  <a:schemeClr val="tx1"/>
                </a:solidFill>
                <a:latin typeface="Times New Roman" pitchFamily="18" charset="0"/>
              </a:defRPr>
            </a:lvl8pPr>
            <a:lvl9pPr marL="3886200" indent="-228600" defTabSz="915988" eaLnBrk="0" fontAlgn="base" hangingPunct="0">
              <a:spcBef>
                <a:spcPct val="0"/>
              </a:spcBef>
              <a:spcAft>
                <a:spcPct val="0"/>
              </a:spcAft>
              <a:defRPr sz="2400">
                <a:solidFill>
                  <a:schemeClr val="tx1"/>
                </a:solidFill>
                <a:latin typeface="Times New Roman" pitchFamily="18" charset="0"/>
              </a:defRPr>
            </a:lvl9pPr>
          </a:lstStyle>
          <a:p>
            <a:fld id="{39426D74-93E5-4469-B344-D8CC0D8E836D}" type="slidenum">
              <a:rPr lang="en-US" sz="1300" smtClean="0"/>
              <a:pPr/>
              <a:t>27</a:t>
            </a:fld>
            <a:endParaRPr lang="en-US" sz="1300" smtClean="0"/>
          </a:p>
        </p:txBody>
      </p:sp>
      <p:sp>
        <p:nvSpPr>
          <p:cNvPr id="75779" name="Rectangle 2"/>
          <p:cNvSpPr>
            <a:spLocks noGrp="1" noRot="1" noChangeAspect="1" noChangeArrowheads="1" noTextEdit="1"/>
          </p:cNvSpPr>
          <p:nvPr>
            <p:ph type="sldImg"/>
          </p:nvPr>
        </p:nvSpPr>
        <p:spPr>
          <a:xfrm>
            <a:off x="1146175" y="685800"/>
            <a:ext cx="4567238" cy="3427413"/>
          </a:xfrm>
          <a:ln/>
        </p:spPr>
      </p:sp>
      <p:sp>
        <p:nvSpPr>
          <p:cNvPr id="75780" name="Rectangle 3"/>
          <p:cNvSpPr>
            <a:spLocks noGrp="1" noChangeArrowheads="1"/>
          </p:cNvSpPr>
          <p:nvPr>
            <p:ph type="body" idx="1"/>
          </p:nvPr>
        </p:nvSpPr>
        <p:spPr>
          <a:xfrm>
            <a:off x="686108" y="4344036"/>
            <a:ext cx="5485785" cy="41135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D59A378-B1F8-4A7E-B375-6396DA99BED2}" type="slidenum">
              <a:rPr lang="en-US"/>
              <a:pPr/>
              <a:t>28</a:t>
            </a:fld>
            <a:endParaRPr lang="en-US"/>
          </a:p>
        </p:txBody>
      </p:sp>
      <p:sp>
        <p:nvSpPr>
          <p:cNvPr id="583682" name="Rectangle 2"/>
          <p:cNvSpPr>
            <a:spLocks noGrp="1" noRot="1" noChangeAspect="1" noChangeArrowheads="1" noTextEdit="1"/>
          </p:cNvSpPr>
          <p:nvPr>
            <p:ph type="sldImg"/>
          </p:nvPr>
        </p:nvSpPr>
        <p:spPr>
          <a:ln/>
        </p:spPr>
      </p:sp>
      <p:sp>
        <p:nvSpPr>
          <p:cNvPr id="5836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2E6131A-8D2F-46B1-A987-0CE752F88A64}" type="slidenum">
              <a:rPr lang="en-US" smtClean="0"/>
              <a:pPr>
                <a:defRPr/>
              </a:pPr>
              <a:t>29</a:t>
            </a:fld>
            <a:endParaRPr lang="en-US"/>
          </a:p>
        </p:txBody>
      </p:sp>
    </p:spTree>
    <p:extLst>
      <p:ext uri="{BB962C8B-B14F-4D97-AF65-F5344CB8AC3E}">
        <p14:creationId xmlns:p14="http://schemas.microsoft.com/office/powerpoint/2010/main" val="22227096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A9854D51-0640-4DE8-A091-4FE4F9043A64}" type="slidenum">
              <a:rPr lang="en-US" sz="1200" smtClean="0"/>
              <a:pPr/>
              <a:t>3</a:t>
            </a:fld>
            <a:endParaRPr lang="en-US" sz="1200" smtClean="0"/>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ECBAFE4-0DD4-4449-ACD4-48CEEBB7F32E}" type="slidenum">
              <a:rPr lang="en-US" smtClean="0"/>
              <a:pPr>
                <a:defRPr/>
              </a:pPr>
              <a:t>30</a:t>
            </a:fld>
            <a:endParaRPr lang="en-US"/>
          </a:p>
        </p:txBody>
      </p:sp>
    </p:spTree>
    <p:extLst>
      <p:ext uri="{BB962C8B-B14F-4D97-AF65-F5344CB8AC3E}">
        <p14:creationId xmlns:p14="http://schemas.microsoft.com/office/powerpoint/2010/main" val="21309354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2E6131A-8D2F-46B1-A987-0CE752F88A64}" type="slidenum">
              <a:rPr lang="en-US" smtClean="0"/>
              <a:pPr>
                <a:defRPr/>
              </a:pPr>
              <a:t>31</a:t>
            </a:fld>
            <a:endParaRPr lang="en-US"/>
          </a:p>
        </p:txBody>
      </p:sp>
    </p:spTree>
    <p:extLst>
      <p:ext uri="{BB962C8B-B14F-4D97-AF65-F5344CB8AC3E}">
        <p14:creationId xmlns:p14="http://schemas.microsoft.com/office/powerpoint/2010/main" val="40424408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2E6131A-8D2F-46B1-A987-0CE752F88A64}" type="slidenum">
              <a:rPr lang="en-US" smtClean="0"/>
              <a:pPr>
                <a:defRPr/>
              </a:pPr>
              <a:t>32</a:t>
            </a:fld>
            <a:endParaRPr lang="en-US"/>
          </a:p>
        </p:txBody>
      </p:sp>
    </p:spTree>
    <p:extLst>
      <p:ext uri="{BB962C8B-B14F-4D97-AF65-F5344CB8AC3E}">
        <p14:creationId xmlns:p14="http://schemas.microsoft.com/office/powerpoint/2010/main" val="27885852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2E6131A-8D2F-46B1-A987-0CE752F88A64}" type="slidenum">
              <a:rPr lang="en-US" smtClean="0"/>
              <a:pPr>
                <a:defRPr/>
              </a:pPr>
              <a:t>33</a:t>
            </a:fld>
            <a:endParaRPr lang="en-US"/>
          </a:p>
        </p:txBody>
      </p:sp>
    </p:spTree>
    <p:extLst>
      <p:ext uri="{BB962C8B-B14F-4D97-AF65-F5344CB8AC3E}">
        <p14:creationId xmlns:p14="http://schemas.microsoft.com/office/powerpoint/2010/main" val="15992588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9DC1D037-2DB6-4104-B01E-42E6C6486759}" type="slidenum">
              <a:rPr lang="en-US" sz="1200" smtClean="0"/>
              <a:pPr/>
              <a:t>34</a:t>
            </a:fld>
            <a:endParaRPr lang="en-US" sz="1200" smtClean="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F1700705-A3CD-4DB7-BF22-3BD2268F0047}" type="slidenum">
              <a:rPr lang="en-US" sz="1200" smtClean="0"/>
              <a:pPr/>
              <a:t>35</a:t>
            </a:fld>
            <a:endParaRPr lang="en-US" sz="1200" smtClean="0"/>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F1700705-A3CD-4DB7-BF22-3BD2268F0047}" type="slidenum">
              <a:rPr lang="en-US" sz="1200" smtClean="0"/>
              <a:pPr/>
              <a:t>36</a:t>
            </a:fld>
            <a:endParaRPr lang="en-US" sz="1200" smtClean="0"/>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9DC1D037-2DB6-4104-B01E-42E6C6486759}" type="slidenum">
              <a:rPr lang="en-US" sz="1200" smtClean="0"/>
              <a:pPr/>
              <a:t>37</a:t>
            </a:fld>
            <a:endParaRPr lang="en-US" sz="1200" smtClean="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9DC1D037-2DB6-4104-B01E-42E6C6486759}" type="slidenum">
              <a:rPr lang="en-US" sz="1200" smtClean="0"/>
              <a:pPr/>
              <a:t>38</a:t>
            </a:fld>
            <a:endParaRPr lang="en-US" sz="1200" smtClean="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2E6131A-8D2F-46B1-A987-0CE752F88A64}" type="slidenum">
              <a:rPr lang="en-US" smtClean="0"/>
              <a:pPr>
                <a:defRPr/>
              </a:pPr>
              <a:t>39</a:t>
            </a:fld>
            <a:endParaRPr lang="en-US"/>
          </a:p>
        </p:txBody>
      </p:sp>
    </p:spTree>
    <p:extLst>
      <p:ext uri="{BB962C8B-B14F-4D97-AF65-F5344CB8AC3E}">
        <p14:creationId xmlns:p14="http://schemas.microsoft.com/office/powerpoint/2010/main" val="15992588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F731A82D-A184-43AC-8262-14E769E0B50C}" type="slidenum">
              <a:rPr lang="en-US" sz="1200" smtClean="0"/>
              <a:pPr/>
              <a:t>4</a:t>
            </a:fld>
            <a:endParaRPr lang="en-US" sz="1200"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2E6131A-8D2F-46B1-A987-0CE752F88A64}" type="slidenum">
              <a:rPr lang="en-US" smtClean="0"/>
              <a:pPr>
                <a:defRPr/>
              </a:pPr>
              <a:t>40</a:t>
            </a:fld>
            <a:endParaRPr lang="en-US"/>
          </a:p>
        </p:txBody>
      </p:sp>
    </p:spTree>
    <p:extLst>
      <p:ext uri="{BB962C8B-B14F-4D97-AF65-F5344CB8AC3E}">
        <p14:creationId xmlns:p14="http://schemas.microsoft.com/office/powerpoint/2010/main" val="40845861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2E6131A-8D2F-46B1-A987-0CE752F88A64}" type="slidenum">
              <a:rPr lang="en-US" smtClean="0"/>
              <a:pPr>
                <a:defRPr/>
              </a:pPr>
              <a:t>41</a:t>
            </a:fld>
            <a:endParaRPr lang="en-US"/>
          </a:p>
        </p:txBody>
      </p:sp>
    </p:spTree>
    <p:extLst>
      <p:ext uri="{BB962C8B-B14F-4D97-AF65-F5344CB8AC3E}">
        <p14:creationId xmlns:p14="http://schemas.microsoft.com/office/powerpoint/2010/main" val="30501600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3D107EB1-6CFD-42E2-AB6B-CF4C9E797F87}" type="slidenum">
              <a:rPr lang="en-US" sz="1200"/>
              <a:pPr/>
              <a:t>42</a:t>
            </a:fld>
            <a:endParaRPr lang="en-US" sz="120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2E6131A-8D2F-46B1-A987-0CE752F88A64}" type="slidenum">
              <a:rPr lang="en-US" smtClean="0"/>
              <a:pPr>
                <a:defRPr/>
              </a:pPr>
              <a:t>43</a:t>
            </a:fld>
            <a:endParaRPr lang="en-US"/>
          </a:p>
        </p:txBody>
      </p:sp>
    </p:spTree>
    <p:extLst>
      <p:ext uri="{BB962C8B-B14F-4D97-AF65-F5344CB8AC3E}">
        <p14:creationId xmlns:p14="http://schemas.microsoft.com/office/powerpoint/2010/main" val="350158031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2E6131A-8D2F-46B1-A987-0CE752F88A64}" type="slidenum">
              <a:rPr lang="en-US" smtClean="0"/>
              <a:pPr>
                <a:defRPr/>
              </a:pPr>
              <a:t>44</a:t>
            </a:fld>
            <a:endParaRPr lang="en-US"/>
          </a:p>
        </p:txBody>
      </p:sp>
    </p:spTree>
    <p:extLst>
      <p:ext uri="{BB962C8B-B14F-4D97-AF65-F5344CB8AC3E}">
        <p14:creationId xmlns:p14="http://schemas.microsoft.com/office/powerpoint/2010/main" val="35015803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2E6131A-8D2F-46B1-A987-0CE752F88A64}" type="slidenum">
              <a:rPr lang="en-US" smtClean="0"/>
              <a:pPr>
                <a:defRPr/>
              </a:pPr>
              <a:t>45</a:t>
            </a:fld>
            <a:endParaRPr lang="en-US"/>
          </a:p>
        </p:txBody>
      </p:sp>
    </p:spTree>
    <p:extLst>
      <p:ext uri="{BB962C8B-B14F-4D97-AF65-F5344CB8AC3E}">
        <p14:creationId xmlns:p14="http://schemas.microsoft.com/office/powerpoint/2010/main" val="350158031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2E6131A-8D2F-46B1-A987-0CE752F88A64}" type="slidenum">
              <a:rPr lang="en-US" smtClean="0"/>
              <a:pPr>
                <a:defRPr/>
              </a:pPr>
              <a:t>47</a:t>
            </a:fld>
            <a:endParaRPr lang="en-US"/>
          </a:p>
        </p:txBody>
      </p:sp>
    </p:spTree>
    <p:extLst>
      <p:ext uri="{BB962C8B-B14F-4D97-AF65-F5344CB8AC3E}">
        <p14:creationId xmlns:p14="http://schemas.microsoft.com/office/powerpoint/2010/main" val="4154964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2E6131A-8D2F-46B1-A987-0CE752F88A64}" type="slidenum">
              <a:rPr lang="en-US" smtClean="0"/>
              <a:pPr>
                <a:defRPr/>
              </a:pPr>
              <a:t>48</a:t>
            </a:fld>
            <a:endParaRPr lang="en-US"/>
          </a:p>
        </p:txBody>
      </p:sp>
    </p:spTree>
    <p:extLst>
      <p:ext uri="{BB962C8B-B14F-4D97-AF65-F5344CB8AC3E}">
        <p14:creationId xmlns:p14="http://schemas.microsoft.com/office/powerpoint/2010/main" val="171126654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2E6131A-8D2F-46B1-A987-0CE752F88A64}" type="slidenum">
              <a:rPr lang="en-US" smtClean="0"/>
              <a:pPr>
                <a:defRPr/>
              </a:pPr>
              <a:t>49</a:t>
            </a:fld>
            <a:endParaRPr lang="en-US"/>
          </a:p>
        </p:txBody>
      </p:sp>
    </p:spTree>
    <p:extLst>
      <p:ext uri="{BB962C8B-B14F-4D97-AF65-F5344CB8AC3E}">
        <p14:creationId xmlns:p14="http://schemas.microsoft.com/office/powerpoint/2010/main" val="171126654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2E6131A-8D2F-46B1-A987-0CE752F88A64}" type="slidenum">
              <a:rPr lang="en-US" smtClean="0"/>
              <a:pPr>
                <a:defRPr/>
              </a:pPr>
              <a:t>50</a:t>
            </a:fld>
            <a:endParaRPr lang="en-US"/>
          </a:p>
        </p:txBody>
      </p:sp>
    </p:spTree>
    <p:extLst>
      <p:ext uri="{BB962C8B-B14F-4D97-AF65-F5344CB8AC3E}">
        <p14:creationId xmlns:p14="http://schemas.microsoft.com/office/powerpoint/2010/main" val="2127227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614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7200C6F6-01F9-4EDC-B13D-0088253CAFCC}" type="slidenum">
              <a:rPr lang="en-US" sz="1200" smtClean="0"/>
              <a:pPr/>
              <a:t>5</a:t>
            </a:fld>
            <a:endParaRPr lang="en-US" sz="1200"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2E6131A-8D2F-46B1-A987-0CE752F88A64}" type="slidenum">
              <a:rPr lang="en-US" smtClean="0"/>
              <a:pPr>
                <a:defRPr/>
              </a:pPr>
              <a:t>51</a:t>
            </a:fld>
            <a:endParaRPr lang="en-US"/>
          </a:p>
        </p:txBody>
      </p:sp>
    </p:spTree>
    <p:extLst>
      <p:ext uri="{BB962C8B-B14F-4D97-AF65-F5344CB8AC3E}">
        <p14:creationId xmlns:p14="http://schemas.microsoft.com/office/powerpoint/2010/main" val="212722797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2E6131A-8D2F-46B1-A987-0CE752F88A64}" type="slidenum">
              <a:rPr lang="en-US" smtClean="0"/>
              <a:pPr>
                <a:defRPr/>
              </a:pPr>
              <a:t>52</a:t>
            </a:fld>
            <a:endParaRPr lang="en-US"/>
          </a:p>
        </p:txBody>
      </p:sp>
    </p:spTree>
    <p:extLst>
      <p:ext uri="{BB962C8B-B14F-4D97-AF65-F5344CB8AC3E}">
        <p14:creationId xmlns:p14="http://schemas.microsoft.com/office/powerpoint/2010/main" val="21627320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2E6131A-8D2F-46B1-A987-0CE752F88A64}" type="slidenum">
              <a:rPr lang="en-US" smtClean="0"/>
              <a:pPr>
                <a:defRPr/>
              </a:pPr>
              <a:t>53</a:t>
            </a:fld>
            <a:endParaRPr lang="en-US"/>
          </a:p>
        </p:txBody>
      </p:sp>
    </p:spTree>
    <p:extLst>
      <p:ext uri="{BB962C8B-B14F-4D97-AF65-F5344CB8AC3E}">
        <p14:creationId xmlns:p14="http://schemas.microsoft.com/office/powerpoint/2010/main" val="350158031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2E6131A-8D2F-46B1-A987-0CE752F88A64}" type="slidenum">
              <a:rPr lang="en-US" smtClean="0"/>
              <a:pPr>
                <a:defRPr/>
              </a:pPr>
              <a:t>54</a:t>
            </a:fld>
            <a:endParaRPr lang="en-US"/>
          </a:p>
        </p:txBody>
      </p:sp>
    </p:spTree>
    <p:extLst>
      <p:ext uri="{BB962C8B-B14F-4D97-AF65-F5344CB8AC3E}">
        <p14:creationId xmlns:p14="http://schemas.microsoft.com/office/powerpoint/2010/main" val="142995172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2E6131A-8D2F-46B1-A987-0CE752F88A64}" type="slidenum">
              <a:rPr lang="en-US" smtClean="0"/>
              <a:pPr>
                <a:defRPr/>
              </a:pPr>
              <a:t>55</a:t>
            </a:fld>
            <a:endParaRPr lang="en-US"/>
          </a:p>
        </p:txBody>
      </p:sp>
    </p:spTree>
    <p:extLst>
      <p:ext uri="{BB962C8B-B14F-4D97-AF65-F5344CB8AC3E}">
        <p14:creationId xmlns:p14="http://schemas.microsoft.com/office/powerpoint/2010/main" val="21627320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2E6131A-8D2F-46B1-A987-0CE752F88A64}" type="slidenum">
              <a:rPr lang="en-US" smtClean="0"/>
              <a:pPr>
                <a:defRPr/>
              </a:pPr>
              <a:t>56</a:t>
            </a:fld>
            <a:endParaRPr lang="en-US"/>
          </a:p>
        </p:txBody>
      </p:sp>
    </p:spTree>
    <p:extLst>
      <p:ext uri="{BB962C8B-B14F-4D97-AF65-F5344CB8AC3E}">
        <p14:creationId xmlns:p14="http://schemas.microsoft.com/office/powerpoint/2010/main" val="21627320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2E6131A-8D2F-46B1-A987-0CE752F88A64}" type="slidenum">
              <a:rPr lang="en-US" smtClean="0"/>
              <a:pPr>
                <a:defRPr/>
              </a:pPr>
              <a:t>57</a:t>
            </a:fld>
            <a:endParaRPr lang="en-US"/>
          </a:p>
        </p:txBody>
      </p:sp>
    </p:spTree>
    <p:extLst>
      <p:ext uri="{BB962C8B-B14F-4D97-AF65-F5344CB8AC3E}">
        <p14:creationId xmlns:p14="http://schemas.microsoft.com/office/powerpoint/2010/main" val="21627320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2E6131A-8D2F-46B1-A987-0CE752F88A64}" type="slidenum">
              <a:rPr lang="en-US" smtClean="0"/>
              <a:pPr>
                <a:defRPr/>
              </a:pPr>
              <a:t>58</a:t>
            </a:fld>
            <a:endParaRPr lang="en-US"/>
          </a:p>
        </p:txBody>
      </p:sp>
    </p:spTree>
    <p:extLst>
      <p:ext uri="{BB962C8B-B14F-4D97-AF65-F5344CB8AC3E}">
        <p14:creationId xmlns:p14="http://schemas.microsoft.com/office/powerpoint/2010/main" val="155440157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2E6131A-8D2F-46B1-A987-0CE752F88A64}" type="slidenum">
              <a:rPr lang="en-US" smtClean="0"/>
              <a:pPr>
                <a:defRPr/>
              </a:pPr>
              <a:t>59</a:t>
            </a:fld>
            <a:endParaRPr lang="en-US"/>
          </a:p>
        </p:txBody>
      </p:sp>
    </p:spTree>
    <p:extLst>
      <p:ext uri="{BB962C8B-B14F-4D97-AF65-F5344CB8AC3E}">
        <p14:creationId xmlns:p14="http://schemas.microsoft.com/office/powerpoint/2010/main" val="229399173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2E6131A-8D2F-46B1-A987-0CE752F88A64}" type="slidenum">
              <a:rPr lang="en-US" smtClean="0"/>
              <a:pPr>
                <a:defRPr/>
              </a:pPr>
              <a:t>60</a:t>
            </a:fld>
            <a:endParaRPr lang="en-US"/>
          </a:p>
        </p:txBody>
      </p:sp>
    </p:spTree>
    <p:extLst>
      <p:ext uri="{BB962C8B-B14F-4D97-AF65-F5344CB8AC3E}">
        <p14:creationId xmlns:p14="http://schemas.microsoft.com/office/powerpoint/2010/main" val="28436009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F66BD239-3E63-4FD9-8C08-9CCFC99B7FC9}" type="slidenum">
              <a:rPr lang="en-US" sz="1200" smtClean="0"/>
              <a:pPr/>
              <a:t>6</a:t>
            </a:fld>
            <a:endParaRPr lang="en-US" sz="1200"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2E6131A-8D2F-46B1-A987-0CE752F88A64}" type="slidenum">
              <a:rPr lang="en-US" smtClean="0"/>
              <a:pPr>
                <a:defRPr/>
              </a:pPr>
              <a:t>61</a:t>
            </a:fld>
            <a:endParaRPr lang="en-US"/>
          </a:p>
        </p:txBody>
      </p:sp>
    </p:spTree>
    <p:extLst>
      <p:ext uri="{BB962C8B-B14F-4D97-AF65-F5344CB8AC3E}">
        <p14:creationId xmlns:p14="http://schemas.microsoft.com/office/powerpoint/2010/main" val="284360095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2E6131A-8D2F-46B1-A987-0CE752F88A64}" type="slidenum">
              <a:rPr lang="en-US" smtClean="0"/>
              <a:pPr>
                <a:defRPr/>
              </a:pPr>
              <a:t>62</a:t>
            </a:fld>
            <a:endParaRPr lang="en-US"/>
          </a:p>
        </p:txBody>
      </p:sp>
    </p:spTree>
    <p:extLst>
      <p:ext uri="{BB962C8B-B14F-4D97-AF65-F5344CB8AC3E}">
        <p14:creationId xmlns:p14="http://schemas.microsoft.com/office/powerpoint/2010/main" val="284360095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2E6131A-8D2F-46B1-A987-0CE752F88A64}" type="slidenum">
              <a:rPr lang="en-US" smtClean="0"/>
              <a:pPr>
                <a:defRPr/>
              </a:pPr>
              <a:t>63</a:t>
            </a:fld>
            <a:endParaRPr lang="en-US"/>
          </a:p>
        </p:txBody>
      </p:sp>
    </p:spTree>
    <p:extLst>
      <p:ext uri="{BB962C8B-B14F-4D97-AF65-F5344CB8AC3E}">
        <p14:creationId xmlns:p14="http://schemas.microsoft.com/office/powerpoint/2010/main" val="284360095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2E6131A-8D2F-46B1-A987-0CE752F88A64}" type="slidenum">
              <a:rPr lang="en-US" smtClean="0"/>
              <a:pPr>
                <a:defRPr/>
              </a:pPr>
              <a:t>64</a:t>
            </a:fld>
            <a:endParaRPr lang="en-US"/>
          </a:p>
        </p:txBody>
      </p:sp>
    </p:spTree>
    <p:extLst>
      <p:ext uri="{BB962C8B-B14F-4D97-AF65-F5344CB8AC3E}">
        <p14:creationId xmlns:p14="http://schemas.microsoft.com/office/powerpoint/2010/main" val="284360095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2E6131A-8D2F-46B1-A987-0CE752F88A64}" type="slidenum">
              <a:rPr lang="en-US" smtClean="0"/>
              <a:pPr>
                <a:defRPr/>
              </a:pPr>
              <a:t>65</a:t>
            </a:fld>
            <a:endParaRPr lang="en-US"/>
          </a:p>
        </p:txBody>
      </p:sp>
    </p:spTree>
    <p:extLst>
      <p:ext uri="{BB962C8B-B14F-4D97-AF65-F5344CB8AC3E}">
        <p14:creationId xmlns:p14="http://schemas.microsoft.com/office/powerpoint/2010/main" val="229399173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2E6131A-8D2F-46B1-A987-0CE752F88A64}" type="slidenum">
              <a:rPr lang="en-US" smtClean="0"/>
              <a:pPr>
                <a:defRPr/>
              </a:pPr>
              <a:t>66</a:t>
            </a:fld>
            <a:endParaRPr lang="en-US"/>
          </a:p>
        </p:txBody>
      </p:sp>
    </p:spTree>
    <p:extLst>
      <p:ext uri="{BB962C8B-B14F-4D97-AF65-F5344CB8AC3E}">
        <p14:creationId xmlns:p14="http://schemas.microsoft.com/office/powerpoint/2010/main" val="287215503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2E6131A-8D2F-46B1-A987-0CE752F88A64}" type="slidenum">
              <a:rPr lang="en-US" smtClean="0"/>
              <a:pPr>
                <a:defRPr/>
              </a:pPr>
              <a:t>67</a:t>
            </a:fld>
            <a:endParaRPr lang="en-US"/>
          </a:p>
        </p:txBody>
      </p:sp>
    </p:spTree>
    <p:extLst>
      <p:ext uri="{BB962C8B-B14F-4D97-AF65-F5344CB8AC3E}">
        <p14:creationId xmlns:p14="http://schemas.microsoft.com/office/powerpoint/2010/main" val="347469594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93247748-0F3F-4E55-BF40-A818E96306C6}" type="slidenum">
              <a:rPr lang="en-US" sz="1200" smtClean="0"/>
              <a:pPr/>
              <a:t>68</a:t>
            </a:fld>
            <a:endParaRPr lang="en-US" sz="1200"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2E6131A-8D2F-46B1-A987-0CE752F88A64}" type="slidenum">
              <a:rPr lang="en-US" smtClean="0"/>
              <a:pPr>
                <a:defRPr/>
              </a:pPr>
              <a:t>69</a:t>
            </a:fld>
            <a:endParaRPr lang="en-US"/>
          </a:p>
        </p:txBody>
      </p:sp>
    </p:spTree>
    <p:extLst>
      <p:ext uri="{BB962C8B-B14F-4D97-AF65-F5344CB8AC3E}">
        <p14:creationId xmlns:p14="http://schemas.microsoft.com/office/powerpoint/2010/main" val="20565378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3D107EB1-6CFD-42E2-AB6B-CF4C9E797F87}" type="slidenum">
              <a:rPr lang="en-US" sz="1200">
                <a:solidFill>
                  <a:prstClr val="black"/>
                </a:solidFill>
              </a:rPr>
              <a:pPr/>
              <a:t>70</a:t>
            </a:fld>
            <a:endParaRPr lang="en-US" sz="1200">
              <a:solidFill>
                <a:prstClr val="black"/>
              </a:solidFill>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93247748-0F3F-4E55-BF40-A818E96306C6}" type="slidenum">
              <a:rPr lang="en-US" sz="1200" smtClean="0"/>
              <a:pPr/>
              <a:t>7</a:t>
            </a:fld>
            <a:endParaRPr lang="en-US" sz="1200"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2E6131A-8D2F-46B1-A987-0CE752F88A64}" type="slidenum">
              <a:rPr lang="en-US" smtClean="0"/>
              <a:pPr>
                <a:defRPr/>
              </a:pPr>
              <a:t>71</a:t>
            </a:fld>
            <a:endParaRPr lang="en-US"/>
          </a:p>
        </p:txBody>
      </p:sp>
    </p:spTree>
    <p:extLst>
      <p:ext uri="{BB962C8B-B14F-4D97-AF65-F5344CB8AC3E}">
        <p14:creationId xmlns:p14="http://schemas.microsoft.com/office/powerpoint/2010/main" val="408422349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2E6131A-8D2F-46B1-A987-0CE752F88A64}" type="slidenum">
              <a:rPr lang="en-US" smtClean="0"/>
              <a:pPr>
                <a:defRPr/>
              </a:pPr>
              <a:t>72</a:t>
            </a:fld>
            <a:endParaRPr lang="en-US"/>
          </a:p>
        </p:txBody>
      </p:sp>
    </p:spTree>
    <p:extLst>
      <p:ext uri="{BB962C8B-B14F-4D97-AF65-F5344CB8AC3E}">
        <p14:creationId xmlns:p14="http://schemas.microsoft.com/office/powerpoint/2010/main" val="408422349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2E6131A-8D2F-46B1-A987-0CE752F88A64}" type="slidenum">
              <a:rPr lang="en-US" smtClean="0"/>
              <a:pPr>
                <a:defRPr/>
              </a:pPr>
              <a:t>73</a:t>
            </a:fld>
            <a:endParaRPr lang="en-US"/>
          </a:p>
        </p:txBody>
      </p:sp>
    </p:spTree>
    <p:extLst>
      <p:ext uri="{BB962C8B-B14F-4D97-AF65-F5344CB8AC3E}">
        <p14:creationId xmlns:p14="http://schemas.microsoft.com/office/powerpoint/2010/main" val="267334761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2E6131A-8D2F-46B1-A987-0CE752F88A64}" type="slidenum">
              <a:rPr lang="en-US" smtClean="0"/>
              <a:pPr>
                <a:defRPr/>
              </a:pPr>
              <a:t>74</a:t>
            </a:fld>
            <a:endParaRPr lang="en-US"/>
          </a:p>
        </p:txBody>
      </p:sp>
    </p:spTree>
    <p:extLst>
      <p:ext uri="{BB962C8B-B14F-4D97-AF65-F5344CB8AC3E}">
        <p14:creationId xmlns:p14="http://schemas.microsoft.com/office/powerpoint/2010/main" val="364262760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2E6131A-8D2F-46B1-A987-0CE752F88A64}" type="slidenum">
              <a:rPr lang="en-US" smtClean="0"/>
              <a:pPr>
                <a:defRPr/>
              </a:pPr>
              <a:t>75</a:t>
            </a:fld>
            <a:endParaRPr lang="en-US"/>
          </a:p>
        </p:txBody>
      </p:sp>
    </p:spTree>
    <p:extLst>
      <p:ext uri="{BB962C8B-B14F-4D97-AF65-F5344CB8AC3E}">
        <p14:creationId xmlns:p14="http://schemas.microsoft.com/office/powerpoint/2010/main" val="408422349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2E6131A-8D2F-46B1-A987-0CE752F88A64}" type="slidenum">
              <a:rPr lang="en-US" smtClean="0"/>
              <a:pPr>
                <a:defRPr/>
              </a:pPr>
              <a:t>76</a:t>
            </a:fld>
            <a:endParaRPr lang="en-US"/>
          </a:p>
        </p:txBody>
      </p:sp>
    </p:spTree>
    <p:extLst>
      <p:ext uri="{BB962C8B-B14F-4D97-AF65-F5344CB8AC3E}">
        <p14:creationId xmlns:p14="http://schemas.microsoft.com/office/powerpoint/2010/main" val="59566849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2E6131A-8D2F-46B1-A987-0CE752F88A64}" type="slidenum">
              <a:rPr lang="en-US" smtClean="0"/>
              <a:pPr>
                <a:defRPr/>
              </a:pPr>
              <a:t>77</a:t>
            </a:fld>
            <a:endParaRPr lang="en-US"/>
          </a:p>
        </p:txBody>
      </p:sp>
    </p:spTree>
    <p:extLst>
      <p:ext uri="{BB962C8B-B14F-4D97-AF65-F5344CB8AC3E}">
        <p14:creationId xmlns:p14="http://schemas.microsoft.com/office/powerpoint/2010/main" val="150134400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2E6131A-8D2F-46B1-A987-0CE752F88A64}" type="slidenum">
              <a:rPr lang="en-US" smtClean="0"/>
              <a:pPr>
                <a:defRPr/>
              </a:pPr>
              <a:t>78</a:t>
            </a:fld>
            <a:endParaRPr lang="en-US"/>
          </a:p>
        </p:txBody>
      </p:sp>
    </p:spTree>
    <p:extLst>
      <p:ext uri="{BB962C8B-B14F-4D97-AF65-F5344CB8AC3E}">
        <p14:creationId xmlns:p14="http://schemas.microsoft.com/office/powerpoint/2010/main" val="296949148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2E6131A-8D2F-46B1-A987-0CE752F88A64}" type="slidenum">
              <a:rPr lang="en-US" smtClean="0"/>
              <a:pPr>
                <a:defRPr/>
              </a:pPr>
              <a:t>79</a:t>
            </a:fld>
            <a:endParaRPr lang="en-US"/>
          </a:p>
        </p:txBody>
      </p:sp>
    </p:spTree>
    <p:extLst>
      <p:ext uri="{BB962C8B-B14F-4D97-AF65-F5344CB8AC3E}">
        <p14:creationId xmlns:p14="http://schemas.microsoft.com/office/powerpoint/2010/main" val="114992057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2E6131A-8D2F-46B1-A987-0CE752F88A64}" type="slidenum">
              <a:rPr lang="en-US" smtClean="0"/>
              <a:pPr>
                <a:defRPr/>
              </a:pPr>
              <a:t>80</a:t>
            </a:fld>
            <a:endParaRPr lang="en-US"/>
          </a:p>
        </p:txBody>
      </p:sp>
    </p:spTree>
    <p:extLst>
      <p:ext uri="{BB962C8B-B14F-4D97-AF65-F5344CB8AC3E}">
        <p14:creationId xmlns:p14="http://schemas.microsoft.com/office/powerpoint/2010/main" val="22757245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645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5C377519-1A2B-4F0F-9B3D-4CBDA88EACF9}" type="slidenum">
              <a:rPr lang="en-US" sz="1200" smtClean="0"/>
              <a:pPr/>
              <a:t>8</a:t>
            </a:fld>
            <a:endParaRPr lang="en-US" sz="1200"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2E6131A-8D2F-46B1-A987-0CE752F88A64}" type="slidenum">
              <a:rPr lang="en-US" smtClean="0"/>
              <a:pPr>
                <a:defRPr/>
              </a:pPr>
              <a:t>81</a:t>
            </a:fld>
            <a:endParaRPr lang="en-US"/>
          </a:p>
        </p:txBody>
      </p:sp>
    </p:spTree>
    <p:extLst>
      <p:ext uri="{BB962C8B-B14F-4D97-AF65-F5344CB8AC3E}">
        <p14:creationId xmlns:p14="http://schemas.microsoft.com/office/powerpoint/2010/main" val="31626058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2E6131A-8D2F-46B1-A987-0CE752F88A64}" type="slidenum">
              <a:rPr lang="en-US" smtClean="0"/>
              <a:pPr>
                <a:defRPr/>
              </a:pPr>
              <a:t>82</a:t>
            </a:fld>
            <a:endParaRPr lang="en-US"/>
          </a:p>
        </p:txBody>
      </p:sp>
    </p:spTree>
    <p:extLst>
      <p:ext uri="{BB962C8B-B14F-4D97-AF65-F5344CB8AC3E}">
        <p14:creationId xmlns:p14="http://schemas.microsoft.com/office/powerpoint/2010/main" val="150365171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2E6131A-8D2F-46B1-A987-0CE752F88A64}" type="slidenum">
              <a:rPr lang="en-US" smtClean="0"/>
              <a:pPr>
                <a:defRPr/>
              </a:pPr>
              <a:t>83</a:t>
            </a:fld>
            <a:endParaRPr lang="en-US"/>
          </a:p>
        </p:txBody>
      </p:sp>
    </p:spTree>
    <p:extLst>
      <p:ext uri="{BB962C8B-B14F-4D97-AF65-F5344CB8AC3E}">
        <p14:creationId xmlns:p14="http://schemas.microsoft.com/office/powerpoint/2010/main" val="125416667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2E6131A-8D2F-46B1-A987-0CE752F88A64}" type="slidenum">
              <a:rPr lang="en-US" smtClean="0"/>
              <a:pPr>
                <a:defRPr/>
              </a:pPr>
              <a:t>84</a:t>
            </a:fld>
            <a:endParaRPr lang="en-US"/>
          </a:p>
        </p:txBody>
      </p:sp>
    </p:spTree>
    <p:extLst>
      <p:ext uri="{BB962C8B-B14F-4D97-AF65-F5344CB8AC3E}">
        <p14:creationId xmlns:p14="http://schemas.microsoft.com/office/powerpoint/2010/main" val="318985499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2E6131A-8D2F-46B1-A987-0CE752F88A64}" type="slidenum">
              <a:rPr lang="en-US" smtClean="0"/>
              <a:pPr>
                <a:defRPr/>
              </a:pPr>
              <a:t>85</a:t>
            </a:fld>
            <a:endParaRPr lang="en-US"/>
          </a:p>
        </p:txBody>
      </p:sp>
    </p:spTree>
    <p:extLst>
      <p:ext uri="{BB962C8B-B14F-4D97-AF65-F5344CB8AC3E}">
        <p14:creationId xmlns:p14="http://schemas.microsoft.com/office/powerpoint/2010/main" val="273197466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2E6131A-8D2F-46B1-A987-0CE752F88A64}" type="slidenum">
              <a:rPr lang="en-US" smtClean="0"/>
              <a:pPr>
                <a:defRPr/>
              </a:pPr>
              <a:t>86</a:t>
            </a:fld>
            <a:endParaRPr lang="en-US"/>
          </a:p>
        </p:txBody>
      </p:sp>
    </p:spTree>
    <p:extLst>
      <p:ext uri="{BB962C8B-B14F-4D97-AF65-F5344CB8AC3E}">
        <p14:creationId xmlns:p14="http://schemas.microsoft.com/office/powerpoint/2010/main" val="220972488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2E6131A-8D2F-46B1-A987-0CE752F88A64}" type="slidenum">
              <a:rPr lang="en-US" smtClean="0"/>
              <a:pPr>
                <a:defRPr/>
              </a:pPr>
              <a:t>87</a:t>
            </a:fld>
            <a:endParaRPr lang="en-US"/>
          </a:p>
        </p:txBody>
      </p:sp>
    </p:spTree>
    <p:extLst>
      <p:ext uri="{BB962C8B-B14F-4D97-AF65-F5344CB8AC3E}">
        <p14:creationId xmlns:p14="http://schemas.microsoft.com/office/powerpoint/2010/main" val="238941081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2E6131A-8D2F-46B1-A987-0CE752F88A64}" type="slidenum">
              <a:rPr lang="en-US" smtClean="0"/>
              <a:pPr>
                <a:defRPr/>
              </a:pPr>
              <a:t>88</a:t>
            </a:fld>
            <a:endParaRPr lang="en-US"/>
          </a:p>
        </p:txBody>
      </p:sp>
    </p:spTree>
    <p:extLst>
      <p:ext uri="{BB962C8B-B14F-4D97-AF65-F5344CB8AC3E}">
        <p14:creationId xmlns:p14="http://schemas.microsoft.com/office/powerpoint/2010/main" val="129382613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2E6131A-8D2F-46B1-A987-0CE752F88A64}" type="slidenum">
              <a:rPr lang="en-US" smtClean="0"/>
              <a:pPr>
                <a:defRPr/>
              </a:pPr>
              <a:t>89</a:t>
            </a:fld>
            <a:endParaRPr lang="en-US"/>
          </a:p>
        </p:txBody>
      </p:sp>
    </p:spTree>
    <p:extLst>
      <p:ext uri="{BB962C8B-B14F-4D97-AF65-F5344CB8AC3E}">
        <p14:creationId xmlns:p14="http://schemas.microsoft.com/office/powerpoint/2010/main" val="129382613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2E6131A-8D2F-46B1-A987-0CE752F88A64}" type="slidenum">
              <a:rPr lang="en-US" smtClean="0"/>
              <a:pPr>
                <a:defRPr/>
              </a:pPr>
              <a:t>90</a:t>
            </a:fld>
            <a:endParaRPr lang="en-US"/>
          </a:p>
        </p:txBody>
      </p:sp>
    </p:spTree>
    <p:extLst>
      <p:ext uri="{BB962C8B-B14F-4D97-AF65-F5344CB8AC3E}">
        <p14:creationId xmlns:p14="http://schemas.microsoft.com/office/powerpoint/2010/main" val="12938261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655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B38EB84E-723B-42FB-A198-6F3BF4916FF9}" type="slidenum">
              <a:rPr lang="en-US" sz="1200" smtClean="0"/>
              <a:pPr/>
              <a:t>9</a:t>
            </a:fld>
            <a:endParaRPr lang="en-US" sz="1200" smtClean="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2E6131A-8D2F-46B1-A987-0CE752F88A64}" type="slidenum">
              <a:rPr lang="en-US" smtClean="0"/>
              <a:pPr>
                <a:defRPr/>
              </a:pPr>
              <a:t>91</a:t>
            </a:fld>
            <a:endParaRPr lang="en-US"/>
          </a:p>
        </p:txBody>
      </p:sp>
    </p:spTree>
    <p:extLst>
      <p:ext uri="{BB962C8B-B14F-4D97-AF65-F5344CB8AC3E}">
        <p14:creationId xmlns:p14="http://schemas.microsoft.com/office/powerpoint/2010/main" val="391773303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2E6131A-8D2F-46B1-A987-0CE752F88A64}" type="slidenum">
              <a:rPr lang="en-US" smtClean="0"/>
              <a:pPr>
                <a:defRPr/>
              </a:pPr>
              <a:t>92</a:t>
            </a:fld>
            <a:endParaRPr lang="en-US"/>
          </a:p>
        </p:txBody>
      </p:sp>
    </p:spTree>
    <p:extLst>
      <p:ext uri="{BB962C8B-B14F-4D97-AF65-F5344CB8AC3E}">
        <p14:creationId xmlns:p14="http://schemas.microsoft.com/office/powerpoint/2010/main" val="45373176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2E6131A-8D2F-46B1-A987-0CE752F88A64}" type="slidenum">
              <a:rPr lang="en-US" smtClean="0"/>
              <a:pPr>
                <a:defRPr/>
              </a:pPr>
              <a:t>93</a:t>
            </a:fld>
            <a:endParaRPr lang="en-US"/>
          </a:p>
        </p:txBody>
      </p:sp>
    </p:spTree>
    <p:extLst>
      <p:ext uri="{BB962C8B-B14F-4D97-AF65-F5344CB8AC3E}">
        <p14:creationId xmlns:p14="http://schemas.microsoft.com/office/powerpoint/2010/main" val="228410123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2E6131A-8D2F-46B1-A987-0CE752F88A64}" type="slidenum">
              <a:rPr lang="en-US" smtClean="0"/>
              <a:pPr>
                <a:defRPr/>
              </a:pPr>
              <a:t>94</a:t>
            </a:fld>
            <a:endParaRPr lang="en-US"/>
          </a:p>
        </p:txBody>
      </p:sp>
    </p:spTree>
    <p:extLst>
      <p:ext uri="{BB962C8B-B14F-4D97-AF65-F5344CB8AC3E}">
        <p14:creationId xmlns:p14="http://schemas.microsoft.com/office/powerpoint/2010/main" val="228410123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2E6131A-8D2F-46B1-A987-0CE752F88A64}" type="slidenum">
              <a:rPr lang="en-US" smtClean="0"/>
              <a:pPr>
                <a:defRPr/>
              </a:pPr>
              <a:t>95</a:t>
            </a:fld>
            <a:endParaRPr lang="en-US"/>
          </a:p>
        </p:txBody>
      </p:sp>
    </p:spTree>
    <p:extLst>
      <p:ext uri="{BB962C8B-B14F-4D97-AF65-F5344CB8AC3E}">
        <p14:creationId xmlns:p14="http://schemas.microsoft.com/office/powerpoint/2010/main" val="228410123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2E6131A-8D2F-46B1-A987-0CE752F88A64}" type="slidenum">
              <a:rPr lang="en-US" smtClean="0"/>
              <a:pPr>
                <a:defRPr/>
              </a:pPr>
              <a:t>97</a:t>
            </a:fld>
            <a:endParaRPr lang="en-US"/>
          </a:p>
        </p:txBody>
      </p:sp>
    </p:spTree>
    <p:extLst>
      <p:ext uri="{BB962C8B-B14F-4D97-AF65-F5344CB8AC3E}">
        <p14:creationId xmlns:p14="http://schemas.microsoft.com/office/powerpoint/2010/main" val="281843306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2E6131A-8D2F-46B1-A987-0CE752F88A64}" type="slidenum">
              <a:rPr lang="en-US" smtClean="0"/>
              <a:pPr>
                <a:defRPr/>
              </a:pPr>
              <a:t>98</a:t>
            </a:fld>
            <a:endParaRPr lang="en-US"/>
          </a:p>
        </p:txBody>
      </p:sp>
    </p:spTree>
    <p:extLst>
      <p:ext uri="{BB962C8B-B14F-4D97-AF65-F5344CB8AC3E}">
        <p14:creationId xmlns:p14="http://schemas.microsoft.com/office/powerpoint/2010/main" val="175712926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2E6131A-8D2F-46B1-A987-0CE752F88A64}" type="slidenum">
              <a:rPr lang="en-US" smtClean="0"/>
              <a:pPr>
                <a:defRPr/>
              </a:pPr>
              <a:t>99</a:t>
            </a:fld>
            <a:endParaRPr lang="en-US"/>
          </a:p>
        </p:txBody>
      </p:sp>
    </p:spTree>
    <p:extLst>
      <p:ext uri="{BB962C8B-B14F-4D97-AF65-F5344CB8AC3E}">
        <p14:creationId xmlns:p14="http://schemas.microsoft.com/office/powerpoint/2010/main" val="5285227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 name="Line 2"/>
          <p:cNvSpPr>
            <a:spLocks noChangeShapeType="1"/>
          </p:cNvSpPr>
          <p:nvPr/>
        </p:nvSpPr>
        <p:spPr bwMode="gray">
          <a:xfrm>
            <a:off x="0" y="6364288"/>
            <a:ext cx="9144000" cy="0"/>
          </a:xfrm>
          <a:prstGeom prst="line">
            <a:avLst/>
          </a:prstGeom>
          <a:noFill/>
          <a:ln w="19050">
            <a:solidFill>
              <a:schemeClr val="bg2"/>
            </a:solidFill>
            <a:round/>
            <a:headEnd/>
            <a:tailEnd/>
          </a:ln>
          <a:effectLst/>
        </p:spPr>
        <p:txBody>
          <a:bodyPr lIns="80167" tIns="40084" rIns="80167" bIns="40084" anchor="ctr"/>
          <a:lstStyle/>
          <a:p>
            <a:pPr>
              <a:defRPr/>
            </a:pPr>
            <a:endParaRPr lang="en-GB">
              <a:latin typeface="Arial" pitchFamily="34" charset="0"/>
            </a:endParaRPr>
          </a:p>
        </p:txBody>
      </p:sp>
      <p:sp>
        <p:nvSpPr>
          <p:cNvPr id="4" name="Rectangle 4"/>
          <p:cNvSpPr>
            <a:spLocks noChangeArrowheads="1"/>
          </p:cNvSpPr>
          <p:nvPr/>
        </p:nvSpPr>
        <p:spPr bwMode="invGray">
          <a:xfrm>
            <a:off x="7346950" y="6537325"/>
            <a:ext cx="344488" cy="225425"/>
          </a:xfrm>
          <a:prstGeom prst="rect">
            <a:avLst/>
          </a:prstGeom>
          <a:noFill/>
          <a:ln w="38100" algn="ctr">
            <a:noFill/>
            <a:miter lim="800000"/>
            <a:headEnd/>
            <a:tailEnd/>
          </a:ln>
          <a:effectLst/>
        </p:spPr>
        <p:txBody>
          <a:bodyPr wrap="none" lIns="80167" tIns="40084" rIns="80167" bIns="40084">
            <a:spAutoFit/>
          </a:bodyPr>
          <a:lstStyle/>
          <a:p>
            <a:pPr defTabSz="801688">
              <a:defRPr/>
            </a:pPr>
            <a:fld id="{907B36F5-0D9A-4D83-AE4B-C8B5FD6D4AF1}" type="slidenum">
              <a:rPr lang="en-GB" sz="1200">
                <a:solidFill>
                  <a:srgbClr val="FFFFFF"/>
                </a:solidFill>
                <a:latin typeface="Arial" pitchFamily="34" charset="0"/>
              </a:rPr>
              <a:pPr defTabSz="801688">
                <a:defRPr/>
              </a:pPr>
              <a:t>‹#›</a:t>
            </a:fld>
            <a:endParaRPr lang="en-GB" sz="1200">
              <a:solidFill>
                <a:srgbClr val="FFFFFF"/>
              </a:solidFill>
              <a:latin typeface="Arial" pitchFamily="34" charset="0"/>
            </a:endParaRPr>
          </a:p>
        </p:txBody>
      </p:sp>
      <p:sp>
        <p:nvSpPr>
          <p:cNvPr id="831491" name="Rectangle 3"/>
          <p:cNvSpPr>
            <a:spLocks noGrp="1" noChangeArrowheads="1"/>
          </p:cNvSpPr>
          <p:nvPr>
            <p:ph type="ctrTitle"/>
          </p:nvPr>
        </p:nvSpPr>
        <p:spPr bwMode="gray">
          <a:xfrm>
            <a:off x="928688" y="2017713"/>
            <a:ext cx="7337425" cy="1411287"/>
          </a:xfrm>
          <a:solidFill>
            <a:schemeClr val="bg1"/>
          </a:solidFill>
        </p:spPr>
        <p:txBody>
          <a:bodyPr lIns="0" tIns="0" rIns="0" bIns="0" anchor="t"/>
          <a:lstStyle>
            <a:lvl1pPr algn="ctr">
              <a:defRPr sz="4600"/>
            </a:lvl1pPr>
          </a:lstStyle>
          <a:p>
            <a:r>
              <a:rPr lang="en-US" smtClean="0"/>
              <a:t>Click to edit Master title style</a:t>
            </a:r>
            <a:endParaRPr lang="en-GB"/>
          </a:p>
        </p:txBody>
      </p:sp>
      <p:sp>
        <p:nvSpPr>
          <p:cNvPr id="5" name="Text Box 7"/>
          <p:cNvSpPr txBox="1">
            <a:spLocks noChangeArrowheads="1"/>
          </p:cNvSpPr>
          <p:nvPr/>
        </p:nvSpPr>
        <p:spPr bwMode="invGray">
          <a:xfrm>
            <a:off x="304800" y="6400800"/>
            <a:ext cx="2286000" cy="430887"/>
          </a:xfrm>
          <a:prstGeom prst="rect">
            <a:avLst/>
          </a:prstGeom>
          <a:noFill/>
          <a:ln w="38100">
            <a:noFill/>
            <a:miter lim="800000"/>
            <a:headEnd/>
            <a:tailEnd/>
          </a:ln>
          <a:effectLst/>
        </p:spPr>
        <p:txBody>
          <a:bodyPr wrap="square" anchor="ctr">
            <a:spAutoFit/>
          </a:bodyPr>
          <a:lstStyle/>
          <a:p>
            <a:pPr algn="l" fontAlgn="base">
              <a:lnSpc>
                <a:spcPct val="100000"/>
              </a:lnSpc>
              <a:buClrTx/>
              <a:buSzTx/>
              <a:buFontTx/>
              <a:buNone/>
              <a:defRPr/>
            </a:pPr>
            <a:r>
              <a:rPr lang="en-GB" sz="1100" dirty="0" smtClean="0">
                <a:solidFill>
                  <a:schemeClr val="bg1"/>
                </a:solidFill>
                <a:latin typeface="Arial" pitchFamily="34" charset="0"/>
              </a:rPr>
              <a:t>ARM University</a:t>
            </a:r>
            <a:r>
              <a:rPr lang="en-GB" sz="1100" baseline="0" dirty="0" smtClean="0">
                <a:solidFill>
                  <a:schemeClr val="bg1"/>
                </a:solidFill>
                <a:latin typeface="Arial" pitchFamily="34" charset="0"/>
              </a:rPr>
              <a:t> Program</a:t>
            </a:r>
            <a:endParaRPr lang="en-GB" sz="1100" dirty="0" smtClean="0">
              <a:solidFill>
                <a:schemeClr val="bg1"/>
              </a:solidFill>
              <a:latin typeface="Arial" pitchFamily="34" charset="0"/>
            </a:endParaRPr>
          </a:p>
          <a:p>
            <a:pPr algn="l" fontAlgn="base">
              <a:lnSpc>
                <a:spcPct val="100000"/>
              </a:lnSpc>
              <a:buClrTx/>
              <a:buSzTx/>
              <a:buFontTx/>
              <a:buNone/>
              <a:defRPr/>
            </a:pPr>
            <a:r>
              <a:rPr lang="en-GB" sz="1100" dirty="0" smtClean="0">
                <a:solidFill>
                  <a:schemeClr val="bg1"/>
                </a:solidFill>
                <a:latin typeface="Arial" pitchFamily="34" charset="0"/>
                <a:cs typeface="Calibri"/>
              </a:rPr>
              <a:t>Copyright © ARM Ltd 2013</a:t>
            </a:r>
            <a:endParaRPr lang="en-GB" sz="1100" dirty="0">
              <a:solidFill>
                <a:schemeClr val="bg1"/>
              </a:solidFill>
              <a:latin typeface="Arial" pitchFamily="34" charset="0"/>
            </a:endParaRPr>
          </a:p>
        </p:txBody>
      </p:sp>
    </p:spTree>
  </p:cSld>
  <p:clrMapOvr>
    <a:masterClrMapping/>
  </p:clrMapOvr>
  <p:transition>
    <p:pull dir="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ransition>
    <p:pull dir="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0388" y="12700"/>
            <a:ext cx="2233612" cy="6316663"/>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209550" y="12700"/>
            <a:ext cx="6548438" cy="63166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ransition>
    <p:pull dir="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09550" y="12700"/>
            <a:ext cx="8934450" cy="839788"/>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233363" y="906463"/>
            <a:ext cx="4378325" cy="5422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764088" y="906463"/>
            <a:ext cx="4379912" cy="5422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ransition>
    <p:pull dir="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209550" y="12700"/>
            <a:ext cx="8934450" cy="839788"/>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233363" y="906463"/>
            <a:ext cx="4378325" cy="5422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764088" y="906463"/>
            <a:ext cx="4379912" cy="5422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ransition>
    <p:pull dir="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207963" y="0"/>
            <a:ext cx="8936037" cy="838200"/>
          </a:xfrm>
        </p:spPr>
        <p:txBody>
          <a:bodyPr/>
          <a:lstStyle/>
          <a:p>
            <a:r>
              <a:rPr lang="en-US" smtClean="0"/>
              <a:t>Click to edit Master title style</a:t>
            </a:r>
            <a:endParaRPr lang="en-GB"/>
          </a:p>
        </p:txBody>
      </p:sp>
      <p:sp>
        <p:nvSpPr>
          <p:cNvPr id="3" name="Chart Placeholder 2"/>
          <p:cNvSpPr>
            <a:spLocks noGrp="1"/>
          </p:cNvSpPr>
          <p:nvPr>
            <p:ph type="chart" idx="1"/>
          </p:nvPr>
        </p:nvSpPr>
        <p:spPr>
          <a:xfrm>
            <a:off x="233363" y="906463"/>
            <a:ext cx="8910637" cy="5473700"/>
          </a:xfrm>
        </p:spPr>
        <p:txBody>
          <a:bodyPr/>
          <a:lstStyle/>
          <a:p>
            <a:pPr lvl="0"/>
            <a:r>
              <a:rPr lang="en-US" noProof="0" smtClean="0"/>
              <a:t>Click icon to add chart</a:t>
            </a:r>
            <a:endParaRPr lang="en-GB" noProof="0" dirty="0"/>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09550" y="12700"/>
            <a:ext cx="8934450" cy="839788"/>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233363" y="906463"/>
            <a:ext cx="8910637" cy="5422900"/>
          </a:xfrm>
        </p:spPr>
        <p:txBody>
          <a:bodyPr/>
          <a:lstStyle/>
          <a:p>
            <a:r>
              <a:rPr lang="en-US" smtClean="0"/>
              <a:t>Click icon to add table</a:t>
            </a:r>
            <a:endParaRPr lang="en-US"/>
          </a:p>
        </p:txBody>
      </p:sp>
    </p:spTree>
  </p:cSld>
  <p:clrMapOvr>
    <a:masterClrMapping/>
  </p:clrMapOvr>
  <p:transition spd="med">
    <p:pull dir="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 name="Line 2"/>
          <p:cNvSpPr>
            <a:spLocks noChangeShapeType="1"/>
          </p:cNvSpPr>
          <p:nvPr/>
        </p:nvSpPr>
        <p:spPr bwMode="gray">
          <a:xfrm>
            <a:off x="0" y="6364288"/>
            <a:ext cx="9144000" cy="0"/>
          </a:xfrm>
          <a:prstGeom prst="line">
            <a:avLst/>
          </a:prstGeom>
          <a:noFill/>
          <a:ln w="19050">
            <a:solidFill>
              <a:schemeClr val="bg2"/>
            </a:solidFill>
            <a:round/>
            <a:headEnd/>
            <a:tailEnd/>
          </a:ln>
          <a:effectLst/>
        </p:spPr>
        <p:txBody>
          <a:bodyPr lIns="80167" tIns="40084" rIns="80167" bIns="40084" anchor="ctr"/>
          <a:lstStyle/>
          <a:p>
            <a:pPr>
              <a:defRPr/>
            </a:pPr>
            <a:endParaRPr lang="en-GB">
              <a:latin typeface="Arial" pitchFamily="34" charset="0"/>
            </a:endParaRPr>
          </a:p>
        </p:txBody>
      </p:sp>
      <p:sp>
        <p:nvSpPr>
          <p:cNvPr id="4" name="Rectangle 4"/>
          <p:cNvSpPr>
            <a:spLocks noChangeArrowheads="1"/>
          </p:cNvSpPr>
          <p:nvPr/>
        </p:nvSpPr>
        <p:spPr bwMode="invGray">
          <a:xfrm>
            <a:off x="7346950" y="6537325"/>
            <a:ext cx="344488" cy="225425"/>
          </a:xfrm>
          <a:prstGeom prst="rect">
            <a:avLst/>
          </a:prstGeom>
          <a:noFill/>
          <a:ln w="38100" algn="ctr">
            <a:noFill/>
            <a:miter lim="800000"/>
            <a:headEnd/>
            <a:tailEnd/>
          </a:ln>
          <a:effectLst/>
        </p:spPr>
        <p:txBody>
          <a:bodyPr wrap="none" lIns="80167" tIns="40084" rIns="80167" bIns="40084">
            <a:spAutoFit/>
          </a:bodyPr>
          <a:lstStyle/>
          <a:p>
            <a:pPr defTabSz="801688">
              <a:defRPr/>
            </a:pPr>
            <a:fld id="{907B36F5-0D9A-4D83-AE4B-C8B5FD6D4AF1}" type="slidenum">
              <a:rPr lang="en-GB" sz="1200">
                <a:solidFill>
                  <a:srgbClr val="FFFFFF"/>
                </a:solidFill>
                <a:latin typeface="Arial" pitchFamily="34" charset="0"/>
              </a:rPr>
              <a:pPr defTabSz="801688">
                <a:defRPr/>
              </a:pPr>
              <a:t>‹#›</a:t>
            </a:fld>
            <a:endParaRPr lang="en-GB" sz="1200">
              <a:solidFill>
                <a:srgbClr val="FFFFFF"/>
              </a:solidFill>
              <a:latin typeface="Arial" pitchFamily="34" charset="0"/>
            </a:endParaRPr>
          </a:p>
        </p:txBody>
      </p:sp>
      <p:sp>
        <p:nvSpPr>
          <p:cNvPr id="831491" name="Rectangle 3"/>
          <p:cNvSpPr>
            <a:spLocks noGrp="1" noChangeArrowheads="1"/>
          </p:cNvSpPr>
          <p:nvPr>
            <p:ph type="ctrTitle"/>
          </p:nvPr>
        </p:nvSpPr>
        <p:spPr bwMode="gray">
          <a:xfrm>
            <a:off x="928688" y="2017713"/>
            <a:ext cx="7337425" cy="1411287"/>
          </a:xfrm>
          <a:solidFill>
            <a:schemeClr val="bg1"/>
          </a:solidFill>
        </p:spPr>
        <p:txBody>
          <a:bodyPr lIns="0" tIns="0" rIns="0" bIns="0" anchor="t"/>
          <a:lstStyle>
            <a:lvl1pPr algn="ctr">
              <a:defRPr sz="4600"/>
            </a:lvl1pPr>
          </a:lstStyle>
          <a:p>
            <a:r>
              <a:rPr lang="en-US" smtClean="0"/>
              <a:t>Click to edit Master title style</a:t>
            </a:r>
            <a:endParaRPr lang="en-GB"/>
          </a:p>
        </p:txBody>
      </p:sp>
      <p:sp>
        <p:nvSpPr>
          <p:cNvPr id="5" name="Text Box 7"/>
          <p:cNvSpPr txBox="1">
            <a:spLocks noChangeArrowheads="1"/>
          </p:cNvSpPr>
          <p:nvPr/>
        </p:nvSpPr>
        <p:spPr bwMode="invGray">
          <a:xfrm>
            <a:off x="304800" y="6400800"/>
            <a:ext cx="2286000" cy="430887"/>
          </a:xfrm>
          <a:prstGeom prst="rect">
            <a:avLst/>
          </a:prstGeom>
          <a:noFill/>
          <a:ln w="38100">
            <a:noFill/>
            <a:miter lim="800000"/>
            <a:headEnd/>
            <a:tailEnd/>
          </a:ln>
          <a:effectLst/>
        </p:spPr>
        <p:txBody>
          <a:bodyPr wrap="square" anchor="ctr">
            <a:spAutoFit/>
          </a:bodyPr>
          <a:lstStyle/>
          <a:p>
            <a:pPr algn="l" fontAlgn="base">
              <a:lnSpc>
                <a:spcPct val="100000"/>
              </a:lnSpc>
              <a:buClrTx/>
              <a:buSzTx/>
              <a:buFontTx/>
              <a:buNone/>
              <a:defRPr/>
            </a:pPr>
            <a:r>
              <a:rPr lang="en-GB" sz="1100" dirty="0" smtClean="0">
                <a:solidFill>
                  <a:schemeClr val="bg1"/>
                </a:solidFill>
                <a:latin typeface="Arial" pitchFamily="34" charset="0"/>
              </a:rPr>
              <a:t>ARM University</a:t>
            </a:r>
            <a:r>
              <a:rPr lang="en-GB" sz="1100" baseline="0" dirty="0" smtClean="0">
                <a:solidFill>
                  <a:schemeClr val="bg1"/>
                </a:solidFill>
                <a:latin typeface="Arial" pitchFamily="34" charset="0"/>
              </a:rPr>
              <a:t> Program</a:t>
            </a:r>
            <a:endParaRPr lang="en-GB" sz="1100" dirty="0" smtClean="0">
              <a:solidFill>
                <a:schemeClr val="bg1"/>
              </a:solidFill>
              <a:latin typeface="Arial" pitchFamily="34" charset="0"/>
            </a:endParaRPr>
          </a:p>
          <a:p>
            <a:pPr algn="l" fontAlgn="base">
              <a:lnSpc>
                <a:spcPct val="100000"/>
              </a:lnSpc>
              <a:buClrTx/>
              <a:buSzTx/>
              <a:buFontTx/>
              <a:buNone/>
              <a:defRPr/>
            </a:pPr>
            <a:r>
              <a:rPr lang="en-GB" sz="1100" dirty="0" smtClean="0">
                <a:solidFill>
                  <a:schemeClr val="bg1"/>
                </a:solidFill>
                <a:latin typeface="Arial" pitchFamily="34" charset="0"/>
                <a:cs typeface="Calibri"/>
              </a:rPr>
              <a:t>Copyright © ARM Ltd 2013</a:t>
            </a:r>
            <a:endParaRPr lang="en-GB" sz="1100" dirty="0">
              <a:solidFill>
                <a:schemeClr val="bg1"/>
              </a:solidFill>
              <a:latin typeface="Arial" pitchFamily="34" charset="0"/>
            </a:endParaRPr>
          </a:p>
        </p:txBody>
      </p:sp>
    </p:spTree>
  </p:cSld>
  <p:clrMapOvr>
    <a:masterClrMapping/>
  </p:clrMapOvr>
  <p:transition>
    <p:pull dir="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ransition>
    <p:pull dir="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pull dir="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ransition>
    <p:pull dir="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233363" y="906463"/>
            <a:ext cx="4378325" cy="5422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764088" y="906463"/>
            <a:ext cx="4379912" cy="5422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ransition>
    <p:pull dir="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ransition>
    <p:pull dir="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cSld>
  <p:clrMapOvr>
    <a:masterClrMapping/>
  </p:clrMapOvr>
  <p:transition>
    <p:pull dir="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pull dir="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pull dir="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pull dir="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ransition>
    <p:pull dir="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0388" y="12700"/>
            <a:ext cx="2233612" cy="6316663"/>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209550" y="12700"/>
            <a:ext cx="6548438" cy="63166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ransition>
    <p:pull dir="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09550" y="12700"/>
            <a:ext cx="8934450" cy="839788"/>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233363" y="906463"/>
            <a:ext cx="4378325" cy="5422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764088" y="906463"/>
            <a:ext cx="4379912" cy="5422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ransition>
    <p:pull dir="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209550" y="12700"/>
            <a:ext cx="8934450" cy="839788"/>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233363" y="906463"/>
            <a:ext cx="4378325" cy="5422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764088" y="906463"/>
            <a:ext cx="4379912" cy="5422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ransition>
    <p:pull dir="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pull dir="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207963" y="0"/>
            <a:ext cx="8936037" cy="838200"/>
          </a:xfrm>
        </p:spPr>
        <p:txBody>
          <a:bodyPr/>
          <a:lstStyle/>
          <a:p>
            <a:r>
              <a:rPr lang="en-US" smtClean="0"/>
              <a:t>Click to edit Master title style</a:t>
            </a:r>
            <a:endParaRPr lang="en-GB"/>
          </a:p>
        </p:txBody>
      </p:sp>
      <p:sp>
        <p:nvSpPr>
          <p:cNvPr id="3" name="Chart Placeholder 2"/>
          <p:cNvSpPr>
            <a:spLocks noGrp="1"/>
          </p:cNvSpPr>
          <p:nvPr>
            <p:ph type="chart" idx="1"/>
          </p:nvPr>
        </p:nvSpPr>
        <p:spPr>
          <a:xfrm>
            <a:off x="233363" y="906463"/>
            <a:ext cx="8910637" cy="5473700"/>
          </a:xfrm>
        </p:spPr>
        <p:txBody>
          <a:bodyPr/>
          <a:lstStyle/>
          <a:p>
            <a:pPr lvl="0"/>
            <a:r>
              <a:rPr lang="en-US" noProof="0" smtClean="0"/>
              <a:t>Click icon to add chart</a:t>
            </a:r>
            <a:endParaRPr lang="en-GB" noProof="0" dirty="0"/>
          </a:p>
        </p:txBody>
      </p:sp>
      <p:sp>
        <p:nvSpPr>
          <p:cNvPr id="4" name="Rectangle 6"/>
          <p:cNvSpPr>
            <a:spLocks noGrp="1" noChangeArrowheads="1"/>
          </p:cNvSpPr>
          <p:nvPr>
            <p:ph type="sldNum" sz="quarter" idx="10"/>
          </p:nvPr>
        </p:nvSpPr>
        <p:spPr>
          <a:xfrm>
            <a:off x="7240588" y="6599238"/>
            <a:ext cx="427037" cy="238125"/>
          </a:xfrm>
          <a:prstGeom prst="rect">
            <a:avLst/>
          </a:prstGeom>
        </p:spPr>
        <p:txBody>
          <a:bodyPr/>
          <a:lstStyle>
            <a:lvl1pPr algn="ctr">
              <a:spcBef>
                <a:spcPct val="25000"/>
              </a:spcBef>
              <a:buSzPct val="125000"/>
              <a:buFont typeface="Wingdings" pitchFamily="2" charset="2"/>
              <a:buNone/>
              <a:defRPr>
                <a:ea typeface="ＭＳ Ｐゴシック" pitchFamily="34" charset="-128"/>
              </a:defRPr>
            </a:lvl1pPr>
          </a:lstStyle>
          <a:p>
            <a:fld id="{B6F15528-21DE-4FAA-801E-634DDDAF4B2B}" type="slidenum">
              <a:rPr lang="en-US" smtClean="0"/>
              <a:pPr/>
              <a:t>‹#›</a:t>
            </a:fld>
            <a:endParaRPr lang="en-US"/>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8/27/2013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09550" y="12700"/>
            <a:ext cx="8934450" cy="839788"/>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233363" y="906463"/>
            <a:ext cx="8910637" cy="5422900"/>
          </a:xfrm>
        </p:spPr>
        <p:txBody>
          <a:bodyPr/>
          <a:lstStyle/>
          <a:p>
            <a:r>
              <a:rPr lang="en-US" smtClean="0"/>
              <a:t>Click icon to add table</a:t>
            </a:r>
            <a:endParaRPr lang="en-US"/>
          </a:p>
        </p:txBody>
      </p:sp>
    </p:spTree>
  </p:cSld>
  <p:clrMapOvr>
    <a:masterClrMapping/>
  </p:clrMapOvr>
  <p:transition spd="med">
    <p:pull dir="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233363" y="906463"/>
            <a:ext cx="4378325" cy="5422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764088" y="906463"/>
            <a:ext cx="4379912" cy="5422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ransition>
    <p:pull dir="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ransition>
    <p:pull dir="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cSld>
  <p:clrMapOvr>
    <a:masterClrMapping/>
  </p:clrMapOvr>
  <p:transition>
    <p:pull dir="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pull dir="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pull dir="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pull dir="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image" Target="../media/image2.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8" cstate="print"/>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209550" y="12700"/>
            <a:ext cx="8934450" cy="839788"/>
          </a:xfrm>
          <a:prstGeom prst="rect">
            <a:avLst/>
          </a:prstGeom>
          <a:noFill/>
          <a:ln w="9525">
            <a:noFill/>
            <a:miter lim="800000"/>
            <a:headEnd/>
            <a:tailEnd/>
          </a:ln>
        </p:spPr>
        <p:txBody>
          <a:bodyPr vert="horz" wrap="square" lIns="80151" tIns="40076" rIns="80151" bIns="40076" numCol="1" anchor="ctr" anchorCtr="0" compatLnSpc="1">
            <a:prstTxWarp prst="textNoShape">
              <a:avLst/>
            </a:prstTxWarp>
          </a:bodyPr>
          <a:lstStyle/>
          <a:p>
            <a:pPr lvl="0"/>
            <a:r>
              <a:rPr lang="en-US" smtClean="0"/>
              <a:t>Click to edit Master title style</a:t>
            </a:r>
            <a:endParaRPr lang="en-GB" dirty="0" smtClean="0"/>
          </a:p>
        </p:txBody>
      </p:sp>
      <p:sp>
        <p:nvSpPr>
          <p:cNvPr id="4099" name="Rectangle 3"/>
          <p:cNvSpPr>
            <a:spLocks noGrp="1" noChangeArrowheads="1"/>
          </p:cNvSpPr>
          <p:nvPr>
            <p:ph type="body" idx="1"/>
          </p:nvPr>
        </p:nvSpPr>
        <p:spPr bwMode="auto">
          <a:xfrm>
            <a:off x="233363" y="906463"/>
            <a:ext cx="8910637" cy="5422900"/>
          </a:xfrm>
          <a:prstGeom prst="rect">
            <a:avLst/>
          </a:prstGeom>
          <a:noFill/>
          <a:ln w="9525">
            <a:noFill/>
            <a:miter lim="800000"/>
            <a:headEnd/>
            <a:tailEnd/>
          </a:ln>
        </p:spPr>
        <p:txBody>
          <a:bodyPr vert="horz" wrap="square" lIns="80151" tIns="40076" rIns="80151" bIns="40076" numCol="1" anchor="t" anchorCtr="0" compatLnSpc="1">
            <a:prstTxWarp prst="textNoShape">
              <a:avLst/>
            </a:prstTxWarp>
          </a:bodyPr>
          <a:lstStyle/>
          <a:p>
            <a:pPr lvl="0"/>
            <a:r>
              <a:rPr lang="en-GB" dirty="0" smtClean="0"/>
              <a:t>Click to edit Master text styles</a:t>
            </a:r>
          </a:p>
          <a:p>
            <a:pPr lvl="1"/>
            <a:r>
              <a:rPr lang="en-GB" dirty="0" smtClean="0"/>
              <a:t>Second</a:t>
            </a:r>
          </a:p>
          <a:p>
            <a:pPr lvl="2"/>
            <a:r>
              <a:rPr lang="en-GB" dirty="0" smtClean="0"/>
              <a:t>Third</a:t>
            </a:r>
          </a:p>
          <a:p>
            <a:pPr lvl="3"/>
            <a:r>
              <a:rPr lang="en-GB" dirty="0" smtClean="0"/>
              <a:t>Fourth</a:t>
            </a:r>
          </a:p>
        </p:txBody>
      </p:sp>
      <p:sp>
        <p:nvSpPr>
          <p:cNvPr id="830468" name="Line 4"/>
          <p:cNvSpPr>
            <a:spLocks noChangeShapeType="1"/>
          </p:cNvSpPr>
          <p:nvPr/>
        </p:nvSpPr>
        <p:spPr bwMode="gray">
          <a:xfrm>
            <a:off x="342900" y="787400"/>
            <a:ext cx="8801100" cy="0"/>
          </a:xfrm>
          <a:prstGeom prst="line">
            <a:avLst/>
          </a:prstGeom>
          <a:noFill/>
          <a:ln w="12700">
            <a:solidFill>
              <a:schemeClr val="bg2"/>
            </a:solidFill>
            <a:round/>
            <a:headEnd/>
            <a:tailEnd/>
          </a:ln>
          <a:effectLst/>
        </p:spPr>
        <p:txBody>
          <a:bodyPr lIns="80167" tIns="40084" rIns="80167" bIns="40084" anchor="ctr"/>
          <a:lstStyle/>
          <a:p>
            <a:pPr>
              <a:defRPr/>
            </a:pPr>
            <a:endParaRPr lang="en-GB">
              <a:latin typeface="Arial" pitchFamily="34" charset="0"/>
            </a:endParaRPr>
          </a:p>
        </p:txBody>
      </p:sp>
      <p:sp>
        <p:nvSpPr>
          <p:cNvPr id="830469" name="Line 5"/>
          <p:cNvSpPr>
            <a:spLocks noChangeShapeType="1"/>
          </p:cNvSpPr>
          <p:nvPr/>
        </p:nvSpPr>
        <p:spPr bwMode="gray">
          <a:xfrm>
            <a:off x="0" y="6373813"/>
            <a:ext cx="9144000" cy="0"/>
          </a:xfrm>
          <a:prstGeom prst="line">
            <a:avLst/>
          </a:prstGeom>
          <a:noFill/>
          <a:ln w="19050">
            <a:solidFill>
              <a:schemeClr val="bg2"/>
            </a:solidFill>
            <a:round/>
            <a:headEnd/>
            <a:tailEnd/>
          </a:ln>
          <a:effectLst/>
        </p:spPr>
        <p:txBody>
          <a:bodyPr lIns="80167" tIns="40084" rIns="80167" bIns="40084" anchor="ctr"/>
          <a:lstStyle/>
          <a:p>
            <a:pPr>
              <a:defRPr/>
            </a:pPr>
            <a:endParaRPr lang="en-GB">
              <a:latin typeface="Arial" pitchFamily="34" charset="0"/>
            </a:endParaRPr>
          </a:p>
        </p:txBody>
      </p:sp>
      <p:sp>
        <p:nvSpPr>
          <p:cNvPr id="830470" name="Rectangle 6"/>
          <p:cNvSpPr>
            <a:spLocks noChangeArrowheads="1"/>
          </p:cNvSpPr>
          <p:nvPr/>
        </p:nvSpPr>
        <p:spPr bwMode="invGray">
          <a:xfrm>
            <a:off x="7346950" y="6537325"/>
            <a:ext cx="344488" cy="225425"/>
          </a:xfrm>
          <a:prstGeom prst="rect">
            <a:avLst/>
          </a:prstGeom>
          <a:noFill/>
          <a:ln w="38100" algn="ctr">
            <a:noFill/>
            <a:miter lim="800000"/>
            <a:headEnd/>
            <a:tailEnd/>
          </a:ln>
          <a:effectLst/>
        </p:spPr>
        <p:txBody>
          <a:bodyPr wrap="none" lIns="80167" tIns="40084" rIns="80167" bIns="40084">
            <a:spAutoFit/>
          </a:bodyPr>
          <a:lstStyle/>
          <a:p>
            <a:pPr defTabSz="801688">
              <a:defRPr/>
            </a:pPr>
            <a:fld id="{A1A00B9A-5B0F-4DB6-8E15-38D31F7471AF}" type="slidenum">
              <a:rPr lang="en-GB" sz="1200">
                <a:solidFill>
                  <a:srgbClr val="FFFFFF"/>
                </a:solidFill>
                <a:latin typeface="Arial" pitchFamily="34" charset="0"/>
              </a:rPr>
              <a:pPr defTabSz="801688">
                <a:defRPr/>
              </a:pPr>
              <a:t>‹#›</a:t>
            </a:fld>
            <a:endParaRPr lang="en-GB" sz="1200">
              <a:solidFill>
                <a:srgbClr val="FFFFFF"/>
              </a:solidFill>
              <a:latin typeface="Arial" pitchFamily="34" charset="0"/>
            </a:endParaRPr>
          </a:p>
        </p:txBody>
      </p:sp>
      <p:sp>
        <p:nvSpPr>
          <p:cNvPr id="830471" name="Text Box 7"/>
          <p:cNvSpPr txBox="1">
            <a:spLocks noChangeArrowheads="1"/>
          </p:cNvSpPr>
          <p:nvPr userDrawn="1"/>
        </p:nvSpPr>
        <p:spPr bwMode="invGray">
          <a:xfrm>
            <a:off x="304800" y="6400800"/>
            <a:ext cx="2286000" cy="430887"/>
          </a:xfrm>
          <a:prstGeom prst="rect">
            <a:avLst/>
          </a:prstGeom>
          <a:noFill/>
          <a:ln w="38100">
            <a:noFill/>
            <a:miter lim="800000"/>
            <a:headEnd/>
            <a:tailEnd/>
          </a:ln>
          <a:effectLst/>
        </p:spPr>
        <p:txBody>
          <a:bodyPr wrap="square" anchor="ctr">
            <a:spAutoFit/>
          </a:bodyPr>
          <a:lstStyle/>
          <a:p>
            <a:pPr algn="l" fontAlgn="base">
              <a:lnSpc>
                <a:spcPct val="100000"/>
              </a:lnSpc>
              <a:buClrTx/>
              <a:buSzTx/>
              <a:buFontTx/>
              <a:buNone/>
              <a:defRPr/>
            </a:pPr>
            <a:r>
              <a:rPr lang="en-GB" sz="1100" dirty="0" smtClean="0">
                <a:solidFill>
                  <a:schemeClr val="bg1"/>
                </a:solidFill>
                <a:latin typeface="Arial" pitchFamily="34" charset="0"/>
              </a:rPr>
              <a:t>ARM University</a:t>
            </a:r>
            <a:r>
              <a:rPr lang="en-GB" sz="1100" baseline="0" dirty="0" smtClean="0">
                <a:solidFill>
                  <a:schemeClr val="bg1"/>
                </a:solidFill>
                <a:latin typeface="Arial" pitchFamily="34" charset="0"/>
              </a:rPr>
              <a:t> Program</a:t>
            </a:r>
            <a:endParaRPr lang="en-GB" sz="1100" dirty="0" smtClean="0">
              <a:solidFill>
                <a:schemeClr val="bg1"/>
              </a:solidFill>
              <a:latin typeface="Arial" pitchFamily="34" charset="0"/>
            </a:endParaRPr>
          </a:p>
          <a:p>
            <a:pPr algn="l" fontAlgn="base">
              <a:lnSpc>
                <a:spcPct val="100000"/>
              </a:lnSpc>
              <a:buClrTx/>
              <a:buSzTx/>
              <a:buFontTx/>
              <a:buNone/>
              <a:defRPr/>
            </a:pPr>
            <a:r>
              <a:rPr lang="en-GB" sz="1100" dirty="0" smtClean="0">
                <a:solidFill>
                  <a:schemeClr val="bg1"/>
                </a:solidFill>
                <a:latin typeface="Arial" pitchFamily="34" charset="0"/>
                <a:cs typeface="Calibri"/>
              </a:rPr>
              <a:t>Copyright © ARM Ltd 2013</a:t>
            </a:r>
            <a:endParaRPr lang="en-GB" sz="1100" dirty="0">
              <a:solidFill>
                <a:schemeClr val="bg1"/>
              </a:solidFill>
              <a:latin typeface="Arial" pitchFamily="34" charset="0"/>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Lst>
  <p:transition>
    <p:pull dir="ru"/>
  </p:transition>
  <p:timing>
    <p:tnLst>
      <p:par>
        <p:cTn id="1" dur="indefinite" restart="never" nodeType="tmRoot"/>
      </p:par>
    </p:tnLst>
  </p:timing>
  <p:txStyles>
    <p:titleStyle>
      <a:lvl1pPr algn="l" defTabSz="801688" rtl="0" eaLnBrk="1" fontAlgn="base" hangingPunct="1">
        <a:spcBef>
          <a:spcPct val="0"/>
        </a:spcBef>
        <a:spcAft>
          <a:spcPct val="0"/>
        </a:spcAft>
        <a:defRPr sz="3600" b="1">
          <a:solidFill>
            <a:schemeClr val="tx1"/>
          </a:solidFill>
          <a:latin typeface="+mj-lt"/>
          <a:ea typeface="+mj-ea"/>
          <a:cs typeface="+mj-cs"/>
        </a:defRPr>
      </a:lvl1pPr>
      <a:lvl2pPr algn="l" defTabSz="801688" rtl="0" eaLnBrk="1" fontAlgn="base" hangingPunct="1">
        <a:spcBef>
          <a:spcPct val="0"/>
        </a:spcBef>
        <a:spcAft>
          <a:spcPct val="0"/>
        </a:spcAft>
        <a:defRPr sz="3600" b="1">
          <a:solidFill>
            <a:schemeClr val="tx1"/>
          </a:solidFill>
          <a:latin typeface="Arial" pitchFamily="34" charset="0"/>
        </a:defRPr>
      </a:lvl2pPr>
      <a:lvl3pPr algn="l" defTabSz="801688" rtl="0" eaLnBrk="1" fontAlgn="base" hangingPunct="1">
        <a:spcBef>
          <a:spcPct val="0"/>
        </a:spcBef>
        <a:spcAft>
          <a:spcPct val="0"/>
        </a:spcAft>
        <a:defRPr sz="3600" b="1">
          <a:solidFill>
            <a:schemeClr val="tx1"/>
          </a:solidFill>
          <a:latin typeface="Arial" pitchFamily="34" charset="0"/>
        </a:defRPr>
      </a:lvl3pPr>
      <a:lvl4pPr algn="l" defTabSz="801688" rtl="0" eaLnBrk="1" fontAlgn="base" hangingPunct="1">
        <a:spcBef>
          <a:spcPct val="0"/>
        </a:spcBef>
        <a:spcAft>
          <a:spcPct val="0"/>
        </a:spcAft>
        <a:defRPr sz="3600" b="1">
          <a:solidFill>
            <a:schemeClr val="tx1"/>
          </a:solidFill>
          <a:latin typeface="Arial" pitchFamily="34" charset="0"/>
        </a:defRPr>
      </a:lvl4pPr>
      <a:lvl5pPr algn="l" defTabSz="801688" rtl="0" eaLnBrk="1" fontAlgn="base" hangingPunct="1">
        <a:spcBef>
          <a:spcPct val="0"/>
        </a:spcBef>
        <a:spcAft>
          <a:spcPct val="0"/>
        </a:spcAft>
        <a:defRPr sz="3600" b="1">
          <a:solidFill>
            <a:schemeClr val="tx1"/>
          </a:solidFill>
          <a:latin typeface="Arial" pitchFamily="34" charset="0"/>
        </a:defRPr>
      </a:lvl5pPr>
      <a:lvl6pPr marL="457200" algn="l" defTabSz="801688" rtl="0" eaLnBrk="1" fontAlgn="base" hangingPunct="1">
        <a:spcBef>
          <a:spcPct val="0"/>
        </a:spcBef>
        <a:spcAft>
          <a:spcPct val="0"/>
        </a:spcAft>
        <a:defRPr sz="3600" b="1">
          <a:solidFill>
            <a:schemeClr val="tx1"/>
          </a:solidFill>
          <a:latin typeface="Arial" pitchFamily="34" charset="0"/>
        </a:defRPr>
      </a:lvl6pPr>
      <a:lvl7pPr marL="914400" algn="l" defTabSz="801688" rtl="0" eaLnBrk="1" fontAlgn="base" hangingPunct="1">
        <a:spcBef>
          <a:spcPct val="0"/>
        </a:spcBef>
        <a:spcAft>
          <a:spcPct val="0"/>
        </a:spcAft>
        <a:defRPr sz="3600" b="1">
          <a:solidFill>
            <a:schemeClr val="tx1"/>
          </a:solidFill>
          <a:latin typeface="Arial" pitchFamily="34" charset="0"/>
        </a:defRPr>
      </a:lvl7pPr>
      <a:lvl8pPr marL="1371600" algn="l" defTabSz="801688" rtl="0" eaLnBrk="1" fontAlgn="base" hangingPunct="1">
        <a:spcBef>
          <a:spcPct val="0"/>
        </a:spcBef>
        <a:spcAft>
          <a:spcPct val="0"/>
        </a:spcAft>
        <a:defRPr sz="3600" b="1">
          <a:solidFill>
            <a:schemeClr val="tx1"/>
          </a:solidFill>
          <a:latin typeface="Arial" pitchFamily="34" charset="0"/>
        </a:defRPr>
      </a:lvl8pPr>
      <a:lvl9pPr marL="1828800" algn="l" defTabSz="801688" rtl="0" eaLnBrk="1" fontAlgn="base" hangingPunct="1">
        <a:spcBef>
          <a:spcPct val="0"/>
        </a:spcBef>
        <a:spcAft>
          <a:spcPct val="0"/>
        </a:spcAft>
        <a:defRPr sz="3600" b="1">
          <a:solidFill>
            <a:schemeClr val="tx1"/>
          </a:solidFill>
          <a:latin typeface="Arial" pitchFamily="34" charset="0"/>
        </a:defRPr>
      </a:lvl9pPr>
    </p:titleStyle>
    <p:bodyStyle>
      <a:lvl1pPr marL="301625" indent="-301625" algn="l" defTabSz="801688" rtl="0" eaLnBrk="1" fontAlgn="ctr" hangingPunct="1">
        <a:spcBef>
          <a:spcPct val="25000"/>
        </a:spcBef>
        <a:spcAft>
          <a:spcPct val="0"/>
        </a:spcAft>
        <a:buClr>
          <a:schemeClr val="bg2"/>
        </a:buClr>
        <a:buSzPct val="125000"/>
        <a:buFont typeface="Wingdings" pitchFamily="2" charset="2"/>
        <a:buChar char="§"/>
        <a:defRPr b="1">
          <a:solidFill>
            <a:schemeClr val="tx1"/>
          </a:solidFill>
          <a:latin typeface="+mn-lt"/>
          <a:ea typeface="+mn-ea"/>
          <a:cs typeface="+mn-cs"/>
        </a:defRPr>
      </a:lvl1pPr>
      <a:lvl2pPr marL="650875" indent="-249238" algn="l" defTabSz="801688" rtl="0" eaLnBrk="1" fontAlgn="ctr" hangingPunct="1">
        <a:spcBef>
          <a:spcPct val="25000"/>
        </a:spcBef>
        <a:spcAft>
          <a:spcPct val="0"/>
        </a:spcAft>
        <a:buClr>
          <a:schemeClr val="bg2"/>
        </a:buClr>
        <a:buSzPct val="125000"/>
        <a:buFont typeface="Wingdings" pitchFamily="2" charset="2"/>
        <a:buChar char="§"/>
        <a:defRPr sz="1700">
          <a:solidFill>
            <a:schemeClr val="tx1"/>
          </a:solidFill>
          <a:latin typeface="+mn-lt"/>
        </a:defRPr>
      </a:lvl2pPr>
      <a:lvl3pPr marL="1001713" indent="-200025" algn="l" defTabSz="801688" rtl="0" eaLnBrk="1" fontAlgn="ctr" hangingPunct="1">
        <a:spcBef>
          <a:spcPct val="25000"/>
        </a:spcBef>
        <a:spcAft>
          <a:spcPct val="0"/>
        </a:spcAft>
        <a:buClr>
          <a:schemeClr val="bg2"/>
        </a:buClr>
        <a:buSzPct val="125000"/>
        <a:buFont typeface="Wingdings" pitchFamily="2" charset="2"/>
        <a:buChar char="§"/>
        <a:defRPr sz="1600">
          <a:solidFill>
            <a:schemeClr val="tx1"/>
          </a:solidFill>
          <a:latin typeface="+mn-lt"/>
        </a:defRPr>
      </a:lvl3pPr>
      <a:lvl4pPr marL="1403350" indent="-200025" algn="l" defTabSz="801688" rtl="0" eaLnBrk="1" fontAlgn="ctr" hangingPunct="1">
        <a:spcBef>
          <a:spcPct val="25000"/>
        </a:spcBef>
        <a:spcAft>
          <a:spcPct val="0"/>
        </a:spcAft>
        <a:buClr>
          <a:schemeClr val="bg2"/>
        </a:buClr>
        <a:buSzPct val="125000"/>
        <a:buFont typeface="Wingdings" pitchFamily="2" charset="2"/>
        <a:buChar char="§"/>
        <a:defRPr sz="1500">
          <a:solidFill>
            <a:schemeClr val="tx1"/>
          </a:solidFill>
          <a:latin typeface="+mn-lt"/>
        </a:defRPr>
      </a:lvl4pPr>
      <a:lvl5pPr marL="1803400" indent="-200025" algn="l" defTabSz="801688" rtl="0" eaLnBrk="1" fontAlgn="base" hangingPunct="1">
        <a:spcBef>
          <a:spcPct val="15000"/>
        </a:spcBef>
        <a:spcAft>
          <a:spcPct val="0"/>
        </a:spcAft>
        <a:buClr>
          <a:schemeClr val="tx1"/>
        </a:buClr>
        <a:buSzPct val="70000"/>
        <a:buChar char="•"/>
        <a:defRPr sz="2000">
          <a:solidFill>
            <a:schemeClr val="bg1"/>
          </a:solidFill>
          <a:latin typeface="+mn-lt"/>
        </a:defRPr>
      </a:lvl5pPr>
      <a:lvl6pPr marL="2260600" indent="-200025" algn="l" defTabSz="801688" rtl="0" eaLnBrk="1" fontAlgn="base" hangingPunct="1">
        <a:spcBef>
          <a:spcPct val="15000"/>
        </a:spcBef>
        <a:spcAft>
          <a:spcPct val="0"/>
        </a:spcAft>
        <a:buClr>
          <a:schemeClr val="tx1"/>
        </a:buClr>
        <a:buSzPct val="70000"/>
        <a:buChar char="•"/>
        <a:defRPr sz="2000">
          <a:solidFill>
            <a:schemeClr val="bg1"/>
          </a:solidFill>
          <a:latin typeface="+mn-lt"/>
        </a:defRPr>
      </a:lvl6pPr>
      <a:lvl7pPr marL="2717800" indent="-200025" algn="l" defTabSz="801688" rtl="0" eaLnBrk="1" fontAlgn="base" hangingPunct="1">
        <a:spcBef>
          <a:spcPct val="15000"/>
        </a:spcBef>
        <a:spcAft>
          <a:spcPct val="0"/>
        </a:spcAft>
        <a:buClr>
          <a:schemeClr val="tx1"/>
        </a:buClr>
        <a:buSzPct val="70000"/>
        <a:buChar char="•"/>
        <a:defRPr sz="2000">
          <a:solidFill>
            <a:schemeClr val="bg1"/>
          </a:solidFill>
          <a:latin typeface="+mn-lt"/>
        </a:defRPr>
      </a:lvl7pPr>
      <a:lvl8pPr marL="3175000" indent="-200025" algn="l" defTabSz="801688" rtl="0" eaLnBrk="1" fontAlgn="base" hangingPunct="1">
        <a:spcBef>
          <a:spcPct val="15000"/>
        </a:spcBef>
        <a:spcAft>
          <a:spcPct val="0"/>
        </a:spcAft>
        <a:buClr>
          <a:schemeClr val="tx1"/>
        </a:buClr>
        <a:buSzPct val="70000"/>
        <a:buChar char="•"/>
        <a:defRPr sz="2000">
          <a:solidFill>
            <a:schemeClr val="bg1"/>
          </a:solidFill>
          <a:latin typeface="+mn-lt"/>
        </a:defRPr>
      </a:lvl8pPr>
      <a:lvl9pPr marL="3632200" indent="-200025" algn="l" defTabSz="801688" rtl="0" eaLnBrk="1" fontAlgn="base" hangingPunct="1">
        <a:spcBef>
          <a:spcPct val="15000"/>
        </a:spcBef>
        <a:spcAft>
          <a:spcPct val="0"/>
        </a:spcAft>
        <a:buClr>
          <a:schemeClr val="tx1"/>
        </a:buClr>
        <a:buSzPct val="70000"/>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2" descr="C:\Users\Alex\Documents\Teaching\Book Writin'\ARM Cortex M0Plus\Production\ARM Footer.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0" y="6359652"/>
            <a:ext cx="9144000" cy="498348"/>
          </a:xfrm>
          <a:prstGeom prst="rect">
            <a:avLst/>
          </a:prstGeom>
          <a:noFill/>
          <a:extLst>
            <a:ext uri="{909E8E84-426E-40DD-AFC4-6F175D3DCCD1}">
              <a14:hiddenFill xmlns:a14="http://schemas.microsoft.com/office/drawing/2010/main">
                <a:solidFill>
                  <a:srgbClr val="FFFFFF"/>
                </a:solidFill>
              </a14:hiddenFill>
            </a:ext>
          </a:extLst>
        </p:spPr>
      </p:pic>
      <p:sp>
        <p:nvSpPr>
          <p:cNvPr id="4098" name="Rectangle 2"/>
          <p:cNvSpPr>
            <a:spLocks noGrp="1" noChangeArrowheads="1"/>
          </p:cNvSpPr>
          <p:nvPr>
            <p:ph type="title"/>
          </p:nvPr>
        </p:nvSpPr>
        <p:spPr bwMode="auto">
          <a:xfrm>
            <a:off x="209550" y="12700"/>
            <a:ext cx="8934450" cy="839788"/>
          </a:xfrm>
          <a:prstGeom prst="rect">
            <a:avLst/>
          </a:prstGeom>
          <a:noFill/>
          <a:ln w="9525">
            <a:noFill/>
            <a:miter lim="800000"/>
            <a:headEnd/>
            <a:tailEnd/>
          </a:ln>
        </p:spPr>
        <p:txBody>
          <a:bodyPr vert="horz" wrap="square" lIns="80151" tIns="40076" rIns="80151" bIns="40076" numCol="1" anchor="ctr" anchorCtr="0" compatLnSpc="1">
            <a:prstTxWarp prst="textNoShape">
              <a:avLst/>
            </a:prstTxWarp>
          </a:bodyPr>
          <a:lstStyle/>
          <a:p>
            <a:pPr lvl="0"/>
            <a:r>
              <a:rPr lang="en-US" smtClean="0"/>
              <a:t>Click to edit Master title style</a:t>
            </a:r>
            <a:endParaRPr lang="en-GB" dirty="0" smtClean="0"/>
          </a:p>
        </p:txBody>
      </p:sp>
      <p:sp>
        <p:nvSpPr>
          <p:cNvPr id="4099" name="Rectangle 3"/>
          <p:cNvSpPr>
            <a:spLocks noGrp="1" noChangeArrowheads="1"/>
          </p:cNvSpPr>
          <p:nvPr>
            <p:ph type="body" idx="1"/>
          </p:nvPr>
        </p:nvSpPr>
        <p:spPr bwMode="auto">
          <a:xfrm>
            <a:off x="233363" y="906463"/>
            <a:ext cx="8910637" cy="5422900"/>
          </a:xfrm>
          <a:prstGeom prst="rect">
            <a:avLst/>
          </a:prstGeom>
          <a:noFill/>
          <a:ln w="9525">
            <a:noFill/>
            <a:miter lim="800000"/>
            <a:headEnd/>
            <a:tailEnd/>
          </a:ln>
        </p:spPr>
        <p:txBody>
          <a:bodyPr vert="horz" wrap="square" lIns="80151" tIns="40076" rIns="80151" bIns="40076" numCol="1" anchor="t" anchorCtr="0" compatLnSpc="1">
            <a:prstTxWarp prst="textNoShape">
              <a:avLst/>
            </a:prstTxWarp>
          </a:bodyPr>
          <a:lstStyle/>
          <a:p>
            <a:pPr lvl="0"/>
            <a:r>
              <a:rPr lang="en-GB" dirty="0" smtClean="0"/>
              <a:t>Click to edit Master text styles</a:t>
            </a:r>
          </a:p>
          <a:p>
            <a:pPr lvl="1"/>
            <a:r>
              <a:rPr lang="en-GB" dirty="0" smtClean="0"/>
              <a:t>Second</a:t>
            </a:r>
          </a:p>
          <a:p>
            <a:pPr lvl="2"/>
            <a:r>
              <a:rPr lang="en-GB" dirty="0" smtClean="0"/>
              <a:t>Third</a:t>
            </a:r>
          </a:p>
          <a:p>
            <a:pPr lvl="3"/>
            <a:r>
              <a:rPr lang="en-GB" dirty="0" smtClean="0"/>
              <a:t>Fourth</a:t>
            </a:r>
          </a:p>
        </p:txBody>
      </p:sp>
      <p:sp>
        <p:nvSpPr>
          <p:cNvPr id="830468" name="Line 4"/>
          <p:cNvSpPr>
            <a:spLocks noChangeShapeType="1"/>
          </p:cNvSpPr>
          <p:nvPr/>
        </p:nvSpPr>
        <p:spPr bwMode="gray">
          <a:xfrm>
            <a:off x="342900" y="787400"/>
            <a:ext cx="8801100" cy="0"/>
          </a:xfrm>
          <a:prstGeom prst="line">
            <a:avLst/>
          </a:prstGeom>
          <a:noFill/>
          <a:ln w="12700">
            <a:solidFill>
              <a:schemeClr val="bg2"/>
            </a:solidFill>
            <a:round/>
            <a:headEnd/>
            <a:tailEnd/>
          </a:ln>
          <a:effectLst/>
        </p:spPr>
        <p:txBody>
          <a:bodyPr lIns="80167" tIns="40084" rIns="80167" bIns="40084" anchor="ctr"/>
          <a:lstStyle/>
          <a:p>
            <a:pPr>
              <a:defRPr/>
            </a:pPr>
            <a:endParaRPr lang="en-GB">
              <a:latin typeface="Arial" pitchFamily="34" charset="0"/>
            </a:endParaRPr>
          </a:p>
        </p:txBody>
      </p:sp>
      <p:sp>
        <p:nvSpPr>
          <p:cNvPr id="830469" name="Line 5"/>
          <p:cNvSpPr>
            <a:spLocks noChangeShapeType="1"/>
          </p:cNvSpPr>
          <p:nvPr/>
        </p:nvSpPr>
        <p:spPr bwMode="gray">
          <a:xfrm>
            <a:off x="0" y="6373813"/>
            <a:ext cx="9144000" cy="0"/>
          </a:xfrm>
          <a:prstGeom prst="line">
            <a:avLst/>
          </a:prstGeom>
          <a:noFill/>
          <a:ln w="19050">
            <a:solidFill>
              <a:schemeClr val="bg2"/>
            </a:solidFill>
            <a:round/>
            <a:headEnd/>
            <a:tailEnd/>
          </a:ln>
          <a:effectLst/>
        </p:spPr>
        <p:txBody>
          <a:bodyPr lIns="80167" tIns="40084" rIns="80167" bIns="40084" anchor="ctr"/>
          <a:lstStyle/>
          <a:p>
            <a:pPr>
              <a:defRPr/>
            </a:pPr>
            <a:endParaRPr lang="en-GB">
              <a:latin typeface="Arial" pitchFamily="34" charset="0"/>
            </a:endParaRPr>
          </a:p>
        </p:txBody>
      </p:sp>
      <p:sp>
        <p:nvSpPr>
          <p:cNvPr id="830470" name="Rectangle 6"/>
          <p:cNvSpPr>
            <a:spLocks noChangeArrowheads="1"/>
          </p:cNvSpPr>
          <p:nvPr/>
        </p:nvSpPr>
        <p:spPr bwMode="invGray">
          <a:xfrm>
            <a:off x="7346950" y="6537325"/>
            <a:ext cx="344488" cy="225425"/>
          </a:xfrm>
          <a:prstGeom prst="rect">
            <a:avLst/>
          </a:prstGeom>
          <a:noFill/>
          <a:ln w="38100" algn="ctr">
            <a:noFill/>
            <a:miter lim="800000"/>
            <a:headEnd/>
            <a:tailEnd/>
          </a:ln>
          <a:effectLst/>
        </p:spPr>
        <p:txBody>
          <a:bodyPr wrap="none" lIns="80167" tIns="40084" rIns="80167" bIns="40084">
            <a:spAutoFit/>
          </a:bodyPr>
          <a:lstStyle/>
          <a:p>
            <a:pPr defTabSz="801688">
              <a:defRPr/>
            </a:pPr>
            <a:fld id="{A1A00B9A-5B0F-4DB6-8E15-38D31F7471AF}" type="slidenum">
              <a:rPr lang="en-GB" sz="1200">
                <a:solidFill>
                  <a:srgbClr val="FFFFFF"/>
                </a:solidFill>
                <a:latin typeface="Arial" pitchFamily="34" charset="0"/>
              </a:rPr>
              <a:pPr defTabSz="801688">
                <a:defRPr/>
              </a:pPr>
              <a:t>‹#›</a:t>
            </a:fld>
            <a:endParaRPr lang="en-GB" sz="1200">
              <a:solidFill>
                <a:srgbClr val="FFFFFF"/>
              </a:solidFill>
              <a:latin typeface="Arial" pitchFamily="34" charset="0"/>
            </a:endParaRPr>
          </a:p>
        </p:txBody>
      </p:sp>
      <p:sp>
        <p:nvSpPr>
          <p:cNvPr id="830471" name="Text Box 7"/>
          <p:cNvSpPr txBox="1">
            <a:spLocks noChangeArrowheads="1"/>
          </p:cNvSpPr>
          <p:nvPr/>
        </p:nvSpPr>
        <p:spPr bwMode="invGray">
          <a:xfrm>
            <a:off x="304800" y="6400800"/>
            <a:ext cx="2286000" cy="430887"/>
          </a:xfrm>
          <a:prstGeom prst="rect">
            <a:avLst/>
          </a:prstGeom>
          <a:noFill/>
          <a:ln w="38100">
            <a:noFill/>
            <a:miter lim="800000"/>
            <a:headEnd/>
            <a:tailEnd/>
          </a:ln>
          <a:effectLst/>
        </p:spPr>
        <p:txBody>
          <a:bodyPr wrap="square" anchor="ctr">
            <a:spAutoFit/>
          </a:bodyPr>
          <a:lstStyle/>
          <a:p>
            <a:pPr algn="l" fontAlgn="base">
              <a:lnSpc>
                <a:spcPct val="100000"/>
              </a:lnSpc>
              <a:buClrTx/>
              <a:buSzTx/>
              <a:buFontTx/>
              <a:buNone/>
              <a:defRPr/>
            </a:pPr>
            <a:r>
              <a:rPr lang="en-GB" sz="1100" dirty="0" smtClean="0">
                <a:solidFill>
                  <a:schemeClr val="bg1"/>
                </a:solidFill>
                <a:latin typeface="Arial" pitchFamily="34" charset="0"/>
              </a:rPr>
              <a:t>ARM University</a:t>
            </a:r>
            <a:r>
              <a:rPr lang="en-GB" sz="1100" baseline="0" dirty="0" smtClean="0">
                <a:solidFill>
                  <a:schemeClr val="bg1"/>
                </a:solidFill>
                <a:latin typeface="Arial" pitchFamily="34" charset="0"/>
              </a:rPr>
              <a:t> Program</a:t>
            </a:r>
            <a:endParaRPr lang="en-GB" sz="1100" dirty="0" smtClean="0">
              <a:solidFill>
                <a:schemeClr val="bg1"/>
              </a:solidFill>
              <a:latin typeface="Arial" pitchFamily="34" charset="0"/>
            </a:endParaRPr>
          </a:p>
          <a:p>
            <a:pPr algn="l" fontAlgn="base">
              <a:lnSpc>
                <a:spcPct val="100000"/>
              </a:lnSpc>
              <a:buClrTx/>
              <a:buSzTx/>
              <a:buFontTx/>
              <a:buNone/>
              <a:defRPr/>
            </a:pPr>
            <a:r>
              <a:rPr lang="en-GB" sz="1100" dirty="0" smtClean="0">
                <a:solidFill>
                  <a:schemeClr val="bg1"/>
                </a:solidFill>
                <a:latin typeface="Arial" pitchFamily="34" charset="0"/>
                <a:cs typeface="Calibri"/>
              </a:rPr>
              <a:t>Copyright © ARM Ltd 2013</a:t>
            </a:r>
            <a:endParaRPr lang="en-GB" sz="1100" dirty="0">
              <a:solidFill>
                <a:schemeClr val="bg1"/>
              </a:solidFill>
              <a:latin typeface="Arial" pitchFamily="34" charset="0"/>
            </a:endParaRPr>
          </a:p>
        </p:txBody>
      </p:sp>
      <p:sp>
        <p:nvSpPr>
          <p:cNvPr id="9" name="Text Box 7"/>
          <p:cNvSpPr txBox="1">
            <a:spLocks noChangeArrowheads="1"/>
          </p:cNvSpPr>
          <p:nvPr userDrawn="1"/>
        </p:nvSpPr>
        <p:spPr bwMode="invGray">
          <a:xfrm>
            <a:off x="304800" y="6400800"/>
            <a:ext cx="2286000" cy="430887"/>
          </a:xfrm>
          <a:prstGeom prst="rect">
            <a:avLst/>
          </a:prstGeom>
          <a:noFill/>
          <a:ln w="38100">
            <a:noFill/>
            <a:miter lim="800000"/>
            <a:headEnd/>
            <a:tailEnd/>
          </a:ln>
          <a:effectLst/>
        </p:spPr>
        <p:txBody>
          <a:bodyPr wrap="square" anchor="ctr">
            <a:spAutoFit/>
          </a:bodyPr>
          <a:lstStyle/>
          <a:p>
            <a:pPr algn="l" fontAlgn="base">
              <a:lnSpc>
                <a:spcPct val="100000"/>
              </a:lnSpc>
              <a:buClrTx/>
              <a:buSzTx/>
              <a:buFontTx/>
              <a:buNone/>
              <a:defRPr/>
            </a:pPr>
            <a:r>
              <a:rPr lang="en-GB" sz="1100" dirty="0" smtClean="0">
                <a:solidFill>
                  <a:schemeClr val="bg1"/>
                </a:solidFill>
                <a:latin typeface="Arial" pitchFamily="34" charset="0"/>
              </a:rPr>
              <a:t>ARM University</a:t>
            </a:r>
            <a:r>
              <a:rPr lang="en-GB" sz="1100" baseline="0" dirty="0" smtClean="0">
                <a:solidFill>
                  <a:schemeClr val="bg1"/>
                </a:solidFill>
                <a:latin typeface="Arial" pitchFamily="34" charset="0"/>
              </a:rPr>
              <a:t> Program</a:t>
            </a:r>
            <a:endParaRPr lang="en-GB" sz="1100" dirty="0" smtClean="0">
              <a:solidFill>
                <a:schemeClr val="bg1"/>
              </a:solidFill>
              <a:latin typeface="Arial" pitchFamily="34" charset="0"/>
            </a:endParaRPr>
          </a:p>
          <a:p>
            <a:pPr algn="l" fontAlgn="base">
              <a:lnSpc>
                <a:spcPct val="100000"/>
              </a:lnSpc>
              <a:buClrTx/>
              <a:buSzTx/>
              <a:buFontTx/>
              <a:buNone/>
              <a:defRPr/>
            </a:pPr>
            <a:r>
              <a:rPr lang="en-GB" sz="1100" dirty="0" smtClean="0">
                <a:solidFill>
                  <a:schemeClr val="bg1"/>
                </a:solidFill>
                <a:latin typeface="Arial" pitchFamily="34" charset="0"/>
                <a:cs typeface="Calibri"/>
              </a:rPr>
              <a:t>Copyright © ARM Ltd 2013</a:t>
            </a:r>
            <a:endParaRPr lang="en-GB" sz="1100" dirty="0">
              <a:solidFill>
                <a:schemeClr val="bg1"/>
              </a:solidFill>
              <a:latin typeface="Arial" pitchFamily="34" charset="0"/>
            </a:endParaRPr>
          </a:p>
        </p:txBody>
      </p:sp>
    </p:spTree>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Lst>
  <p:transition>
    <p:pull dir="ru"/>
  </p:transition>
  <p:timing>
    <p:tnLst>
      <p:par>
        <p:cTn id="1" dur="indefinite" restart="never" nodeType="tmRoot"/>
      </p:par>
    </p:tnLst>
  </p:timing>
  <p:txStyles>
    <p:titleStyle>
      <a:lvl1pPr algn="l" defTabSz="801688" rtl="0" eaLnBrk="1" fontAlgn="base" hangingPunct="1">
        <a:spcBef>
          <a:spcPct val="0"/>
        </a:spcBef>
        <a:spcAft>
          <a:spcPct val="0"/>
        </a:spcAft>
        <a:defRPr sz="3600" b="1">
          <a:solidFill>
            <a:schemeClr val="tx1"/>
          </a:solidFill>
          <a:latin typeface="+mj-lt"/>
          <a:ea typeface="+mj-ea"/>
          <a:cs typeface="+mj-cs"/>
        </a:defRPr>
      </a:lvl1pPr>
      <a:lvl2pPr algn="l" defTabSz="801688" rtl="0" eaLnBrk="1" fontAlgn="base" hangingPunct="1">
        <a:spcBef>
          <a:spcPct val="0"/>
        </a:spcBef>
        <a:spcAft>
          <a:spcPct val="0"/>
        </a:spcAft>
        <a:defRPr sz="3600" b="1">
          <a:solidFill>
            <a:schemeClr val="tx1"/>
          </a:solidFill>
          <a:latin typeface="Arial" pitchFamily="34" charset="0"/>
        </a:defRPr>
      </a:lvl2pPr>
      <a:lvl3pPr algn="l" defTabSz="801688" rtl="0" eaLnBrk="1" fontAlgn="base" hangingPunct="1">
        <a:spcBef>
          <a:spcPct val="0"/>
        </a:spcBef>
        <a:spcAft>
          <a:spcPct val="0"/>
        </a:spcAft>
        <a:defRPr sz="3600" b="1">
          <a:solidFill>
            <a:schemeClr val="tx1"/>
          </a:solidFill>
          <a:latin typeface="Arial" pitchFamily="34" charset="0"/>
        </a:defRPr>
      </a:lvl3pPr>
      <a:lvl4pPr algn="l" defTabSz="801688" rtl="0" eaLnBrk="1" fontAlgn="base" hangingPunct="1">
        <a:spcBef>
          <a:spcPct val="0"/>
        </a:spcBef>
        <a:spcAft>
          <a:spcPct val="0"/>
        </a:spcAft>
        <a:defRPr sz="3600" b="1">
          <a:solidFill>
            <a:schemeClr val="tx1"/>
          </a:solidFill>
          <a:latin typeface="Arial" pitchFamily="34" charset="0"/>
        </a:defRPr>
      </a:lvl4pPr>
      <a:lvl5pPr algn="l" defTabSz="801688" rtl="0" eaLnBrk="1" fontAlgn="base" hangingPunct="1">
        <a:spcBef>
          <a:spcPct val="0"/>
        </a:spcBef>
        <a:spcAft>
          <a:spcPct val="0"/>
        </a:spcAft>
        <a:defRPr sz="3600" b="1">
          <a:solidFill>
            <a:schemeClr val="tx1"/>
          </a:solidFill>
          <a:latin typeface="Arial" pitchFamily="34" charset="0"/>
        </a:defRPr>
      </a:lvl5pPr>
      <a:lvl6pPr marL="457200" algn="l" defTabSz="801688" rtl="0" eaLnBrk="1" fontAlgn="base" hangingPunct="1">
        <a:spcBef>
          <a:spcPct val="0"/>
        </a:spcBef>
        <a:spcAft>
          <a:spcPct val="0"/>
        </a:spcAft>
        <a:defRPr sz="3600" b="1">
          <a:solidFill>
            <a:schemeClr val="tx1"/>
          </a:solidFill>
          <a:latin typeface="Arial" pitchFamily="34" charset="0"/>
        </a:defRPr>
      </a:lvl6pPr>
      <a:lvl7pPr marL="914400" algn="l" defTabSz="801688" rtl="0" eaLnBrk="1" fontAlgn="base" hangingPunct="1">
        <a:spcBef>
          <a:spcPct val="0"/>
        </a:spcBef>
        <a:spcAft>
          <a:spcPct val="0"/>
        </a:spcAft>
        <a:defRPr sz="3600" b="1">
          <a:solidFill>
            <a:schemeClr val="tx1"/>
          </a:solidFill>
          <a:latin typeface="Arial" pitchFamily="34" charset="0"/>
        </a:defRPr>
      </a:lvl7pPr>
      <a:lvl8pPr marL="1371600" algn="l" defTabSz="801688" rtl="0" eaLnBrk="1" fontAlgn="base" hangingPunct="1">
        <a:spcBef>
          <a:spcPct val="0"/>
        </a:spcBef>
        <a:spcAft>
          <a:spcPct val="0"/>
        </a:spcAft>
        <a:defRPr sz="3600" b="1">
          <a:solidFill>
            <a:schemeClr val="tx1"/>
          </a:solidFill>
          <a:latin typeface="Arial" pitchFamily="34" charset="0"/>
        </a:defRPr>
      </a:lvl8pPr>
      <a:lvl9pPr marL="1828800" algn="l" defTabSz="801688" rtl="0" eaLnBrk="1" fontAlgn="base" hangingPunct="1">
        <a:spcBef>
          <a:spcPct val="0"/>
        </a:spcBef>
        <a:spcAft>
          <a:spcPct val="0"/>
        </a:spcAft>
        <a:defRPr sz="3600" b="1">
          <a:solidFill>
            <a:schemeClr val="tx1"/>
          </a:solidFill>
          <a:latin typeface="Arial" pitchFamily="34" charset="0"/>
        </a:defRPr>
      </a:lvl9pPr>
    </p:titleStyle>
    <p:bodyStyle>
      <a:lvl1pPr marL="301625" indent="-301625" algn="l" defTabSz="801688" rtl="0" eaLnBrk="1" fontAlgn="ctr" hangingPunct="1">
        <a:spcBef>
          <a:spcPct val="25000"/>
        </a:spcBef>
        <a:spcAft>
          <a:spcPct val="0"/>
        </a:spcAft>
        <a:buClr>
          <a:schemeClr val="bg2"/>
        </a:buClr>
        <a:buSzPct val="125000"/>
        <a:buFont typeface="Wingdings" pitchFamily="2" charset="2"/>
        <a:buChar char="§"/>
        <a:defRPr b="1">
          <a:solidFill>
            <a:schemeClr val="tx1"/>
          </a:solidFill>
          <a:latin typeface="+mn-lt"/>
          <a:ea typeface="+mn-ea"/>
          <a:cs typeface="+mn-cs"/>
        </a:defRPr>
      </a:lvl1pPr>
      <a:lvl2pPr marL="650875" indent="-249238" algn="l" defTabSz="801688" rtl="0" eaLnBrk="1" fontAlgn="ctr" hangingPunct="1">
        <a:spcBef>
          <a:spcPct val="25000"/>
        </a:spcBef>
        <a:spcAft>
          <a:spcPct val="0"/>
        </a:spcAft>
        <a:buClr>
          <a:schemeClr val="bg2"/>
        </a:buClr>
        <a:buSzPct val="125000"/>
        <a:buFont typeface="Wingdings" pitchFamily="2" charset="2"/>
        <a:buChar char="§"/>
        <a:defRPr sz="1700">
          <a:solidFill>
            <a:schemeClr val="tx1"/>
          </a:solidFill>
          <a:latin typeface="+mn-lt"/>
        </a:defRPr>
      </a:lvl2pPr>
      <a:lvl3pPr marL="1001713" indent="-200025" algn="l" defTabSz="801688" rtl="0" eaLnBrk="1" fontAlgn="ctr" hangingPunct="1">
        <a:spcBef>
          <a:spcPct val="25000"/>
        </a:spcBef>
        <a:spcAft>
          <a:spcPct val="0"/>
        </a:spcAft>
        <a:buClr>
          <a:schemeClr val="bg2"/>
        </a:buClr>
        <a:buSzPct val="125000"/>
        <a:buFont typeface="Wingdings" pitchFamily="2" charset="2"/>
        <a:buChar char="§"/>
        <a:defRPr sz="1600">
          <a:solidFill>
            <a:schemeClr val="tx1"/>
          </a:solidFill>
          <a:latin typeface="+mn-lt"/>
        </a:defRPr>
      </a:lvl3pPr>
      <a:lvl4pPr marL="1403350" indent="-200025" algn="l" defTabSz="801688" rtl="0" eaLnBrk="1" fontAlgn="ctr" hangingPunct="1">
        <a:spcBef>
          <a:spcPct val="25000"/>
        </a:spcBef>
        <a:spcAft>
          <a:spcPct val="0"/>
        </a:spcAft>
        <a:buClr>
          <a:schemeClr val="bg2"/>
        </a:buClr>
        <a:buSzPct val="125000"/>
        <a:buFont typeface="Wingdings" pitchFamily="2" charset="2"/>
        <a:buChar char="§"/>
        <a:defRPr sz="1500">
          <a:solidFill>
            <a:schemeClr val="tx1"/>
          </a:solidFill>
          <a:latin typeface="+mn-lt"/>
        </a:defRPr>
      </a:lvl4pPr>
      <a:lvl5pPr marL="1803400" indent="-200025" algn="l" defTabSz="801688" rtl="0" eaLnBrk="1" fontAlgn="base" hangingPunct="1">
        <a:spcBef>
          <a:spcPct val="15000"/>
        </a:spcBef>
        <a:spcAft>
          <a:spcPct val="0"/>
        </a:spcAft>
        <a:buClr>
          <a:schemeClr val="tx1"/>
        </a:buClr>
        <a:buSzPct val="70000"/>
        <a:buChar char="•"/>
        <a:defRPr sz="2000">
          <a:solidFill>
            <a:schemeClr val="bg1"/>
          </a:solidFill>
          <a:latin typeface="+mn-lt"/>
        </a:defRPr>
      </a:lvl5pPr>
      <a:lvl6pPr marL="2260600" indent="-200025" algn="l" defTabSz="801688" rtl="0" eaLnBrk="1" fontAlgn="base" hangingPunct="1">
        <a:spcBef>
          <a:spcPct val="15000"/>
        </a:spcBef>
        <a:spcAft>
          <a:spcPct val="0"/>
        </a:spcAft>
        <a:buClr>
          <a:schemeClr val="tx1"/>
        </a:buClr>
        <a:buSzPct val="70000"/>
        <a:buChar char="•"/>
        <a:defRPr sz="2000">
          <a:solidFill>
            <a:schemeClr val="bg1"/>
          </a:solidFill>
          <a:latin typeface="+mn-lt"/>
        </a:defRPr>
      </a:lvl6pPr>
      <a:lvl7pPr marL="2717800" indent="-200025" algn="l" defTabSz="801688" rtl="0" eaLnBrk="1" fontAlgn="base" hangingPunct="1">
        <a:spcBef>
          <a:spcPct val="15000"/>
        </a:spcBef>
        <a:spcAft>
          <a:spcPct val="0"/>
        </a:spcAft>
        <a:buClr>
          <a:schemeClr val="tx1"/>
        </a:buClr>
        <a:buSzPct val="70000"/>
        <a:buChar char="•"/>
        <a:defRPr sz="2000">
          <a:solidFill>
            <a:schemeClr val="bg1"/>
          </a:solidFill>
          <a:latin typeface="+mn-lt"/>
        </a:defRPr>
      </a:lvl7pPr>
      <a:lvl8pPr marL="3175000" indent="-200025" algn="l" defTabSz="801688" rtl="0" eaLnBrk="1" fontAlgn="base" hangingPunct="1">
        <a:spcBef>
          <a:spcPct val="15000"/>
        </a:spcBef>
        <a:spcAft>
          <a:spcPct val="0"/>
        </a:spcAft>
        <a:buClr>
          <a:schemeClr val="tx1"/>
        </a:buClr>
        <a:buSzPct val="70000"/>
        <a:buChar char="•"/>
        <a:defRPr sz="2000">
          <a:solidFill>
            <a:schemeClr val="bg1"/>
          </a:solidFill>
          <a:latin typeface="+mn-lt"/>
        </a:defRPr>
      </a:lvl8pPr>
      <a:lvl9pPr marL="3632200" indent="-200025" algn="l" defTabSz="801688" rtl="0" eaLnBrk="1" fontAlgn="base" hangingPunct="1">
        <a:spcBef>
          <a:spcPct val="15000"/>
        </a:spcBef>
        <a:spcAft>
          <a:spcPct val="0"/>
        </a:spcAft>
        <a:buClr>
          <a:schemeClr val="tx1"/>
        </a:buClr>
        <a:buSzPct val="70000"/>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8.xml"/><Relationship Id="rId1" Type="http://schemas.openxmlformats.org/officeDocument/2006/relationships/vmlDrawing" Target="../drawings/vmlDrawing6.vml"/><Relationship Id="rId5" Type="http://schemas.openxmlformats.org/officeDocument/2006/relationships/image" Target="../media/image13.png"/><Relationship Id="rId4" Type="http://schemas.openxmlformats.org/officeDocument/2006/relationships/oleObject" Target="../embeddings/oleObject7.bin"/></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0.xml"/><Relationship Id="rId1" Type="http://schemas.openxmlformats.org/officeDocument/2006/relationships/vmlDrawing" Target="../drawings/vmlDrawing7.vml"/><Relationship Id="rId5" Type="http://schemas.openxmlformats.org/officeDocument/2006/relationships/image" Target="../media/image13.png"/><Relationship Id="rId4" Type="http://schemas.openxmlformats.org/officeDocument/2006/relationships/oleObject" Target="../embeddings/oleObject8.bin"/></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hyperlink" Target="http://www.saelae.com/" TargetMode="External"/><Relationship Id="rId2" Type="http://schemas.openxmlformats.org/officeDocument/2006/relationships/notesSlide" Target="../notesSlides/notesSlide13.xml"/><Relationship Id="rId1" Type="http://schemas.openxmlformats.org/officeDocument/2006/relationships/slideLayout" Target="../slideLayouts/slideLayout20.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20.xml"/><Relationship Id="rId5" Type="http://schemas.openxmlformats.org/officeDocument/2006/relationships/image" Target="../media/image17.png"/><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20.xml"/><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8.xml"/><Relationship Id="rId1" Type="http://schemas.openxmlformats.org/officeDocument/2006/relationships/vmlDrawing" Target="../drawings/vmlDrawing8.vml"/><Relationship Id="rId5" Type="http://schemas.openxmlformats.org/officeDocument/2006/relationships/image" Target="../media/image13.png"/><Relationship Id="rId4" Type="http://schemas.openxmlformats.org/officeDocument/2006/relationships/oleObject" Target="../embeddings/oleObject9.bin"/></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8.xml"/><Relationship Id="rId1" Type="http://schemas.openxmlformats.org/officeDocument/2006/relationships/vmlDrawing" Target="../drawings/vmlDrawing9.vml"/><Relationship Id="rId5" Type="http://schemas.openxmlformats.org/officeDocument/2006/relationships/image" Target="../media/image13.png"/><Relationship Id="rId4" Type="http://schemas.openxmlformats.org/officeDocument/2006/relationships/oleObject" Target="../embeddings/oleObject10.bin"/></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hyperlink" Target="http://voyager.jpl.nasa.gov/spacecraft/index.html" TargetMode="External"/><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40.xml"/><Relationship Id="rId1" Type="http://schemas.openxmlformats.org/officeDocument/2006/relationships/slideLayout" Target="../slideLayouts/slideLayout18.xml"/><Relationship Id="rId4" Type="http://schemas.openxmlformats.org/officeDocument/2006/relationships/image" Target="../media/image47.emf"/></Relationships>
</file>

<file path=ppt/slides/_rels/slide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1.xml"/><Relationship Id="rId1" Type="http://schemas.openxmlformats.org/officeDocument/2006/relationships/slideLayout" Target="../slideLayouts/slideLayout20.xml"/><Relationship Id="rId4" Type="http://schemas.openxmlformats.org/officeDocument/2006/relationships/image" Target="../media/image26.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4.xml"/><Relationship Id="rId1" Type="http://schemas.openxmlformats.org/officeDocument/2006/relationships/slideLayout" Target="../slideLayouts/slideLayout18.xml"/><Relationship Id="rId4" Type="http://schemas.openxmlformats.org/officeDocument/2006/relationships/image" Target="../media/image28.png"/></Relationships>
</file>

<file path=ppt/slides/_rels/slide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5.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6.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8.xml"/><Relationship Id="rId1" Type="http://schemas.openxmlformats.org/officeDocument/2006/relationships/vmlDrawing" Target="../drawings/vmlDrawing1.vml"/><Relationship Id="rId5" Type="http://schemas.openxmlformats.org/officeDocument/2006/relationships/image" Target="../media/image6.emf"/><Relationship Id="rId4" Type="http://schemas.openxmlformats.org/officeDocument/2006/relationships/oleObject" Target="../embeddings/oleObject1.bin"/></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2.xml"/><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7.xml"/><Relationship Id="rId1" Type="http://schemas.openxmlformats.org/officeDocument/2006/relationships/slideLayout" Target="../slideLayouts/slideLayout20.xml"/><Relationship Id="rId4" Type="http://schemas.openxmlformats.org/officeDocument/2006/relationships/image" Target="../media/image33.png"/></Relationships>
</file>

<file path=ppt/slides/_rels/slide59.xml.rels><?xml version="1.0" encoding="UTF-8" standalone="yes"?>
<Relationships xmlns="http://schemas.openxmlformats.org/package/2006/relationships"><Relationship Id="rId3" Type="http://schemas.openxmlformats.org/officeDocument/2006/relationships/hyperlink" Target="http://www.pololu.com/catalog/product/391" TargetMode="External"/><Relationship Id="rId2" Type="http://schemas.openxmlformats.org/officeDocument/2006/relationships/notesSlide" Target="../notesSlides/notesSlide58.xml"/><Relationship Id="rId1" Type="http://schemas.openxmlformats.org/officeDocument/2006/relationships/slideLayout" Target="../slideLayouts/slideLayout20.xml"/><Relationship Id="rId4" Type="http://schemas.openxmlformats.org/officeDocument/2006/relationships/image" Target="../media/image34.gif"/></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8.xml"/><Relationship Id="rId1" Type="http://schemas.openxmlformats.org/officeDocument/2006/relationships/vmlDrawing" Target="../drawings/vmlDrawing2.vml"/><Relationship Id="rId5" Type="http://schemas.openxmlformats.org/officeDocument/2006/relationships/image" Target="../media/image7.emf"/><Relationship Id="rId4" Type="http://schemas.openxmlformats.org/officeDocument/2006/relationships/oleObject" Target="../embeddings/oleObject2.bin"/></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0.xml"/></Relationships>
</file>

<file path=ppt/slides/_rels/slide6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0.xml"/><Relationship Id="rId1" Type="http://schemas.openxmlformats.org/officeDocument/2006/relationships/slideLayout" Target="../slideLayouts/slideLayout20.xml"/><Relationship Id="rId4" Type="http://schemas.openxmlformats.org/officeDocument/2006/relationships/image" Target="../media/image36.jpeg"/></Relationships>
</file>

<file path=ppt/slides/_rels/slide6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1.xml"/><Relationship Id="rId1" Type="http://schemas.openxmlformats.org/officeDocument/2006/relationships/slideLayout" Target="../slideLayouts/slideLayout20.xml"/><Relationship Id="rId4" Type="http://schemas.openxmlformats.org/officeDocument/2006/relationships/image" Target="../media/image38.gif"/></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0.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0.xml"/></Relationships>
</file>

<file path=ppt/slides/_rels/slide6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4.xml"/><Relationship Id="rId1" Type="http://schemas.openxmlformats.org/officeDocument/2006/relationships/slideLayout" Target="../slideLayouts/slideLayout2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9.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18.xml"/><Relationship Id="rId1" Type="http://schemas.openxmlformats.org/officeDocument/2006/relationships/vmlDrawing" Target="../drawings/vmlDrawing10.vml"/><Relationship Id="rId5" Type="http://schemas.openxmlformats.org/officeDocument/2006/relationships/image" Target="../media/image11.emf"/><Relationship Id="rId4" Type="http://schemas.openxmlformats.org/officeDocument/2006/relationships/oleObject" Target="../embeddings/oleObject11.bin"/></Relationships>
</file>

<file path=ppt/slides/_rels/slide6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67.xml"/><Relationship Id="rId7" Type="http://schemas.openxmlformats.org/officeDocument/2006/relationships/image" Target="../media/image9.emf"/><Relationship Id="rId2" Type="http://schemas.openxmlformats.org/officeDocument/2006/relationships/slideLayout" Target="../slideLayouts/slideLayout18.xml"/><Relationship Id="rId1" Type="http://schemas.openxmlformats.org/officeDocument/2006/relationships/vmlDrawing" Target="../drawings/vmlDrawing11.vml"/><Relationship Id="rId6" Type="http://schemas.openxmlformats.org/officeDocument/2006/relationships/oleObject" Target="../embeddings/oleObject13.bin"/><Relationship Id="rId5" Type="http://schemas.openxmlformats.org/officeDocument/2006/relationships/image" Target="../media/image8.emf"/><Relationship Id="rId4" Type="http://schemas.openxmlformats.org/officeDocument/2006/relationships/oleObject" Target="../embeddings/oleObject12.bin"/></Relationships>
</file>

<file path=ppt/slides/_rels/slide6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8.xml"/><Relationship Id="rId1" Type="http://schemas.openxmlformats.org/officeDocument/2006/relationships/slideLayout" Target="../slideLayouts/slideLayout18.xml"/><Relationship Id="rId4" Type="http://schemas.openxmlformats.org/officeDocument/2006/relationships/image" Target="../media/image40.png"/></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7.xml"/><Relationship Id="rId7" Type="http://schemas.openxmlformats.org/officeDocument/2006/relationships/image" Target="../media/image9.emf"/><Relationship Id="rId2" Type="http://schemas.openxmlformats.org/officeDocument/2006/relationships/slideLayout" Target="../slideLayouts/slideLayout18.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image" Target="../media/image8.emf"/><Relationship Id="rId4" Type="http://schemas.openxmlformats.org/officeDocument/2006/relationships/oleObject" Target="../embeddings/oleObject3.bin"/></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0.xml"/></Relationships>
</file>

<file path=ppt/slides/_rels/slide7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0.xml"/><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1.xml"/><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2.xml"/><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3.xml"/><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4.xml"/><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5.xml"/><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3" Type="http://schemas.openxmlformats.org/officeDocument/2006/relationships/hyperlink" Target="http://elm-chan.org/docs/mmc/mmc_e.html" TargetMode="External"/><Relationship Id="rId2" Type="http://schemas.openxmlformats.org/officeDocument/2006/relationships/notesSlide" Target="../notesSlides/notesSlide76.xml"/><Relationship Id="rId1" Type="http://schemas.openxmlformats.org/officeDocument/2006/relationships/slideLayout" Target="../slideLayouts/slideLayout18.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hyperlink" Target="http://elm-chan.org/fsw/ff/00index_e.html"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7.xml"/><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8.xml"/><Relationship Id="rId1" Type="http://schemas.openxmlformats.org/officeDocument/2006/relationships/slideLayout" Target="../slideLayouts/slideLayout18.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8.xml"/><Relationship Id="rId1" Type="http://schemas.openxmlformats.org/officeDocument/2006/relationships/vmlDrawing" Target="../drawings/vmlDrawing4.vml"/><Relationship Id="rId5" Type="http://schemas.openxmlformats.org/officeDocument/2006/relationships/image" Target="../media/image11.emf"/><Relationship Id="rId4" Type="http://schemas.openxmlformats.org/officeDocument/2006/relationships/oleObject" Target="../embeddings/oleObject5.bin"/></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9.xml"/></Relationships>
</file>

<file path=ppt/slides/_rels/slide8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0.xml"/><Relationship Id="rId1" Type="http://schemas.openxmlformats.org/officeDocument/2006/relationships/slideLayout" Target="../slideLayouts/slideLayout20.xml"/></Relationships>
</file>

<file path=ppt/slides/_rels/slide8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1.xml"/><Relationship Id="rId1" Type="http://schemas.openxmlformats.org/officeDocument/2006/relationships/slideLayout" Target="../slideLayouts/slideLayout20.xml"/></Relationships>
</file>

<file path=ppt/slides/_rels/slide8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2.xml"/><Relationship Id="rId1" Type="http://schemas.openxmlformats.org/officeDocument/2006/relationships/slideLayout" Target="../slideLayouts/slideLayout20.xml"/></Relationships>
</file>

<file path=ppt/slides/_rels/slide8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3.xml"/><Relationship Id="rId1" Type="http://schemas.openxmlformats.org/officeDocument/2006/relationships/slideLayout" Target="../slideLayouts/slideLayout20.xml"/></Relationships>
</file>

<file path=ppt/slides/_rels/slide8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4.xml"/><Relationship Id="rId1" Type="http://schemas.openxmlformats.org/officeDocument/2006/relationships/slideLayout" Target="../slideLayouts/slideLayout20.xml"/></Relationships>
</file>

<file path=ppt/slides/_rels/slide8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5.xml"/><Relationship Id="rId1" Type="http://schemas.openxmlformats.org/officeDocument/2006/relationships/slideLayout" Target="../slideLayouts/slideLayout20.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0.xml"/></Relationships>
</file>

<file path=ppt/slides/_rels/slide8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7.xml"/><Relationship Id="rId1" Type="http://schemas.openxmlformats.org/officeDocument/2006/relationships/slideLayout" Target="../slideLayouts/slideLayout20.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8.xml"/><Relationship Id="rId1" Type="http://schemas.openxmlformats.org/officeDocument/2006/relationships/vmlDrawing" Target="../drawings/vmlDrawing5.vml"/><Relationship Id="rId5" Type="http://schemas.openxmlformats.org/officeDocument/2006/relationships/image" Target="../media/image12.emf"/><Relationship Id="rId4" Type="http://schemas.openxmlformats.org/officeDocument/2006/relationships/oleObject" Target="../embeddings/oleObject6.bin"/></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0.xml"/></Relationships>
</file>

<file path=ppt/slides/_rels/slide9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90.xml"/><Relationship Id="rId1" Type="http://schemas.openxmlformats.org/officeDocument/2006/relationships/slideLayout" Target="../slideLayouts/slideLayout20.xml"/></Relationships>
</file>

<file path=ppt/slides/_rels/slide9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91.xml"/><Relationship Id="rId1" Type="http://schemas.openxmlformats.org/officeDocument/2006/relationships/slideLayout" Target="../slideLayouts/slideLayout20.xml"/></Relationships>
</file>

<file path=ppt/slides/_rels/slide9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92.xml"/><Relationship Id="rId1" Type="http://schemas.openxmlformats.org/officeDocument/2006/relationships/slideLayout" Target="../slideLayouts/slideLayout20.xml"/><Relationship Id="rId4" Type="http://schemas.openxmlformats.org/officeDocument/2006/relationships/image" Target="../media/image64.png"/></Relationships>
</file>

<file path=ppt/slides/_rels/slide9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93.xml"/><Relationship Id="rId1" Type="http://schemas.openxmlformats.org/officeDocument/2006/relationships/slideLayout" Target="../slideLayouts/slideLayout20.xml"/></Relationships>
</file>

<file path=ppt/slides/_rels/slide9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4.xml"/><Relationship Id="rId1" Type="http://schemas.openxmlformats.org/officeDocument/2006/relationships/slideLayout" Target="../slideLayouts/slideLayout20.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9.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8.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1026"/>
          <p:cNvSpPr>
            <a:spLocks noGrp="1" noChangeArrowheads="1"/>
          </p:cNvSpPr>
          <p:nvPr>
            <p:ph type="ctrTitle"/>
          </p:nvPr>
        </p:nvSpPr>
        <p:spPr>
          <a:xfrm>
            <a:off x="685800" y="1905000"/>
            <a:ext cx="7772400" cy="1917700"/>
          </a:xfrm>
        </p:spPr>
        <p:txBody>
          <a:bodyPr/>
          <a:lstStyle/>
          <a:p>
            <a:pPr>
              <a:defRPr/>
            </a:pPr>
            <a:r>
              <a:rPr lang="en-US" sz="4400" dirty="0" smtClean="0"/>
              <a:t>Serial Communications</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b="1" i="1" dirty="0" smtClean="0"/>
              <a:t>Asynchronous</a:t>
            </a:r>
            <a:r>
              <a:rPr lang="en-US" dirty="0" smtClean="0"/>
              <a:t> Serial Communication</a:t>
            </a:r>
            <a:endParaRPr lang="en-US" dirty="0"/>
          </a:p>
        </p:txBody>
      </p:sp>
      <p:sp>
        <p:nvSpPr>
          <p:cNvPr id="10243" name="Content Placeholder 2"/>
          <p:cNvSpPr>
            <a:spLocks noGrp="1"/>
          </p:cNvSpPr>
          <p:nvPr>
            <p:ph idx="1"/>
          </p:nvPr>
        </p:nvSpPr>
        <p:spPr>
          <a:xfrm>
            <a:off x="228600" y="3810000"/>
            <a:ext cx="8839200" cy="3048000"/>
          </a:xfrm>
        </p:spPr>
        <p:txBody>
          <a:bodyPr/>
          <a:lstStyle/>
          <a:p>
            <a:pPr>
              <a:spcBef>
                <a:spcPts val="0"/>
              </a:spcBef>
            </a:pPr>
            <a:r>
              <a:rPr lang="en-US" sz="2000" dirty="0" smtClean="0"/>
              <a:t>Eliminate the clock line!</a:t>
            </a:r>
          </a:p>
          <a:p>
            <a:pPr>
              <a:spcBef>
                <a:spcPts val="0"/>
              </a:spcBef>
            </a:pPr>
            <a:r>
              <a:rPr lang="en-US" sz="2000" dirty="0" smtClean="0"/>
              <a:t>Transmitter and receiver must generate clock </a:t>
            </a:r>
            <a:r>
              <a:rPr lang="en-US" sz="2000" b="1" i="1" dirty="0" smtClean="0"/>
              <a:t>locally</a:t>
            </a:r>
          </a:p>
          <a:p>
            <a:pPr>
              <a:spcBef>
                <a:spcPts val="0"/>
              </a:spcBef>
            </a:pPr>
            <a:r>
              <a:rPr lang="en-US" sz="2000" dirty="0" smtClean="0"/>
              <a:t>Transmitter must add start bit (always same value) to indicate start of each data frame</a:t>
            </a:r>
          </a:p>
          <a:p>
            <a:pPr>
              <a:spcBef>
                <a:spcPts val="0"/>
              </a:spcBef>
            </a:pPr>
            <a:r>
              <a:rPr lang="en-US" sz="2000" dirty="0" smtClean="0"/>
              <a:t>Receiver detects leading edge of start bit, then uses it as a timing reference for sampling data line to extract each data bit N at time </a:t>
            </a:r>
            <a:r>
              <a:rPr lang="en-US" sz="2000" dirty="0" err="1" smtClean="0"/>
              <a:t>T</a:t>
            </a:r>
            <a:r>
              <a:rPr lang="en-US" sz="2000" baseline="-25000" dirty="0" err="1" smtClean="0"/>
              <a:t>bit</a:t>
            </a:r>
            <a:r>
              <a:rPr lang="en-US" sz="2000" dirty="0" smtClean="0"/>
              <a:t>*(N+1.5)</a:t>
            </a:r>
          </a:p>
          <a:p>
            <a:pPr>
              <a:spcBef>
                <a:spcPts val="0"/>
              </a:spcBef>
            </a:pPr>
            <a:r>
              <a:rPr lang="en-US" sz="2000" dirty="0" smtClean="0"/>
              <a:t>Stop bit is also used to detect some timing errors</a:t>
            </a:r>
          </a:p>
        </p:txBody>
      </p:sp>
      <p:grpSp>
        <p:nvGrpSpPr>
          <p:cNvPr id="3" name="Group 2"/>
          <p:cNvGrpSpPr/>
          <p:nvPr/>
        </p:nvGrpSpPr>
        <p:grpSpPr>
          <a:xfrm>
            <a:off x="304800" y="974725"/>
            <a:ext cx="8229600" cy="2937662"/>
            <a:chOff x="304800" y="974725"/>
            <a:chExt cx="8229600" cy="2937662"/>
          </a:xfrm>
        </p:grpSpPr>
        <p:graphicFrame>
          <p:nvGraphicFramePr>
            <p:cNvPr id="10244" name="Object 6"/>
            <p:cNvGraphicFramePr>
              <a:graphicFrameLocks noChangeAspect="1"/>
            </p:cNvGraphicFramePr>
            <p:nvPr>
              <p:extLst>
                <p:ext uri="{D42A27DB-BD31-4B8C-83A1-F6EECF244321}">
                  <p14:modId xmlns:p14="http://schemas.microsoft.com/office/powerpoint/2010/main" val="238967634"/>
                </p:ext>
              </p:extLst>
            </p:nvPr>
          </p:nvGraphicFramePr>
          <p:xfrm>
            <a:off x="2581275" y="985611"/>
            <a:ext cx="5953125" cy="1409700"/>
          </p:xfrm>
          <a:graphic>
            <a:graphicData uri="http://schemas.openxmlformats.org/presentationml/2006/ole">
              <mc:AlternateContent xmlns:mc="http://schemas.openxmlformats.org/markup-compatibility/2006">
                <mc:Choice xmlns:v="urn:schemas-microsoft-com:vml" Requires="v">
                  <p:oleObj spid="_x0000_s10376" name="Bitmap Image" r:id="rId4" imgW="5952381" imgH="1409897" progId="Paint.Picture">
                    <p:embed/>
                  </p:oleObj>
                </mc:Choice>
                <mc:Fallback>
                  <p:oleObj name="Bitmap Image" r:id="rId4" imgW="5952381" imgH="1409897" progId="Paint.Picture">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81275" y="985611"/>
                          <a:ext cx="5953125"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49" name="Text Box 13"/>
            <p:cNvSpPr txBox="1">
              <a:spLocks noChangeArrowheads="1"/>
            </p:cNvSpPr>
            <p:nvPr/>
          </p:nvSpPr>
          <p:spPr bwMode="auto">
            <a:xfrm rot="5400000">
              <a:off x="3210946" y="3159442"/>
              <a:ext cx="7409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400" i="1" dirty="0" err="1" smtClean="0">
                  <a:solidFill>
                    <a:schemeClr val="accent2"/>
                  </a:solidFill>
                  <a:latin typeface="Arial" charset="0"/>
                  <a:cs typeface="Arial" charset="0"/>
                </a:rPr>
                <a:t>T</a:t>
              </a:r>
              <a:r>
                <a:rPr lang="en-US" sz="1400" i="1" baseline="-25000" dirty="0" err="1" smtClean="0">
                  <a:solidFill>
                    <a:schemeClr val="accent2"/>
                  </a:solidFill>
                  <a:latin typeface="Arial" charset="0"/>
                  <a:cs typeface="Arial" charset="0"/>
                </a:rPr>
                <a:t>bit</a:t>
              </a:r>
              <a:r>
                <a:rPr lang="en-US" sz="1400" i="1" dirty="0" smtClean="0">
                  <a:solidFill>
                    <a:schemeClr val="accent2"/>
                  </a:solidFill>
                  <a:latin typeface="Arial" charset="0"/>
                  <a:cs typeface="Arial" charset="0"/>
                </a:rPr>
                <a:t>*1.5</a:t>
              </a:r>
              <a:endParaRPr lang="en-US" sz="1400" i="1" dirty="0">
                <a:solidFill>
                  <a:schemeClr val="accent2"/>
                </a:solidFill>
                <a:latin typeface="Arial" charset="0"/>
                <a:cs typeface="Arial" charset="0"/>
              </a:endParaRPr>
            </a:p>
          </p:txBody>
        </p:sp>
        <p:sp>
          <p:nvSpPr>
            <p:cNvPr id="10251" name="Text Box 15"/>
            <p:cNvSpPr txBox="1">
              <a:spLocks noChangeArrowheads="1"/>
            </p:cNvSpPr>
            <p:nvPr/>
          </p:nvSpPr>
          <p:spPr bwMode="auto">
            <a:xfrm>
              <a:off x="3670300" y="974725"/>
              <a:ext cx="7207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2000">
                  <a:latin typeface="Arial" charset="0"/>
                  <a:cs typeface="Arial" charset="0"/>
                </a:rPr>
                <a:t>Data</a:t>
              </a:r>
            </a:p>
            <a:p>
              <a:pPr algn="ctr"/>
              <a:r>
                <a:rPr lang="en-US" sz="2000">
                  <a:latin typeface="Arial" charset="0"/>
                  <a:cs typeface="Arial" charset="0"/>
                </a:rPr>
                <a:t>bits</a:t>
              </a:r>
            </a:p>
          </p:txBody>
        </p:sp>
        <p:sp>
          <p:nvSpPr>
            <p:cNvPr id="13" name="TextBox 14"/>
            <p:cNvSpPr txBox="1">
              <a:spLocks noChangeArrowheads="1"/>
            </p:cNvSpPr>
            <p:nvPr/>
          </p:nvSpPr>
          <p:spPr bwMode="auto">
            <a:xfrm>
              <a:off x="304800" y="2667000"/>
              <a:ext cx="193119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a:r>
                <a:rPr lang="en-US" sz="1800" dirty="0">
                  <a:latin typeface="Arial" charset="0"/>
                  <a:cs typeface="Arial" charset="0"/>
                </a:rPr>
                <a:t>Data Sampling Time at Receiver</a:t>
              </a:r>
            </a:p>
          </p:txBody>
        </p:sp>
        <p:cxnSp>
          <p:nvCxnSpPr>
            <p:cNvPr id="9" name="Straight Connector 8"/>
            <p:cNvCxnSpPr/>
            <p:nvPr/>
          </p:nvCxnSpPr>
          <p:spPr bwMode="auto">
            <a:xfrm>
              <a:off x="2857500" y="1752600"/>
              <a:ext cx="0" cy="1066800"/>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17" name="Straight Connector 16"/>
            <p:cNvCxnSpPr/>
            <p:nvPr/>
          </p:nvCxnSpPr>
          <p:spPr bwMode="auto">
            <a:xfrm>
              <a:off x="3581400" y="1752600"/>
              <a:ext cx="0" cy="1066800"/>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18" name="Straight Connector 17"/>
            <p:cNvCxnSpPr/>
            <p:nvPr/>
          </p:nvCxnSpPr>
          <p:spPr bwMode="auto">
            <a:xfrm>
              <a:off x="4038600" y="1752600"/>
              <a:ext cx="0" cy="1066800"/>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19" name="Straight Connector 18"/>
            <p:cNvCxnSpPr/>
            <p:nvPr/>
          </p:nvCxnSpPr>
          <p:spPr bwMode="auto">
            <a:xfrm>
              <a:off x="4495800" y="1752600"/>
              <a:ext cx="0" cy="1066800"/>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20" name="Straight Connector 19"/>
            <p:cNvCxnSpPr/>
            <p:nvPr/>
          </p:nvCxnSpPr>
          <p:spPr bwMode="auto">
            <a:xfrm>
              <a:off x="4991100" y="1752600"/>
              <a:ext cx="0" cy="1066800"/>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21" name="Straight Connector 20"/>
            <p:cNvCxnSpPr/>
            <p:nvPr/>
          </p:nvCxnSpPr>
          <p:spPr bwMode="auto">
            <a:xfrm>
              <a:off x="5486400" y="1752600"/>
              <a:ext cx="0" cy="1066800"/>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22" name="Straight Connector 21"/>
            <p:cNvCxnSpPr/>
            <p:nvPr/>
          </p:nvCxnSpPr>
          <p:spPr bwMode="auto">
            <a:xfrm>
              <a:off x="5943600" y="1752600"/>
              <a:ext cx="0" cy="1066800"/>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23" name="Straight Connector 22"/>
            <p:cNvCxnSpPr/>
            <p:nvPr/>
          </p:nvCxnSpPr>
          <p:spPr bwMode="auto">
            <a:xfrm>
              <a:off x="6400800" y="1752600"/>
              <a:ext cx="0" cy="1066800"/>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24" name="Straight Connector 23"/>
            <p:cNvCxnSpPr/>
            <p:nvPr/>
          </p:nvCxnSpPr>
          <p:spPr bwMode="auto">
            <a:xfrm>
              <a:off x="6886575" y="1752600"/>
              <a:ext cx="0" cy="1066800"/>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25" name="Straight Connector 24"/>
            <p:cNvCxnSpPr/>
            <p:nvPr/>
          </p:nvCxnSpPr>
          <p:spPr bwMode="auto">
            <a:xfrm>
              <a:off x="7372350" y="1752600"/>
              <a:ext cx="0" cy="1066800"/>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26" name="Straight Connector 25"/>
            <p:cNvCxnSpPr/>
            <p:nvPr/>
          </p:nvCxnSpPr>
          <p:spPr bwMode="auto">
            <a:xfrm>
              <a:off x="7848600" y="1752600"/>
              <a:ext cx="0" cy="1066800"/>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12" name="Straight Arrow Connector 11"/>
            <p:cNvCxnSpPr/>
            <p:nvPr/>
          </p:nvCxnSpPr>
          <p:spPr bwMode="auto">
            <a:xfrm>
              <a:off x="2857500" y="2362200"/>
              <a:ext cx="723900" cy="0"/>
            </a:xfrm>
            <a:prstGeom prst="straightConnector1">
              <a:avLst/>
            </a:prstGeom>
            <a:solidFill>
              <a:schemeClr val="accent1"/>
            </a:solidFill>
            <a:ln w="9525" cap="flat" cmpd="sng" algn="ctr">
              <a:solidFill>
                <a:srgbClr val="CC66FF"/>
              </a:solidFill>
              <a:prstDash val="solid"/>
              <a:round/>
              <a:headEnd type="none" w="med" len="med"/>
              <a:tailEnd type="arrow"/>
            </a:ln>
            <a:effectLst/>
          </p:spPr>
        </p:cxnSp>
        <p:sp>
          <p:nvSpPr>
            <p:cNvPr id="29" name="Text Box 13"/>
            <p:cNvSpPr txBox="1">
              <a:spLocks noChangeArrowheads="1"/>
            </p:cNvSpPr>
            <p:nvPr/>
          </p:nvSpPr>
          <p:spPr bwMode="auto">
            <a:xfrm rot="5400000">
              <a:off x="3666657" y="3188366"/>
              <a:ext cx="7409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400" i="1" dirty="0" err="1" smtClean="0">
                  <a:solidFill>
                    <a:schemeClr val="accent2"/>
                  </a:solidFill>
                  <a:latin typeface="Arial" charset="0"/>
                  <a:cs typeface="Arial" charset="0"/>
                </a:rPr>
                <a:t>T</a:t>
              </a:r>
              <a:r>
                <a:rPr lang="en-US" sz="1400" i="1" baseline="-25000" dirty="0" err="1" smtClean="0">
                  <a:solidFill>
                    <a:schemeClr val="accent2"/>
                  </a:solidFill>
                  <a:latin typeface="Arial" charset="0"/>
                  <a:cs typeface="Arial" charset="0"/>
                </a:rPr>
                <a:t>bit</a:t>
              </a:r>
              <a:r>
                <a:rPr lang="en-US" sz="1400" i="1" dirty="0" smtClean="0">
                  <a:solidFill>
                    <a:schemeClr val="accent2"/>
                  </a:solidFill>
                  <a:latin typeface="Arial" charset="0"/>
                  <a:cs typeface="Arial" charset="0"/>
                </a:rPr>
                <a:t>*2.5</a:t>
              </a:r>
              <a:endParaRPr lang="en-US" sz="1400" i="1" dirty="0">
                <a:solidFill>
                  <a:schemeClr val="accent2"/>
                </a:solidFill>
                <a:latin typeface="Arial" charset="0"/>
                <a:cs typeface="Arial" charset="0"/>
              </a:endParaRPr>
            </a:p>
          </p:txBody>
        </p:sp>
        <p:sp>
          <p:nvSpPr>
            <p:cNvPr id="30" name="Text Box 13"/>
            <p:cNvSpPr txBox="1">
              <a:spLocks noChangeArrowheads="1"/>
            </p:cNvSpPr>
            <p:nvPr/>
          </p:nvSpPr>
          <p:spPr bwMode="auto">
            <a:xfrm rot="5400000">
              <a:off x="4123857" y="3188366"/>
              <a:ext cx="7409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400" i="1" dirty="0" err="1" smtClean="0">
                  <a:solidFill>
                    <a:schemeClr val="accent2"/>
                  </a:solidFill>
                  <a:latin typeface="Arial" charset="0"/>
                  <a:cs typeface="Arial" charset="0"/>
                </a:rPr>
                <a:t>T</a:t>
              </a:r>
              <a:r>
                <a:rPr lang="en-US" sz="1400" i="1" baseline="-25000" dirty="0" err="1" smtClean="0">
                  <a:solidFill>
                    <a:schemeClr val="accent2"/>
                  </a:solidFill>
                  <a:latin typeface="Arial" charset="0"/>
                  <a:cs typeface="Arial" charset="0"/>
                </a:rPr>
                <a:t>bit</a:t>
              </a:r>
              <a:r>
                <a:rPr lang="en-US" sz="1400" i="1" dirty="0" smtClean="0">
                  <a:solidFill>
                    <a:schemeClr val="accent2"/>
                  </a:solidFill>
                  <a:latin typeface="Arial" charset="0"/>
                  <a:cs typeface="Arial" charset="0"/>
                </a:rPr>
                <a:t>*3.5</a:t>
              </a:r>
              <a:endParaRPr lang="en-US" sz="1400" i="1" dirty="0">
                <a:solidFill>
                  <a:schemeClr val="accent2"/>
                </a:solidFill>
                <a:latin typeface="Arial" charset="0"/>
                <a:cs typeface="Arial" charset="0"/>
              </a:endParaRPr>
            </a:p>
          </p:txBody>
        </p:sp>
        <p:sp>
          <p:nvSpPr>
            <p:cNvPr id="31" name="Text Box 13"/>
            <p:cNvSpPr txBox="1">
              <a:spLocks noChangeArrowheads="1"/>
            </p:cNvSpPr>
            <p:nvPr/>
          </p:nvSpPr>
          <p:spPr bwMode="auto">
            <a:xfrm rot="5400000">
              <a:off x="4584034" y="3188367"/>
              <a:ext cx="7409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400" i="1" dirty="0" err="1" smtClean="0">
                  <a:solidFill>
                    <a:schemeClr val="accent2"/>
                  </a:solidFill>
                  <a:latin typeface="Arial" charset="0"/>
                  <a:cs typeface="Arial" charset="0"/>
                </a:rPr>
                <a:t>T</a:t>
              </a:r>
              <a:r>
                <a:rPr lang="en-US" sz="1400" i="1" baseline="-25000" dirty="0" err="1" smtClean="0">
                  <a:solidFill>
                    <a:schemeClr val="accent2"/>
                  </a:solidFill>
                  <a:latin typeface="Arial" charset="0"/>
                  <a:cs typeface="Arial" charset="0"/>
                </a:rPr>
                <a:t>bit</a:t>
              </a:r>
              <a:r>
                <a:rPr lang="en-US" sz="1400" i="1" dirty="0" smtClean="0">
                  <a:solidFill>
                    <a:schemeClr val="accent2"/>
                  </a:solidFill>
                  <a:latin typeface="Arial" charset="0"/>
                  <a:cs typeface="Arial" charset="0"/>
                </a:rPr>
                <a:t>*4.5</a:t>
              </a:r>
              <a:endParaRPr lang="en-US" sz="1400" i="1" dirty="0">
                <a:solidFill>
                  <a:schemeClr val="accent2"/>
                </a:solidFill>
                <a:latin typeface="Arial" charset="0"/>
                <a:cs typeface="Arial" charset="0"/>
              </a:endParaRPr>
            </a:p>
          </p:txBody>
        </p:sp>
        <p:sp>
          <p:nvSpPr>
            <p:cNvPr id="32" name="Text Box 13"/>
            <p:cNvSpPr txBox="1">
              <a:spLocks noChangeArrowheads="1"/>
            </p:cNvSpPr>
            <p:nvPr/>
          </p:nvSpPr>
          <p:spPr bwMode="auto">
            <a:xfrm rot="5400000">
              <a:off x="5114457" y="3188366"/>
              <a:ext cx="7409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400" i="1" dirty="0" err="1" smtClean="0">
                  <a:solidFill>
                    <a:schemeClr val="accent2"/>
                  </a:solidFill>
                  <a:latin typeface="Arial" charset="0"/>
                  <a:cs typeface="Arial" charset="0"/>
                </a:rPr>
                <a:t>T</a:t>
              </a:r>
              <a:r>
                <a:rPr lang="en-US" sz="1400" i="1" baseline="-25000" dirty="0" err="1" smtClean="0">
                  <a:solidFill>
                    <a:schemeClr val="accent2"/>
                  </a:solidFill>
                  <a:latin typeface="Arial" charset="0"/>
                  <a:cs typeface="Arial" charset="0"/>
                </a:rPr>
                <a:t>bit</a:t>
              </a:r>
              <a:r>
                <a:rPr lang="en-US" sz="1400" i="1" dirty="0">
                  <a:solidFill>
                    <a:schemeClr val="accent2"/>
                  </a:solidFill>
                  <a:latin typeface="Arial" charset="0"/>
                  <a:cs typeface="Arial" charset="0"/>
                </a:rPr>
                <a:t>*</a:t>
              </a:r>
              <a:r>
                <a:rPr lang="en-US" sz="1400" i="1" dirty="0" smtClean="0">
                  <a:solidFill>
                    <a:schemeClr val="accent2"/>
                  </a:solidFill>
                  <a:latin typeface="Arial" charset="0"/>
                  <a:cs typeface="Arial" charset="0"/>
                </a:rPr>
                <a:t>5.5</a:t>
              </a:r>
              <a:endParaRPr lang="en-US" sz="1400" i="1" dirty="0">
                <a:solidFill>
                  <a:schemeClr val="accent2"/>
                </a:solidFill>
                <a:latin typeface="Arial" charset="0"/>
                <a:cs typeface="Arial" charset="0"/>
              </a:endParaRPr>
            </a:p>
          </p:txBody>
        </p:sp>
        <p:sp>
          <p:nvSpPr>
            <p:cNvPr id="33" name="Text Box 13"/>
            <p:cNvSpPr txBox="1">
              <a:spLocks noChangeArrowheads="1"/>
            </p:cNvSpPr>
            <p:nvPr/>
          </p:nvSpPr>
          <p:spPr bwMode="auto">
            <a:xfrm rot="5400000">
              <a:off x="5571657" y="3188366"/>
              <a:ext cx="7409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400" i="1" dirty="0" err="1" smtClean="0">
                  <a:solidFill>
                    <a:schemeClr val="accent2"/>
                  </a:solidFill>
                  <a:latin typeface="Arial" charset="0"/>
                  <a:cs typeface="Arial" charset="0"/>
                </a:rPr>
                <a:t>T</a:t>
              </a:r>
              <a:r>
                <a:rPr lang="en-US" sz="1400" i="1" baseline="-25000" dirty="0" err="1" smtClean="0">
                  <a:solidFill>
                    <a:schemeClr val="accent2"/>
                  </a:solidFill>
                  <a:latin typeface="Arial" charset="0"/>
                  <a:cs typeface="Arial" charset="0"/>
                </a:rPr>
                <a:t>bit</a:t>
              </a:r>
              <a:r>
                <a:rPr lang="en-US" sz="1400" i="1" dirty="0" smtClean="0">
                  <a:solidFill>
                    <a:schemeClr val="accent2"/>
                  </a:solidFill>
                  <a:latin typeface="Arial" charset="0"/>
                  <a:cs typeface="Arial" charset="0"/>
                </a:rPr>
                <a:t>*6.5</a:t>
              </a:r>
              <a:endParaRPr lang="en-US" sz="1400" i="1" dirty="0">
                <a:solidFill>
                  <a:schemeClr val="accent2"/>
                </a:solidFill>
                <a:latin typeface="Arial" charset="0"/>
                <a:cs typeface="Arial" charset="0"/>
              </a:endParaRPr>
            </a:p>
          </p:txBody>
        </p:sp>
        <p:sp>
          <p:nvSpPr>
            <p:cNvPr id="34" name="Text Box 13"/>
            <p:cNvSpPr txBox="1">
              <a:spLocks noChangeArrowheads="1"/>
            </p:cNvSpPr>
            <p:nvPr/>
          </p:nvSpPr>
          <p:spPr bwMode="auto">
            <a:xfrm rot="5400000">
              <a:off x="6031835" y="3188366"/>
              <a:ext cx="7409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400" i="1" dirty="0" err="1" smtClean="0">
                  <a:solidFill>
                    <a:schemeClr val="accent2"/>
                  </a:solidFill>
                  <a:latin typeface="Arial" charset="0"/>
                  <a:cs typeface="Arial" charset="0"/>
                </a:rPr>
                <a:t>T</a:t>
              </a:r>
              <a:r>
                <a:rPr lang="en-US" sz="1400" i="1" baseline="-25000" dirty="0" err="1" smtClean="0">
                  <a:solidFill>
                    <a:schemeClr val="accent2"/>
                  </a:solidFill>
                  <a:latin typeface="Arial" charset="0"/>
                  <a:cs typeface="Arial" charset="0"/>
                </a:rPr>
                <a:t>bit</a:t>
              </a:r>
              <a:r>
                <a:rPr lang="en-US" sz="1400" i="1" dirty="0" smtClean="0">
                  <a:solidFill>
                    <a:schemeClr val="accent2"/>
                  </a:solidFill>
                  <a:latin typeface="Arial" charset="0"/>
                  <a:cs typeface="Arial" charset="0"/>
                </a:rPr>
                <a:t>*7.5</a:t>
              </a:r>
              <a:endParaRPr lang="en-US" sz="1400" i="1" dirty="0">
                <a:solidFill>
                  <a:schemeClr val="accent2"/>
                </a:solidFill>
                <a:latin typeface="Arial" charset="0"/>
                <a:cs typeface="Arial" charset="0"/>
              </a:endParaRPr>
            </a:p>
          </p:txBody>
        </p:sp>
        <p:sp>
          <p:nvSpPr>
            <p:cNvPr id="35" name="Text Box 13"/>
            <p:cNvSpPr txBox="1">
              <a:spLocks noChangeArrowheads="1"/>
            </p:cNvSpPr>
            <p:nvPr/>
          </p:nvSpPr>
          <p:spPr bwMode="auto">
            <a:xfrm rot="5400000">
              <a:off x="6562257" y="3188366"/>
              <a:ext cx="7409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400" i="1" dirty="0" err="1" smtClean="0">
                  <a:solidFill>
                    <a:schemeClr val="accent2"/>
                  </a:solidFill>
                  <a:latin typeface="Arial" charset="0"/>
                  <a:cs typeface="Arial" charset="0"/>
                </a:rPr>
                <a:t>T</a:t>
              </a:r>
              <a:r>
                <a:rPr lang="en-US" sz="1400" i="1" baseline="-25000" dirty="0" err="1" smtClean="0">
                  <a:solidFill>
                    <a:schemeClr val="accent2"/>
                  </a:solidFill>
                  <a:latin typeface="Arial" charset="0"/>
                  <a:cs typeface="Arial" charset="0"/>
                </a:rPr>
                <a:t>bit</a:t>
              </a:r>
              <a:r>
                <a:rPr lang="en-US" sz="1400" i="1" dirty="0" smtClean="0">
                  <a:solidFill>
                    <a:schemeClr val="accent2"/>
                  </a:solidFill>
                  <a:latin typeface="Arial" charset="0"/>
                  <a:cs typeface="Arial" charset="0"/>
                </a:rPr>
                <a:t>*8.5</a:t>
              </a:r>
              <a:endParaRPr lang="en-US" sz="1400" i="1" dirty="0">
                <a:solidFill>
                  <a:schemeClr val="accent2"/>
                </a:solidFill>
                <a:latin typeface="Arial" charset="0"/>
                <a:cs typeface="Arial" charset="0"/>
              </a:endParaRPr>
            </a:p>
          </p:txBody>
        </p:sp>
        <p:sp>
          <p:nvSpPr>
            <p:cNvPr id="36" name="Text Box 13"/>
            <p:cNvSpPr txBox="1">
              <a:spLocks noChangeArrowheads="1"/>
            </p:cNvSpPr>
            <p:nvPr/>
          </p:nvSpPr>
          <p:spPr bwMode="auto">
            <a:xfrm rot="5400000">
              <a:off x="7019457" y="3188366"/>
              <a:ext cx="7409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400" i="1" dirty="0" err="1" smtClean="0">
                  <a:solidFill>
                    <a:schemeClr val="accent2"/>
                  </a:solidFill>
                  <a:latin typeface="Arial" charset="0"/>
                  <a:cs typeface="Arial" charset="0"/>
                </a:rPr>
                <a:t>T</a:t>
              </a:r>
              <a:r>
                <a:rPr lang="en-US" sz="1400" i="1" baseline="-25000" dirty="0" err="1" smtClean="0">
                  <a:solidFill>
                    <a:schemeClr val="accent2"/>
                  </a:solidFill>
                  <a:latin typeface="Arial" charset="0"/>
                  <a:cs typeface="Arial" charset="0"/>
                </a:rPr>
                <a:t>bit</a:t>
              </a:r>
              <a:r>
                <a:rPr lang="en-US" sz="1400" i="1" dirty="0" smtClean="0">
                  <a:solidFill>
                    <a:schemeClr val="accent2"/>
                  </a:solidFill>
                  <a:latin typeface="Arial" charset="0"/>
                  <a:cs typeface="Arial" charset="0"/>
                </a:rPr>
                <a:t>*9.5</a:t>
              </a:r>
              <a:endParaRPr lang="en-US" sz="1400" i="1" dirty="0">
                <a:solidFill>
                  <a:schemeClr val="accent2"/>
                </a:solidFill>
                <a:latin typeface="Arial" charset="0"/>
                <a:cs typeface="Arial" charset="0"/>
              </a:endParaRPr>
            </a:p>
          </p:txBody>
        </p:sp>
        <p:sp>
          <p:nvSpPr>
            <p:cNvPr id="37" name="Text Box 13"/>
            <p:cNvSpPr txBox="1">
              <a:spLocks noChangeArrowheads="1"/>
            </p:cNvSpPr>
            <p:nvPr/>
          </p:nvSpPr>
          <p:spPr bwMode="auto">
            <a:xfrm rot="5400000">
              <a:off x="7429942" y="3188366"/>
              <a:ext cx="84029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400" i="1" dirty="0" err="1" smtClean="0">
                  <a:solidFill>
                    <a:schemeClr val="accent2"/>
                  </a:solidFill>
                  <a:latin typeface="Arial" charset="0"/>
                  <a:cs typeface="Arial" charset="0"/>
                </a:rPr>
                <a:t>T</a:t>
              </a:r>
              <a:r>
                <a:rPr lang="en-US" sz="1400" i="1" baseline="-25000" dirty="0" err="1" smtClean="0">
                  <a:solidFill>
                    <a:schemeClr val="accent2"/>
                  </a:solidFill>
                  <a:latin typeface="Arial" charset="0"/>
                  <a:cs typeface="Arial" charset="0"/>
                </a:rPr>
                <a:t>bit</a:t>
              </a:r>
              <a:r>
                <a:rPr lang="en-US" sz="1400" i="1" dirty="0" smtClean="0">
                  <a:solidFill>
                    <a:schemeClr val="accent2"/>
                  </a:solidFill>
                  <a:latin typeface="Arial" charset="0"/>
                  <a:cs typeface="Arial" charset="0"/>
                </a:rPr>
                <a:t>*10.5</a:t>
              </a:r>
              <a:endParaRPr lang="en-US" sz="1400" i="1" dirty="0">
                <a:solidFill>
                  <a:schemeClr val="accent2"/>
                </a:solidFill>
                <a:latin typeface="Arial" charset="0"/>
                <a:cs typeface="Arial" charset="0"/>
              </a:endParaRPr>
            </a:p>
          </p:txBody>
        </p:sp>
        <p:sp>
          <p:nvSpPr>
            <p:cNvPr id="38" name="Text Box 13"/>
            <p:cNvSpPr txBox="1">
              <a:spLocks noChangeArrowheads="1"/>
            </p:cNvSpPr>
            <p:nvPr/>
          </p:nvSpPr>
          <p:spPr bwMode="auto">
            <a:xfrm rot="5400000">
              <a:off x="2312494" y="3250105"/>
              <a:ext cx="101678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400" i="1" dirty="0" smtClean="0">
                  <a:solidFill>
                    <a:schemeClr val="accent2"/>
                  </a:solidFill>
                  <a:latin typeface="Arial" charset="0"/>
                  <a:cs typeface="Arial" charset="0"/>
                </a:rPr>
                <a:t>Time Zero</a:t>
              </a:r>
              <a:endParaRPr lang="en-US" sz="1400" i="1" dirty="0">
                <a:solidFill>
                  <a:schemeClr val="accent2"/>
                </a:solidFill>
                <a:latin typeface="Arial" charset="0"/>
                <a:cs typeface="Arial" charset="0"/>
              </a:endParaRPr>
            </a:p>
          </p:txBody>
        </p:sp>
        <p:cxnSp>
          <p:nvCxnSpPr>
            <p:cNvPr id="39" name="Straight Arrow Connector 38"/>
            <p:cNvCxnSpPr/>
            <p:nvPr/>
          </p:nvCxnSpPr>
          <p:spPr bwMode="auto">
            <a:xfrm>
              <a:off x="2857500" y="2438400"/>
              <a:ext cx="1173162" cy="0"/>
            </a:xfrm>
            <a:prstGeom prst="straightConnector1">
              <a:avLst/>
            </a:prstGeom>
            <a:solidFill>
              <a:schemeClr val="accent1"/>
            </a:solidFill>
            <a:ln w="9525" cap="flat" cmpd="sng" algn="ctr">
              <a:solidFill>
                <a:srgbClr val="CC66FF"/>
              </a:solidFill>
              <a:prstDash val="solid"/>
              <a:round/>
              <a:headEnd type="none" w="med" len="med"/>
              <a:tailEnd type="arrow"/>
            </a:ln>
            <a:effectLst/>
          </p:spPr>
        </p:cxnSp>
        <p:cxnSp>
          <p:nvCxnSpPr>
            <p:cNvPr id="41" name="Straight Arrow Connector 40"/>
            <p:cNvCxnSpPr/>
            <p:nvPr/>
          </p:nvCxnSpPr>
          <p:spPr bwMode="auto">
            <a:xfrm>
              <a:off x="2857500" y="2514600"/>
              <a:ext cx="1638300" cy="0"/>
            </a:xfrm>
            <a:prstGeom prst="straightConnector1">
              <a:avLst/>
            </a:prstGeom>
            <a:solidFill>
              <a:schemeClr val="accent1"/>
            </a:solidFill>
            <a:ln w="9525" cap="flat" cmpd="sng" algn="ctr">
              <a:solidFill>
                <a:srgbClr val="CC66FF"/>
              </a:solidFill>
              <a:prstDash val="solid"/>
              <a:round/>
              <a:headEnd type="none" w="med" len="med"/>
              <a:tailEnd type="arrow"/>
            </a:ln>
            <a:effectLst/>
          </p:spPr>
        </p:cxnSp>
        <p:cxnSp>
          <p:nvCxnSpPr>
            <p:cNvPr id="43" name="Straight Arrow Connector 42"/>
            <p:cNvCxnSpPr/>
            <p:nvPr/>
          </p:nvCxnSpPr>
          <p:spPr bwMode="auto">
            <a:xfrm>
              <a:off x="2856011" y="2743200"/>
              <a:ext cx="4992589" cy="0"/>
            </a:xfrm>
            <a:prstGeom prst="straightConnector1">
              <a:avLst/>
            </a:prstGeom>
            <a:solidFill>
              <a:schemeClr val="accent1"/>
            </a:solidFill>
            <a:ln w="9525" cap="flat" cmpd="sng" algn="ctr">
              <a:solidFill>
                <a:srgbClr val="CC66FF"/>
              </a:solidFill>
              <a:prstDash val="solid"/>
              <a:round/>
              <a:headEnd type="none" w="med" len="med"/>
              <a:tailEnd type="arrow"/>
            </a:ln>
            <a:effectLst/>
          </p:spPr>
        </p:cxnSp>
        <p:cxnSp>
          <p:nvCxnSpPr>
            <p:cNvPr id="46" name="Straight Arrow Connector 45"/>
            <p:cNvCxnSpPr/>
            <p:nvPr/>
          </p:nvCxnSpPr>
          <p:spPr bwMode="auto">
            <a:xfrm>
              <a:off x="2857500" y="2671762"/>
              <a:ext cx="4514850" cy="0"/>
            </a:xfrm>
            <a:prstGeom prst="straightConnector1">
              <a:avLst/>
            </a:prstGeom>
            <a:solidFill>
              <a:schemeClr val="accent1"/>
            </a:solidFill>
            <a:ln w="9525" cap="flat" cmpd="sng" algn="ctr">
              <a:solidFill>
                <a:srgbClr val="CC66FF"/>
              </a:solidFill>
              <a:prstDash val="solid"/>
              <a:round/>
              <a:headEnd type="none" w="med" len="med"/>
              <a:tailEnd type="arrow"/>
            </a:ln>
            <a:effectLst/>
          </p:spPr>
        </p:cxnSp>
      </p:grpSp>
    </p:spTree>
  </p:cSld>
  <p:clrMapOvr>
    <a:masterClrMapping/>
  </p:clrMapOvr>
  <p:transition>
    <p:pull dir="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8" name="Rectangle 2"/>
          <p:cNvSpPr>
            <a:spLocks noGrp="1" noChangeArrowheads="1"/>
          </p:cNvSpPr>
          <p:nvPr>
            <p:ph type="title"/>
          </p:nvPr>
        </p:nvSpPr>
        <p:spPr/>
        <p:txBody>
          <a:bodyPr/>
          <a:lstStyle/>
          <a:p>
            <a:pPr>
              <a:defRPr/>
            </a:pPr>
            <a:r>
              <a:rPr lang="en-US" dirty="0" smtClean="0"/>
              <a:t>Serial Communication Specifics</a:t>
            </a:r>
          </a:p>
        </p:txBody>
      </p:sp>
      <p:sp>
        <p:nvSpPr>
          <p:cNvPr id="11267" name="Rectangle 3"/>
          <p:cNvSpPr>
            <a:spLocks noGrp="1" noChangeArrowheads="1"/>
          </p:cNvSpPr>
          <p:nvPr>
            <p:ph sz="half" idx="1"/>
          </p:nvPr>
        </p:nvSpPr>
        <p:spPr>
          <a:xfrm>
            <a:off x="368300" y="974725"/>
            <a:ext cx="8547100" cy="5502275"/>
          </a:xfrm>
        </p:spPr>
        <p:txBody>
          <a:bodyPr/>
          <a:lstStyle/>
          <a:p>
            <a:pPr marL="228600" indent="-228600">
              <a:lnSpc>
                <a:spcPct val="90000"/>
              </a:lnSpc>
              <a:spcBef>
                <a:spcPct val="0"/>
              </a:spcBef>
            </a:pPr>
            <a:r>
              <a:rPr lang="en-US" sz="2000" dirty="0" smtClean="0"/>
              <a:t>Data frame fields</a:t>
            </a:r>
          </a:p>
          <a:p>
            <a:pPr lvl="1">
              <a:lnSpc>
                <a:spcPct val="90000"/>
              </a:lnSpc>
              <a:spcBef>
                <a:spcPct val="0"/>
              </a:spcBef>
            </a:pPr>
            <a:r>
              <a:rPr lang="en-US" sz="1800" dirty="0" smtClean="0"/>
              <a:t>Start bit (one bit)</a:t>
            </a:r>
          </a:p>
          <a:p>
            <a:pPr lvl="1">
              <a:lnSpc>
                <a:spcPct val="90000"/>
              </a:lnSpc>
              <a:spcBef>
                <a:spcPct val="0"/>
              </a:spcBef>
            </a:pPr>
            <a:r>
              <a:rPr lang="en-US" sz="1800" dirty="0" smtClean="0"/>
              <a:t>Data (LSB first or </a:t>
            </a:r>
            <a:br>
              <a:rPr lang="en-US" sz="1800" dirty="0" smtClean="0"/>
            </a:br>
            <a:r>
              <a:rPr lang="en-US" sz="1800" dirty="0" smtClean="0"/>
              <a:t>MSB, and size – </a:t>
            </a:r>
            <a:br>
              <a:rPr lang="en-US" sz="1800" dirty="0" smtClean="0"/>
            </a:br>
            <a:r>
              <a:rPr lang="en-US" sz="1800" dirty="0" smtClean="0"/>
              <a:t>7, 8, 9 bits)</a:t>
            </a:r>
          </a:p>
          <a:p>
            <a:pPr lvl="1">
              <a:lnSpc>
                <a:spcPct val="90000"/>
              </a:lnSpc>
              <a:spcBef>
                <a:spcPct val="0"/>
              </a:spcBef>
            </a:pPr>
            <a:r>
              <a:rPr lang="en-US" sz="1800" dirty="0" smtClean="0"/>
              <a:t>Optional parity bit is </a:t>
            </a:r>
            <a:br>
              <a:rPr lang="en-US" sz="1800" dirty="0" smtClean="0"/>
            </a:br>
            <a:r>
              <a:rPr lang="en-US" sz="1800" dirty="0" smtClean="0"/>
              <a:t>used to make total </a:t>
            </a:r>
            <a:br>
              <a:rPr lang="en-US" sz="1800" dirty="0" smtClean="0"/>
            </a:br>
            <a:r>
              <a:rPr lang="en-US" sz="1800" dirty="0" smtClean="0"/>
              <a:t>number of ones in data even or odd</a:t>
            </a:r>
          </a:p>
          <a:p>
            <a:pPr lvl="1">
              <a:lnSpc>
                <a:spcPct val="90000"/>
              </a:lnSpc>
              <a:spcBef>
                <a:spcPct val="0"/>
              </a:spcBef>
            </a:pPr>
            <a:r>
              <a:rPr lang="en-US" sz="1800" dirty="0" smtClean="0"/>
              <a:t>Stop bit (one or two bits) </a:t>
            </a:r>
          </a:p>
          <a:p>
            <a:pPr marL="228600" indent="-228600">
              <a:lnSpc>
                <a:spcPct val="90000"/>
              </a:lnSpc>
              <a:spcBef>
                <a:spcPct val="0"/>
              </a:spcBef>
            </a:pPr>
            <a:r>
              <a:rPr lang="en-US" sz="2000" dirty="0" smtClean="0"/>
              <a:t>All devices must use the same communications parameters </a:t>
            </a:r>
          </a:p>
          <a:p>
            <a:pPr lvl="1">
              <a:lnSpc>
                <a:spcPct val="90000"/>
              </a:lnSpc>
              <a:spcBef>
                <a:spcPct val="0"/>
              </a:spcBef>
            </a:pPr>
            <a:r>
              <a:rPr lang="en-US" sz="1800" dirty="0" smtClean="0"/>
              <a:t>E.g. communication speed (300 baud, 600, 1200, 2400, 9600, 14400, 19200, etc.)</a:t>
            </a:r>
          </a:p>
          <a:p>
            <a:pPr marL="228600" indent="-228600">
              <a:lnSpc>
                <a:spcPct val="90000"/>
              </a:lnSpc>
              <a:spcBef>
                <a:spcPct val="0"/>
              </a:spcBef>
            </a:pPr>
            <a:r>
              <a:rPr lang="en-US" sz="2000" dirty="0" smtClean="0"/>
              <a:t>Sophisticated network protocols have more information in each data frame</a:t>
            </a:r>
          </a:p>
          <a:p>
            <a:pPr lvl="1">
              <a:lnSpc>
                <a:spcPct val="90000"/>
              </a:lnSpc>
              <a:spcBef>
                <a:spcPct val="0"/>
              </a:spcBef>
            </a:pPr>
            <a:r>
              <a:rPr lang="en-US" sz="1800" dirty="0" smtClean="0"/>
              <a:t>Medium access control – when multiple nodes are on bus, they must arbitrate for permission to transmit</a:t>
            </a:r>
          </a:p>
          <a:p>
            <a:pPr lvl="1">
              <a:lnSpc>
                <a:spcPct val="90000"/>
              </a:lnSpc>
              <a:spcBef>
                <a:spcPct val="0"/>
              </a:spcBef>
            </a:pPr>
            <a:r>
              <a:rPr lang="en-US" sz="1800" dirty="0" smtClean="0"/>
              <a:t>Addressing information – for which node is this message intended?</a:t>
            </a:r>
          </a:p>
          <a:p>
            <a:pPr lvl="1">
              <a:lnSpc>
                <a:spcPct val="90000"/>
              </a:lnSpc>
              <a:spcBef>
                <a:spcPct val="0"/>
              </a:spcBef>
            </a:pPr>
            <a:r>
              <a:rPr lang="en-US" sz="1800" dirty="0" smtClean="0"/>
              <a:t>Larger data payload</a:t>
            </a:r>
          </a:p>
          <a:p>
            <a:pPr lvl="1">
              <a:lnSpc>
                <a:spcPct val="90000"/>
              </a:lnSpc>
              <a:spcBef>
                <a:spcPct val="0"/>
              </a:spcBef>
            </a:pPr>
            <a:r>
              <a:rPr lang="en-US" sz="1800" dirty="0" smtClean="0"/>
              <a:t>Stronger error detection or error correction information</a:t>
            </a:r>
          </a:p>
          <a:p>
            <a:pPr lvl="1">
              <a:lnSpc>
                <a:spcPct val="90000"/>
              </a:lnSpc>
              <a:spcBef>
                <a:spcPct val="0"/>
              </a:spcBef>
            </a:pPr>
            <a:r>
              <a:rPr lang="en-US" sz="1800" dirty="0" smtClean="0"/>
              <a:t>Request for immediate response (“in-frame”)</a:t>
            </a:r>
          </a:p>
        </p:txBody>
      </p:sp>
      <p:graphicFrame>
        <p:nvGraphicFramePr>
          <p:cNvPr id="11268" name="Object 6"/>
          <p:cNvGraphicFramePr>
            <a:graphicFrameLocks noChangeAspect="1"/>
          </p:cNvGraphicFramePr>
          <p:nvPr/>
        </p:nvGraphicFramePr>
        <p:xfrm>
          <a:off x="3124200" y="914400"/>
          <a:ext cx="5953125" cy="1409700"/>
        </p:xfrm>
        <a:graphic>
          <a:graphicData uri="http://schemas.openxmlformats.org/presentationml/2006/ole">
            <mc:AlternateContent xmlns:mc="http://schemas.openxmlformats.org/markup-compatibility/2006">
              <mc:Choice xmlns:v="urn:schemas-microsoft-com:vml" Requires="v">
                <p:oleObj spid="_x0000_s11398" name="Bitmap Image" r:id="rId4" imgW="5952381" imgH="1409897" progId="Paint.Picture">
                  <p:embed/>
                </p:oleObj>
              </mc:Choice>
              <mc:Fallback>
                <p:oleObj name="Bitmap Image" r:id="rId4" imgW="5952381" imgH="1409897" progId="Paint.Picture">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4200" y="914400"/>
                        <a:ext cx="5953125"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26344" name="Rectangle 8"/>
          <p:cNvSpPr>
            <a:spLocks noChangeArrowheads="1"/>
          </p:cNvSpPr>
          <p:nvPr/>
        </p:nvSpPr>
        <p:spPr bwMode="auto">
          <a:xfrm>
            <a:off x="3409950" y="1712913"/>
            <a:ext cx="457200" cy="533400"/>
          </a:xfrm>
          <a:prstGeom prst="rect">
            <a:avLst/>
          </a:prstGeom>
          <a:noFill/>
          <a:ln w="38100">
            <a:solidFill>
              <a:srgbClr val="FF3300"/>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26346" name="Rectangle 10"/>
          <p:cNvSpPr>
            <a:spLocks noChangeArrowheads="1"/>
          </p:cNvSpPr>
          <p:nvPr/>
        </p:nvSpPr>
        <p:spPr bwMode="auto">
          <a:xfrm>
            <a:off x="3867150" y="1712913"/>
            <a:ext cx="3810000" cy="533400"/>
          </a:xfrm>
          <a:prstGeom prst="rect">
            <a:avLst/>
          </a:prstGeom>
          <a:noFill/>
          <a:ln w="38100">
            <a:solidFill>
              <a:srgbClr val="FF3300"/>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26347" name="Rectangle 11"/>
          <p:cNvSpPr>
            <a:spLocks noChangeArrowheads="1"/>
          </p:cNvSpPr>
          <p:nvPr/>
        </p:nvSpPr>
        <p:spPr bwMode="auto">
          <a:xfrm>
            <a:off x="7677150" y="1712913"/>
            <a:ext cx="457200" cy="533400"/>
          </a:xfrm>
          <a:prstGeom prst="rect">
            <a:avLst/>
          </a:prstGeom>
          <a:noFill/>
          <a:ln w="38100">
            <a:solidFill>
              <a:srgbClr val="FF3300"/>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26348" name="Rectangle 12"/>
          <p:cNvSpPr>
            <a:spLocks noChangeArrowheads="1"/>
          </p:cNvSpPr>
          <p:nvPr/>
        </p:nvSpPr>
        <p:spPr bwMode="auto">
          <a:xfrm>
            <a:off x="8134350" y="1712913"/>
            <a:ext cx="457200" cy="533400"/>
          </a:xfrm>
          <a:prstGeom prst="rect">
            <a:avLst/>
          </a:prstGeom>
          <a:noFill/>
          <a:ln w="38100">
            <a:solidFill>
              <a:srgbClr val="FF3300"/>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273" name="Text Box 13"/>
          <p:cNvSpPr txBox="1">
            <a:spLocks noChangeArrowheads="1"/>
          </p:cNvSpPr>
          <p:nvPr/>
        </p:nvSpPr>
        <p:spPr bwMode="auto">
          <a:xfrm>
            <a:off x="5118100" y="2300288"/>
            <a:ext cx="1111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800" i="1">
                <a:solidFill>
                  <a:schemeClr val="accent2"/>
                </a:solidFill>
                <a:latin typeface="Arial" charset="0"/>
                <a:cs typeface="Arial" charset="0"/>
              </a:rPr>
              <a:t>Message</a:t>
            </a:r>
          </a:p>
        </p:txBody>
      </p:sp>
      <p:sp>
        <p:nvSpPr>
          <p:cNvPr id="11274" name="Freeform 14"/>
          <p:cNvSpPr>
            <a:spLocks/>
          </p:cNvSpPr>
          <p:nvPr/>
        </p:nvSpPr>
        <p:spPr bwMode="auto">
          <a:xfrm>
            <a:off x="3257550" y="2438400"/>
            <a:ext cx="5257800" cy="152400"/>
          </a:xfrm>
          <a:custGeom>
            <a:avLst/>
            <a:gdLst>
              <a:gd name="T0" fmla="*/ 0 w 3312"/>
              <a:gd name="T1" fmla="*/ 0 h 96"/>
              <a:gd name="T2" fmla="*/ 0 w 3312"/>
              <a:gd name="T3" fmla="*/ 2147483647 h 96"/>
              <a:gd name="T4" fmla="*/ 2147483647 w 3312"/>
              <a:gd name="T5" fmla="*/ 2147483647 h 96"/>
              <a:gd name="T6" fmla="*/ 2147483647 w 3312"/>
              <a:gd name="T7" fmla="*/ 0 h 96"/>
              <a:gd name="T8" fmla="*/ 0 60000 65536"/>
              <a:gd name="T9" fmla="*/ 0 60000 65536"/>
              <a:gd name="T10" fmla="*/ 0 60000 65536"/>
              <a:gd name="T11" fmla="*/ 0 60000 65536"/>
              <a:gd name="T12" fmla="*/ 0 w 3312"/>
              <a:gd name="T13" fmla="*/ 0 h 96"/>
              <a:gd name="T14" fmla="*/ 3312 w 3312"/>
              <a:gd name="T15" fmla="*/ 96 h 96"/>
            </a:gdLst>
            <a:ahLst/>
            <a:cxnLst>
              <a:cxn ang="T8">
                <a:pos x="T0" y="T1"/>
              </a:cxn>
              <a:cxn ang="T9">
                <a:pos x="T2" y="T3"/>
              </a:cxn>
              <a:cxn ang="T10">
                <a:pos x="T4" y="T5"/>
              </a:cxn>
              <a:cxn ang="T11">
                <a:pos x="T6" y="T7"/>
              </a:cxn>
            </a:cxnLst>
            <a:rect l="T12" t="T13" r="T14" b="T15"/>
            <a:pathLst>
              <a:path w="3312" h="96">
                <a:moveTo>
                  <a:pt x="0" y="0"/>
                </a:moveTo>
                <a:lnTo>
                  <a:pt x="0" y="96"/>
                </a:lnTo>
                <a:lnTo>
                  <a:pt x="3312" y="96"/>
                </a:lnTo>
                <a:lnTo>
                  <a:pt x="3312" y="0"/>
                </a:lnTo>
              </a:path>
            </a:pathLst>
          </a:cu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275" name="Text Box 15"/>
          <p:cNvSpPr txBox="1">
            <a:spLocks noChangeArrowheads="1"/>
          </p:cNvSpPr>
          <p:nvPr/>
        </p:nvSpPr>
        <p:spPr bwMode="auto">
          <a:xfrm>
            <a:off x="5356225" y="974725"/>
            <a:ext cx="7207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2000">
                <a:latin typeface="Arial" charset="0"/>
                <a:cs typeface="Arial" charset="0"/>
              </a:rPr>
              <a:t>Data</a:t>
            </a:r>
          </a:p>
          <a:p>
            <a:pPr algn="ctr"/>
            <a:r>
              <a:rPr lang="en-US" sz="2000">
                <a:latin typeface="Arial" charset="0"/>
                <a:cs typeface="Arial" charset="0"/>
              </a:rPr>
              <a:t>bits</a:t>
            </a:r>
          </a:p>
        </p:txBody>
      </p:sp>
    </p:spTree>
  </p:cSld>
  <p:clrMapOvr>
    <a:masterClrMapping/>
  </p:clrMapOvr>
  <p:transition>
    <p:pull dir="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26344"/>
                                        </p:tgtEl>
                                        <p:attrNameLst>
                                          <p:attrName>style.visibility</p:attrName>
                                        </p:attrNameLst>
                                      </p:cBhvr>
                                      <p:to>
                                        <p:strVal val="visible"/>
                                      </p:to>
                                    </p:set>
                                    <p:anim calcmode="lin" valueType="num">
                                      <p:cBhvr additive="base">
                                        <p:cTn id="7" dur="500" fill="hold"/>
                                        <p:tgtEl>
                                          <p:spTgt spid="526344"/>
                                        </p:tgtEl>
                                        <p:attrNameLst>
                                          <p:attrName>ppt_x</p:attrName>
                                        </p:attrNameLst>
                                      </p:cBhvr>
                                      <p:tavLst>
                                        <p:tav tm="0">
                                          <p:val>
                                            <p:strVal val="1+#ppt_w/2"/>
                                          </p:val>
                                        </p:tav>
                                        <p:tav tm="100000">
                                          <p:val>
                                            <p:strVal val="#ppt_x"/>
                                          </p:val>
                                        </p:tav>
                                      </p:tavLst>
                                    </p:anim>
                                    <p:anim calcmode="lin" valueType="num">
                                      <p:cBhvr additive="base">
                                        <p:cTn id="8" dur="500" fill="hold"/>
                                        <p:tgtEl>
                                          <p:spTgt spid="52634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26346"/>
                                        </p:tgtEl>
                                        <p:attrNameLst>
                                          <p:attrName>style.visibility</p:attrName>
                                        </p:attrNameLst>
                                      </p:cBhvr>
                                      <p:to>
                                        <p:strVal val="visible"/>
                                      </p:to>
                                    </p:set>
                                    <p:anim calcmode="lin" valueType="num">
                                      <p:cBhvr additive="base">
                                        <p:cTn id="13" dur="500" fill="hold"/>
                                        <p:tgtEl>
                                          <p:spTgt spid="526346"/>
                                        </p:tgtEl>
                                        <p:attrNameLst>
                                          <p:attrName>ppt_x</p:attrName>
                                        </p:attrNameLst>
                                      </p:cBhvr>
                                      <p:tavLst>
                                        <p:tav tm="0">
                                          <p:val>
                                            <p:strVal val="1+#ppt_w/2"/>
                                          </p:val>
                                        </p:tav>
                                        <p:tav tm="100000">
                                          <p:val>
                                            <p:strVal val="#ppt_x"/>
                                          </p:val>
                                        </p:tav>
                                      </p:tavLst>
                                    </p:anim>
                                    <p:anim calcmode="lin" valueType="num">
                                      <p:cBhvr additive="base">
                                        <p:cTn id="14" dur="500" fill="hold"/>
                                        <p:tgtEl>
                                          <p:spTgt spid="526346"/>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526347"/>
                                        </p:tgtEl>
                                        <p:attrNameLst>
                                          <p:attrName>style.visibility</p:attrName>
                                        </p:attrNameLst>
                                      </p:cBhvr>
                                      <p:to>
                                        <p:strVal val="visible"/>
                                      </p:to>
                                    </p:set>
                                    <p:anim calcmode="lin" valueType="num">
                                      <p:cBhvr additive="base">
                                        <p:cTn id="19" dur="500" fill="hold"/>
                                        <p:tgtEl>
                                          <p:spTgt spid="526347"/>
                                        </p:tgtEl>
                                        <p:attrNameLst>
                                          <p:attrName>ppt_x</p:attrName>
                                        </p:attrNameLst>
                                      </p:cBhvr>
                                      <p:tavLst>
                                        <p:tav tm="0">
                                          <p:val>
                                            <p:strVal val="1+#ppt_w/2"/>
                                          </p:val>
                                        </p:tav>
                                        <p:tav tm="100000">
                                          <p:val>
                                            <p:strVal val="#ppt_x"/>
                                          </p:val>
                                        </p:tav>
                                      </p:tavLst>
                                    </p:anim>
                                    <p:anim calcmode="lin" valueType="num">
                                      <p:cBhvr additive="base">
                                        <p:cTn id="20" dur="500" fill="hold"/>
                                        <p:tgtEl>
                                          <p:spTgt spid="526347"/>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526348"/>
                                        </p:tgtEl>
                                        <p:attrNameLst>
                                          <p:attrName>style.visibility</p:attrName>
                                        </p:attrNameLst>
                                      </p:cBhvr>
                                      <p:to>
                                        <p:strVal val="visible"/>
                                      </p:to>
                                    </p:set>
                                    <p:anim calcmode="lin" valueType="num">
                                      <p:cBhvr additive="base">
                                        <p:cTn id="25" dur="500" fill="hold"/>
                                        <p:tgtEl>
                                          <p:spTgt spid="526348"/>
                                        </p:tgtEl>
                                        <p:attrNameLst>
                                          <p:attrName>ppt_x</p:attrName>
                                        </p:attrNameLst>
                                      </p:cBhvr>
                                      <p:tavLst>
                                        <p:tav tm="0">
                                          <p:val>
                                            <p:strVal val="1+#ppt_w/2"/>
                                          </p:val>
                                        </p:tav>
                                        <p:tav tm="100000">
                                          <p:val>
                                            <p:strVal val="#ppt_x"/>
                                          </p:val>
                                        </p:tav>
                                      </p:tavLst>
                                    </p:anim>
                                    <p:anim calcmode="lin" valueType="num">
                                      <p:cBhvr additive="base">
                                        <p:cTn id="26" dur="500" fill="hold"/>
                                        <p:tgtEl>
                                          <p:spTgt spid="5263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6344" grpId="0" animBg="1"/>
      <p:bldP spid="526346" grpId="0" animBg="1"/>
      <p:bldP spid="526347" grpId="0" animBg="1"/>
      <p:bldP spid="52634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Error Detection</a:t>
            </a:r>
            <a:endParaRPr lang="en-US" dirty="0"/>
          </a:p>
        </p:txBody>
      </p:sp>
      <p:sp>
        <p:nvSpPr>
          <p:cNvPr id="12291" name="Content Placeholder 2"/>
          <p:cNvSpPr>
            <a:spLocks noGrp="1"/>
          </p:cNvSpPr>
          <p:nvPr>
            <p:ph sz="half" idx="1"/>
          </p:nvPr>
        </p:nvSpPr>
        <p:spPr>
          <a:xfrm>
            <a:off x="228600" y="990600"/>
            <a:ext cx="8534400" cy="5867400"/>
          </a:xfrm>
        </p:spPr>
        <p:txBody>
          <a:bodyPr/>
          <a:lstStyle/>
          <a:p>
            <a:r>
              <a:rPr lang="en-US" sz="2000" dirty="0" smtClean="0"/>
              <a:t>Can send additional information to verify data was received correctly</a:t>
            </a:r>
          </a:p>
          <a:p>
            <a:r>
              <a:rPr lang="en-US" sz="2000" dirty="0" smtClean="0"/>
              <a:t>Need to specify which parity to expect: even, odd or none.</a:t>
            </a:r>
          </a:p>
          <a:p>
            <a:r>
              <a:rPr lang="en-US" sz="2000" dirty="0" smtClean="0"/>
              <a:t>Parity bit is set so that total number of “1” bits in data and parity is even (for even parity) or odd (for odd parity)</a:t>
            </a:r>
          </a:p>
          <a:p>
            <a:pPr lvl="1"/>
            <a:r>
              <a:rPr lang="en-US" sz="1800" dirty="0" smtClean="0"/>
              <a:t>01110111 has 6 “1” bits, so parity bit will be 1 for odd parity, 0 for even parity</a:t>
            </a:r>
          </a:p>
          <a:p>
            <a:pPr lvl="1"/>
            <a:r>
              <a:rPr lang="en-US" sz="1800" dirty="0" smtClean="0"/>
              <a:t>01100111 has 5 “1” bits, so parity bit will be 0 for odd parity, 1 for even parity</a:t>
            </a:r>
          </a:p>
          <a:p>
            <a:r>
              <a:rPr lang="en-US" sz="2000" dirty="0" smtClean="0"/>
              <a:t>Single parity bit detects if 1, 3, 5, 7 or 9 bits are corrupted, but doesn’t detect an even number of corrupted bits</a:t>
            </a:r>
          </a:p>
          <a:p>
            <a:r>
              <a:rPr lang="en-US" sz="2000" dirty="0" smtClean="0"/>
              <a:t>Stronger error detection codes (e.g. Cyclic Redundancy Check) exist and use multiple bits (e.g. 8, 16), and can detect many more corruptions. </a:t>
            </a:r>
          </a:p>
          <a:p>
            <a:pPr lvl="1"/>
            <a:r>
              <a:rPr lang="en-US" sz="1800" dirty="0" smtClean="0"/>
              <a:t>Used for CAN, USB, Ethernet, Bluetooth, etc.</a:t>
            </a:r>
          </a:p>
        </p:txBody>
      </p:sp>
    </p:spTree>
  </p:cSld>
  <p:clrMapOvr>
    <a:masterClrMapping/>
  </p:clrMapOvr>
  <p:transition>
    <p:pull dir="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dirty="0" smtClean="0"/>
              <a:t>Tools for Serial Communications Development</a:t>
            </a:r>
            <a:endParaRPr lang="en-US" sz="3000" dirty="0"/>
          </a:p>
        </p:txBody>
      </p:sp>
      <p:sp>
        <p:nvSpPr>
          <p:cNvPr id="3" name="Content Placeholder 2"/>
          <p:cNvSpPr>
            <a:spLocks noGrp="1"/>
          </p:cNvSpPr>
          <p:nvPr>
            <p:ph sz="half" idx="1"/>
          </p:nvPr>
        </p:nvSpPr>
        <p:spPr>
          <a:xfrm>
            <a:off x="228600" y="3810000"/>
            <a:ext cx="4343400" cy="2971800"/>
          </a:xfrm>
        </p:spPr>
        <p:txBody>
          <a:bodyPr/>
          <a:lstStyle/>
          <a:p>
            <a:r>
              <a:rPr lang="en-US" sz="1800" dirty="0" smtClean="0"/>
              <a:t>Tedious and slow to debug serial protocols with just an oscilloscope</a:t>
            </a:r>
          </a:p>
          <a:p>
            <a:r>
              <a:rPr lang="en-US" sz="1800" dirty="0" smtClean="0"/>
              <a:t>Instead use a logic analyzer to decode bus traffic</a:t>
            </a:r>
          </a:p>
          <a:p>
            <a:r>
              <a:rPr lang="en-US" sz="1800" dirty="0"/>
              <a:t>Worth its weight in gold!</a:t>
            </a:r>
          </a:p>
          <a:p>
            <a:endParaRPr lang="en-US" sz="1800" dirty="0"/>
          </a:p>
        </p:txBody>
      </p:sp>
      <p:sp>
        <p:nvSpPr>
          <p:cNvPr id="4" name="Content Placeholder 3"/>
          <p:cNvSpPr>
            <a:spLocks noGrp="1"/>
          </p:cNvSpPr>
          <p:nvPr>
            <p:ph sz="half" idx="2"/>
          </p:nvPr>
        </p:nvSpPr>
        <p:spPr>
          <a:xfrm>
            <a:off x="4724400" y="3810000"/>
            <a:ext cx="4343400" cy="2743200"/>
          </a:xfrm>
        </p:spPr>
        <p:txBody>
          <a:bodyPr/>
          <a:lstStyle/>
          <a:p>
            <a:r>
              <a:rPr lang="en-US" sz="1800" dirty="0" err="1" smtClean="0"/>
              <a:t>Saelae</a:t>
            </a:r>
            <a:r>
              <a:rPr lang="en-US" sz="1800" dirty="0" smtClean="0"/>
              <a:t> 8-Channel Logic Analyzer </a:t>
            </a:r>
          </a:p>
          <a:p>
            <a:pPr lvl="1"/>
            <a:r>
              <a:rPr lang="en-US" sz="1600" dirty="0" smtClean="0"/>
              <a:t>$150 (</a:t>
            </a:r>
            <a:r>
              <a:rPr lang="en-US" sz="1600" dirty="0" smtClean="0">
                <a:hlinkClick r:id="rId3"/>
              </a:rPr>
              <a:t>www.saelae.com</a:t>
            </a:r>
            <a:r>
              <a:rPr lang="en-US" sz="1600" dirty="0" smtClean="0"/>
              <a:t>)</a:t>
            </a:r>
          </a:p>
          <a:p>
            <a:pPr lvl="1"/>
            <a:r>
              <a:rPr lang="en-US" sz="1600" dirty="0" smtClean="0"/>
              <a:t>Plugs into PC’s USB port</a:t>
            </a:r>
          </a:p>
          <a:p>
            <a:pPr lvl="1"/>
            <a:r>
              <a:rPr lang="en-US" sz="1600" dirty="0" smtClean="0"/>
              <a:t>Decodes SPI, asynchronous serial, I</a:t>
            </a:r>
            <a:r>
              <a:rPr lang="en-US" sz="1600" baseline="30000" dirty="0" smtClean="0"/>
              <a:t>2</a:t>
            </a:r>
            <a:r>
              <a:rPr lang="en-US" sz="1600" dirty="0" smtClean="0"/>
              <a:t>C, 1-Wire, CAN, etc.</a:t>
            </a:r>
          </a:p>
          <a:p>
            <a:r>
              <a:rPr lang="en-US" sz="1800" dirty="0" smtClean="0"/>
              <a:t>Build your own: with Logic Sniffer or related open-source project</a:t>
            </a:r>
          </a:p>
        </p:txBody>
      </p:sp>
      <p:pic>
        <p:nvPicPr>
          <p:cNvPr id="2253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990600"/>
            <a:ext cx="8610600" cy="27333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67222424"/>
      </p:ext>
    </p:extLst>
  </p:cSld>
  <p:clrMapOvr>
    <a:masterClrMapping/>
  </p:clrMapOvr>
  <p:transition>
    <p:pull dir="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2000" y="2362200"/>
            <a:ext cx="7772400" cy="1362075"/>
          </a:xfrm>
        </p:spPr>
        <p:txBody>
          <a:bodyPr/>
          <a:lstStyle/>
          <a:p>
            <a:r>
              <a:rPr lang="en-US" dirty="0" smtClean="0"/>
              <a:t>Software Structure – Handling asynchronous Communication</a:t>
            </a:r>
            <a:endParaRPr lang="en-US" dirty="0"/>
          </a:p>
        </p:txBody>
      </p:sp>
    </p:spTree>
    <p:extLst>
      <p:ext uri="{BB962C8B-B14F-4D97-AF65-F5344CB8AC3E}">
        <p14:creationId xmlns:p14="http://schemas.microsoft.com/office/powerpoint/2010/main" val="1512214075"/>
      </p:ext>
    </p:extLst>
  </p:cSld>
  <p:clrMapOvr>
    <a:masterClrMapping/>
  </p:clrMapOvr>
  <p:transition>
    <p:pull dir="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Software Structure</a:t>
            </a:r>
            <a:endParaRPr lang="en-US" dirty="0"/>
          </a:p>
        </p:txBody>
      </p:sp>
      <p:sp>
        <p:nvSpPr>
          <p:cNvPr id="5" name="Content Placeholder 4"/>
          <p:cNvSpPr>
            <a:spLocks noGrp="1"/>
          </p:cNvSpPr>
          <p:nvPr>
            <p:ph sz="half" idx="1"/>
          </p:nvPr>
        </p:nvSpPr>
        <p:spPr>
          <a:xfrm>
            <a:off x="228600" y="990600"/>
            <a:ext cx="8458200" cy="5867400"/>
          </a:xfrm>
        </p:spPr>
        <p:txBody>
          <a:bodyPr/>
          <a:lstStyle/>
          <a:p>
            <a:r>
              <a:rPr lang="en-US" sz="2000" dirty="0" smtClean="0"/>
              <a:t>Communication is </a:t>
            </a:r>
            <a:r>
              <a:rPr lang="en-US" sz="2000" i="1" dirty="0" smtClean="0"/>
              <a:t>asynchronous</a:t>
            </a:r>
            <a:r>
              <a:rPr lang="en-US" sz="2000" dirty="0" smtClean="0"/>
              <a:t> to program</a:t>
            </a:r>
          </a:p>
          <a:p>
            <a:pPr lvl="1"/>
            <a:r>
              <a:rPr lang="en-US" sz="1800" dirty="0" smtClean="0"/>
              <a:t>Don’t know what code the program will be executing …</a:t>
            </a:r>
          </a:p>
          <a:p>
            <a:pPr lvl="2"/>
            <a:r>
              <a:rPr lang="en-US" sz="1600" dirty="0" smtClean="0"/>
              <a:t>when the next item arrives</a:t>
            </a:r>
          </a:p>
          <a:p>
            <a:pPr lvl="2"/>
            <a:r>
              <a:rPr lang="en-US" sz="1600" dirty="0" smtClean="0"/>
              <a:t>when current outgoing item completes transmission</a:t>
            </a:r>
          </a:p>
          <a:p>
            <a:pPr lvl="2"/>
            <a:r>
              <a:rPr lang="en-US" sz="1600" dirty="0" smtClean="0"/>
              <a:t>when an error occurs</a:t>
            </a:r>
          </a:p>
          <a:p>
            <a:pPr lvl="1"/>
            <a:r>
              <a:rPr lang="en-US" sz="1800" dirty="0" smtClean="0"/>
              <a:t>Need to synchronize between program and serial communication interface somehow</a:t>
            </a:r>
          </a:p>
          <a:p>
            <a:r>
              <a:rPr lang="en-US" sz="2000" dirty="0" smtClean="0"/>
              <a:t>Options</a:t>
            </a:r>
          </a:p>
          <a:p>
            <a:pPr lvl="1"/>
            <a:r>
              <a:rPr lang="en-US" sz="1800" dirty="0" smtClean="0"/>
              <a:t>Polling</a:t>
            </a:r>
          </a:p>
          <a:p>
            <a:pPr lvl="2"/>
            <a:r>
              <a:rPr lang="en-US" sz="1600" dirty="0" smtClean="0"/>
              <a:t>Wait until data is available</a:t>
            </a:r>
          </a:p>
          <a:p>
            <a:pPr lvl="2"/>
            <a:r>
              <a:rPr lang="en-US" sz="1600" dirty="0" smtClean="0"/>
              <a:t>Simple but inefficient of processor time</a:t>
            </a:r>
          </a:p>
          <a:p>
            <a:pPr lvl="1"/>
            <a:r>
              <a:rPr lang="en-US" sz="1800" dirty="0" smtClean="0"/>
              <a:t>Interrupt</a:t>
            </a:r>
          </a:p>
          <a:p>
            <a:pPr lvl="2"/>
            <a:r>
              <a:rPr lang="en-US" sz="1600" dirty="0" smtClean="0"/>
              <a:t>CPU interrupts program when data is available</a:t>
            </a:r>
          </a:p>
          <a:p>
            <a:pPr lvl="2"/>
            <a:r>
              <a:rPr lang="en-US" sz="1600" dirty="0" smtClean="0"/>
              <a:t>Efficient, but more complex</a:t>
            </a:r>
          </a:p>
          <a:p>
            <a:endParaRPr lang="en-US" sz="2000" dirty="0"/>
          </a:p>
        </p:txBody>
      </p:sp>
    </p:spTree>
    <p:extLst>
      <p:ext uri="{BB962C8B-B14F-4D97-AF65-F5344CB8AC3E}">
        <p14:creationId xmlns:p14="http://schemas.microsoft.com/office/powerpoint/2010/main" val="3222742251"/>
      </p:ext>
    </p:extLst>
  </p:cSld>
  <p:clrMapOvr>
    <a:masterClrMapping/>
  </p:clrMapOvr>
  <p:transition>
    <p:pull dir="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2"/>
          <p:cNvSpPr>
            <a:spLocks noGrp="1" noChangeArrowheads="1"/>
          </p:cNvSpPr>
          <p:nvPr>
            <p:ph type="title"/>
          </p:nvPr>
        </p:nvSpPr>
        <p:spPr/>
        <p:txBody>
          <a:bodyPr/>
          <a:lstStyle/>
          <a:p>
            <a:r>
              <a:rPr lang="en-US"/>
              <a:t>Serial Communications and Interrupts</a:t>
            </a:r>
          </a:p>
        </p:txBody>
      </p:sp>
      <p:sp>
        <p:nvSpPr>
          <p:cNvPr id="524291" name="Rectangle 3"/>
          <p:cNvSpPr>
            <a:spLocks noGrp="1" noChangeArrowheads="1"/>
          </p:cNvSpPr>
          <p:nvPr>
            <p:ph sz="half" idx="1"/>
          </p:nvPr>
        </p:nvSpPr>
        <p:spPr>
          <a:xfrm>
            <a:off x="228599" y="990600"/>
            <a:ext cx="4772025" cy="5867400"/>
          </a:xfrm>
        </p:spPr>
        <p:txBody>
          <a:bodyPr/>
          <a:lstStyle/>
          <a:p>
            <a:r>
              <a:rPr lang="en-US" sz="2000" dirty="0" smtClean="0"/>
              <a:t>Want to provide </a:t>
            </a:r>
            <a:r>
              <a:rPr lang="en-US" sz="2000" i="1" dirty="0" smtClean="0"/>
              <a:t>multiple </a:t>
            </a:r>
            <a:r>
              <a:rPr lang="en-US" sz="2000" dirty="0" smtClean="0"/>
              <a:t>threads </a:t>
            </a:r>
            <a:r>
              <a:rPr lang="en-US" sz="2000" dirty="0"/>
              <a:t>of control in the program</a:t>
            </a:r>
          </a:p>
          <a:p>
            <a:pPr lvl="1"/>
            <a:r>
              <a:rPr lang="en-US" sz="1800" dirty="0" smtClean="0"/>
              <a:t>Main </a:t>
            </a:r>
            <a:r>
              <a:rPr lang="en-US" sz="1800" dirty="0"/>
              <a:t>program (and subroutines it calls)</a:t>
            </a:r>
          </a:p>
          <a:p>
            <a:pPr lvl="1"/>
            <a:r>
              <a:rPr lang="en-US" sz="1800" dirty="0"/>
              <a:t>Transmit ISR – executes when </a:t>
            </a:r>
            <a:r>
              <a:rPr lang="en-US" sz="1800" dirty="0" smtClean="0"/>
              <a:t>serial interface is </a:t>
            </a:r>
            <a:r>
              <a:rPr lang="en-US" sz="1800" dirty="0"/>
              <a:t>ready to send another character</a:t>
            </a:r>
          </a:p>
          <a:p>
            <a:pPr lvl="1"/>
            <a:r>
              <a:rPr lang="en-US" sz="1800" dirty="0"/>
              <a:t>Receive ISR – executes when </a:t>
            </a:r>
            <a:r>
              <a:rPr lang="en-US" sz="1800" dirty="0" smtClean="0"/>
              <a:t>serial interface receives </a:t>
            </a:r>
            <a:r>
              <a:rPr lang="en-US" sz="1800" dirty="0"/>
              <a:t>a </a:t>
            </a:r>
            <a:r>
              <a:rPr lang="en-US" sz="1800" dirty="0" smtClean="0"/>
              <a:t>character</a:t>
            </a:r>
          </a:p>
          <a:p>
            <a:pPr lvl="1"/>
            <a:r>
              <a:rPr lang="en-US" sz="1800" dirty="0" smtClean="0"/>
              <a:t>Error ISR(s) – execute if an error occurs</a:t>
            </a:r>
          </a:p>
          <a:p>
            <a:pPr lvl="1"/>
            <a:endParaRPr lang="en-US" sz="1800" dirty="0"/>
          </a:p>
          <a:p>
            <a:r>
              <a:rPr lang="en-US" sz="2000" dirty="0"/>
              <a:t>Need a way of buffering information between threads</a:t>
            </a:r>
          </a:p>
          <a:p>
            <a:pPr lvl="1"/>
            <a:r>
              <a:rPr lang="en-US" sz="1800" dirty="0"/>
              <a:t>Solution: circular queue with head and tail pointers</a:t>
            </a:r>
          </a:p>
          <a:p>
            <a:pPr lvl="1"/>
            <a:r>
              <a:rPr lang="en-US" sz="1800" dirty="0"/>
              <a:t>One for </a:t>
            </a:r>
            <a:r>
              <a:rPr lang="en-US" sz="1800" dirty="0" err="1"/>
              <a:t>tx</a:t>
            </a:r>
            <a:r>
              <a:rPr lang="en-US" sz="1800" dirty="0"/>
              <a:t>, one for </a:t>
            </a:r>
            <a:r>
              <a:rPr lang="en-US" sz="1800" dirty="0" err="1"/>
              <a:t>rx</a:t>
            </a:r>
            <a:endParaRPr lang="en-US" sz="1800" dirty="0"/>
          </a:p>
        </p:txBody>
      </p:sp>
      <p:grpSp>
        <p:nvGrpSpPr>
          <p:cNvPr id="2" name="Group 1"/>
          <p:cNvGrpSpPr/>
          <p:nvPr/>
        </p:nvGrpSpPr>
        <p:grpSpPr>
          <a:xfrm flipH="1">
            <a:off x="4906962" y="879476"/>
            <a:ext cx="3938587" cy="5391160"/>
            <a:chOff x="4713288" y="879475"/>
            <a:chExt cx="4132262" cy="5656263"/>
          </a:xfrm>
        </p:grpSpPr>
        <p:sp>
          <p:nvSpPr>
            <p:cNvPr id="524352" name="Oval 64"/>
            <p:cNvSpPr>
              <a:spLocks noChangeArrowheads="1"/>
            </p:cNvSpPr>
            <p:nvPr/>
          </p:nvSpPr>
          <p:spPr bwMode="auto">
            <a:xfrm>
              <a:off x="4713288" y="879475"/>
              <a:ext cx="4132262" cy="2019300"/>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a:p>
          </p:txBody>
        </p:sp>
        <p:sp>
          <p:nvSpPr>
            <p:cNvPr id="524296" name="Rectangle 8"/>
            <p:cNvSpPr>
              <a:spLocks noChangeArrowheads="1"/>
            </p:cNvSpPr>
            <p:nvPr/>
          </p:nvSpPr>
          <p:spPr bwMode="auto">
            <a:xfrm>
              <a:off x="5637213" y="5105400"/>
              <a:ext cx="2152650" cy="758825"/>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1800" b="1" dirty="0" smtClean="0">
                  <a:solidFill>
                    <a:schemeClr val="bg1"/>
                  </a:solidFill>
                  <a:latin typeface="Verdana" pitchFamily="34" charset="0"/>
                </a:rPr>
                <a:t>Serial </a:t>
              </a:r>
              <a:br>
                <a:rPr lang="en-US" sz="1800" b="1" dirty="0" smtClean="0">
                  <a:solidFill>
                    <a:schemeClr val="bg1"/>
                  </a:solidFill>
                  <a:latin typeface="Verdana" pitchFamily="34" charset="0"/>
                </a:rPr>
              </a:br>
              <a:r>
                <a:rPr lang="en-US" sz="1800" b="1" dirty="0" smtClean="0">
                  <a:solidFill>
                    <a:schemeClr val="bg1"/>
                  </a:solidFill>
                  <a:latin typeface="Verdana" pitchFamily="34" charset="0"/>
                </a:rPr>
                <a:t>Interface</a:t>
              </a:r>
              <a:endParaRPr lang="en-US" sz="1800" b="1" dirty="0">
                <a:solidFill>
                  <a:schemeClr val="bg1"/>
                </a:solidFill>
                <a:latin typeface="Verdana" pitchFamily="34" charset="0"/>
              </a:endParaRPr>
            </a:p>
          </p:txBody>
        </p:sp>
        <p:grpSp>
          <p:nvGrpSpPr>
            <p:cNvPr id="524355" name="Group 67"/>
            <p:cNvGrpSpPr>
              <a:grpSpLocks/>
            </p:cNvGrpSpPr>
            <p:nvPr/>
          </p:nvGrpSpPr>
          <p:grpSpPr bwMode="auto">
            <a:xfrm>
              <a:off x="6975475" y="4208463"/>
              <a:ext cx="1219200" cy="609600"/>
              <a:chOff x="4394" y="2651"/>
              <a:chExt cx="768" cy="384"/>
            </a:xfrm>
          </p:grpSpPr>
          <p:sp>
            <p:nvSpPr>
              <p:cNvPr id="524303" name="Oval 15"/>
              <p:cNvSpPr>
                <a:spLocks noChangeArrowheads="1"/>
              </p:cNvSpPr>
              <p:nvPr/>
            </p:nvSpPr>
            <p:spPr bwMode="auto">
              <a:xfrm>
                <a:off x="4394" y="2651"/>
                <a:ext cx="768" cy="384"/>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a:p>
            </p:txBody>
          </p:sp>
          <p:sp>
            <p:nvSpPr>
              <p:cNvPr id="524302" name="Text Box 14"/>
              <p:cNvSpPr txBox="1">
                <a:spLocks noChangeArrowheads="1"/>
              </p:cNvSpPr>
              <p:nvPr/>
            </p:nvSpPr>
            <p:spPr bwMode="auto">
              <a:xfrm>
                <a:off x="4493" y="2703"/>
                <a:ext cx="640"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b="1">
                    <a:solidFill>
                      <a:schemeClr val="bg1"/>
                    </a:solidFill>
                    <a:latin typeface="Verdana" pitchFamily="34" charset="0"/>
                  </a:rPr>
                  <a:t>tx_isr</a:t>
                </a:r>
              </a:p>
            </p:txBody>
          </p:sp>
        </p:grpSp>
        <p:grpSp>
          <p:nvGrpSpPr>
            <p:cNvPr id="524344" name="Group 56"/>
            <p:cNvGrpSpPr>
              <a:grpSpLocks/>
            </p:cNvGrpSpPr>
            <p:nvPr/>
          </p:nvGrpSpPr>
          <p:grpSpPr bwMode="auto">
            <a:xfrm>
              <a:off x="7432675" y="3006725"/>
              <a:ext cx="304800" cy="3529013"/>
              <a:chOff x="4320" y="1942"/>
              <a:chExt cx="192" cy="2223"/>
            </a:xfrm>
          </p:grpSpPr>
          <p:sp>
            <p:nvSpPr>
              <p:cNvPr id="524300" name="Line 12"/>
              <p:cNvSpPr>
                <a:spLocks noChangeShapeType="1"/>
              </p:cNvSpPr>
              <p:nvPr/>
            </p:nvSpPr>
            <p:spPr bwMode="auto">
              <a:xfrm>
                <a:off x="4416" y="3744"/>
                <a:ext cx="0" cy="421"/>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sp>
            <p:nvSpPr>
              <p:cNvPr id="524301" name="Line 13"/>
              <p:cNvSpPr>
                <a:spLocks noChangeShapeType="1"/>
              </p:cNvSpPr>
              <p:nvPr/>
            </p:nvSpPr>
            <p:spPr bwMode="auto">
              <a:xfrm>
                <a:off x="4416" y="3083"/>
                <a:ext cx="0" cy="181"/>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grpSp>
            <p:nvGrpSpPr>
              <p:cNvPr id="524321" name="Group 33"/>
              <p:cNvGrpSpPr>
                <a:grpSpLocks/>
              </p:cNvGrpSpPr>
              <p:nvPr/>
            </p:nvGrpSpPr>
            <p:grpSpPr bwMode="auto">
              <a:xfrm flipV="1">
                <a:off x="4320" y="2230"/>
                <a:ext cx="192" cy="288"/>
                <a:chOff x="3408" y="1728"/>
                <a:chExt cx="144" cy="288"/>
              </a:xfrm>
            </p:grpSpPr>
            <p:sp>
              <p:nvSpPr>
                <p:cNvPr id="524322" name="Rectangle 34"/>
                <p:cNvSpPr>
                  <a:spLocks noChangeArrowheads="1"/>
                </p:cNvSpPr>
                <p:nvPr/>
              </p:nvSpPr>
              <p:spPr bwMode="auto">
                <a:xfrm>
                  <a:off x="3408" y="1728"/>
                  <a:ext cx="144" cy="288"/>
                </a:xfrm>
                <a:prstGeom prst="rect">
                  <a:avLst/>
                </a:prstGeom>
                <a:solidFill>
                  <a:srgbClr val="99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a:p>
              </p:txBody>
            </p:sp>
            <p:sp>
              <p:nvSpPr>
                <p:cNvPr id="524323" name="Line 35"/>
                <p:cNvSpPr>
                  <a:spLocks noChangeShapeType="1"/>
                </p:cNvSpPr>
                <p:nvPr/>
              </p:nvSpPr>
              <p:spPr bwMode="auto">
                <a:xfrm>
                  <a:off x="3408" y="1872"/>
                  <a:ext cx="14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grpSp>
          <p:sp>
            <p:nvSpPr>
              <p:cNvPr id="524325" name="Rectangle 37"/>
              <p:cNvSpPr>
                <a:spLocks noChangeArrowheads="1"/>
              </p:cNvSpPr>
              <p:nvPr/>
            </p:nvSpPr>
            <p:spPr bwMode="auto">
              <a:xfrm flipV="1">
                <a:off x="4320" y="1942"/>
                <a:ext cx="192" cy="2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99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a:p>
            </p:txBody>
          </p:sp>
          <p:sp>
            <p:nvSpPr>
              <p:cNvPr id="524326" name="Line 38"/>
              <p:cNvSpPr>
                <a:spLocks noChangeShapeType="1"/>
              </p:cNvSpPr>
              <p:nvPr/>
            </p:nvSpPr>
            <p:spPr bwMode="auto">
              <a:xfrm flipV="1">
                <a:off x="4320" y="2086"/>
                <a:ext cx="19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sp>
            <p:nvSpPr>
              <p:cNvPr id="524327" name="Line 39"/>
              <p:cNvSpPr>
                <a:spLocks noChangeShapeType="1"/>
              </p:cNvSpPr>
              <p:nvPr/>
            </p:nvSpPr>
            <p:spPr bwMode="auto">
              <a:xfrm>
                <a:off x="4416" y="2518"/>
                <a:ext cx="0" cy="181"/>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grpSp>
        <p:sp>
          <p:nvSpPr>
            <p:cNvPr id="524298" name="Line 10"/>
            <p:cNvSpPr>
              <a:spLocks noChangeShapeType="1"/>
            </p:cNvSpPr>
            <p:nvPr/>
          </p:nvSpPr>
          <p:spPr bwMode="auto">
            <a:xfrm flipV="1">
              <a:off x="5907088" y="5867400"/>
              <a:ext cx="0" cy="668338"/>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sp>
          <p:nvSpPr>
            <p:cNvPr id="524299" name="Line 11"/>
            <p:cNvSpPr>
              <a:spLocks noChangeShapeType="1"/>
            </p:cNvSpPr>
            <p:nvPr/>
          </p:nvSpPr>
          <p:spPr bwMode="auto">
            <a:xfrm flipH="1" flipV="1">
              <a:off x="5907088" y="4800600"/>
              <a:ext cx="7937" cy="315913"/>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grpSp>
          <p:nvGrpSpPr>
            <p:cNvPr id="524354" name="Group 66"/>
            <p:cNvGrpSpPr>
              <a:grpSpLocks/>
            </p:cNvGrpSpPr>
            <p:nvPr/>
          </p:nvGrpSpPr>
          <p:grpSpPr bwMode="auto">
            <a:xfrm>
              <a:off x="5297488" y="4191000"/>
              <a:ext cx="1219200" cy="609600"/>
              <a:chOff x="3337" y="2640"/>
              <a:chExt cx="768" cy="384"/>
            </a:xfrm>
          </p:grpSpPr>
          <p:sp>
            <p:nvSpPr>
              <p:cNvPr id="524306" name="Oval 18"/>
              <p:cNvSpPr>
                <a:spLocks noChangeArrowheads="1"/>
              </p:cNvSpPr>
              <p:nvPr/>
            </p:nvSpPr>
            <p:spPr bwMode="auto">
              <a:xfrm>
                <a:off x="3337" y="2640"/>
                <a:ext cx="768" cy="384"/>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a:p>
            </p:txBody>
          </p:sp>
          <p:sp>
            <p:nvSpPr>
              <p:cNvPr id="524307" name="Text Box 19"/>
              <p:cNvSpPr txBox="1">
                <a:spLocks noChangeArrowheads="1"/>
              </p:cNvSpPr>
              <p:nvPr/>
            </p:nvSpPr>
            <p:spPr bwMode="auto">
              <a:xfrm>
                <a:off x="3436" y="2692"/>
                <a:ext cx="647"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b="1">
                    <a:solidFill>
                      <a:schemeClr val="bg1"/>
                    </a:solidFill>
                    <a:latin typeface="Verdana" pitchFamily="34" charset="0"/>
                  </a:rPr>
                  <a:t>rx_isr</a:t>
                </a:r>
              </a:p>
            </p:txBody>
          </p:sp>
        </p:grpSp>
        <p:grpSp>
          <p:nvGrpSpPr>
            <p:cNvPr id="524330" name="Group 42"/>
            <p:cNvGrpSpPr>
              <a:grpSpLocks/>
            </p:cNvGrpSpPr>
            <p:nvPr/>
          </p:nvGrpSpPr>
          <p:grpSpPr bwMode="auto">
            <a:xfrm>
              <a:off x="5754688" y="2989263"/>
              <a:ext cx="304800" cy="1201737"/>
              <a:chOff x="3408" y="1728"/>
              <a:chExt cx="192" cy="757"/>
            </a:xfrm>
          </p:grpSpPr>
          <p:grpSp>
            <p:nvGrpSpPr>
              <p:cNvPr id="524319" name="Group 31"/>
              <p:cNvGrpSpPr>
                <a:grpSpLocks/>
              </p:cNvGrpSpPr>
              <p:nvPr/>
            </p:nvGrpSpPr>
            <p:grpSpPr bwMode="auto">
              <a:xfrm>
                <a:off x="3408" y="1728"/>
                <a:ext cx="192" cy="576"/>
                <a:chOff x="3408" y="1728"/>
                <a:chExt cx="144" cy="576"/>
              </a:xfrm>
            </p:grpSpPr>
            <p:grpSp>
              <p:nvGrpSpPr>
                <p:cNvPr id="524315" name="Group 27"/>
                <p:cNvGrpSpPr>
                  <a:grpSpLocks/>
                </p:cNvGrpSpPr>
                <p:nvPr/>
              </p:nvGrpSpPr>
              <p:grpSpPr bwMode="auto">
                <a:xfrm>
                  <a:off x="3408" y="1728"/>
                  <a:ext cx="144" cy="288"/>
                  <a:chOff x="3408" y="1728"/>
                  <a:chExt cx="144" cy="288"/>
                </a:xfrm>
              </p:grpSpPr>
              <p:sp>
                <p:nvSpPr>
                  <p:cNvPr id="524295" name="Rectangle 7"/>
                  <p:cNvSpPr>
                    <a:spLocks noChangeArrowheads="1"/>
                  </p:cNvSpPr>
                  <p:nvPr/>
                </p:nvSpPr>
                <p:spPr bwMode="auto">
                  <a:xfrm>
                    <a:off x="3408" y="1728"/>
                    <a:ext cx="144" cy="288"/>
                  </a:xfrm>
                  <a:prstGeom prst="rect">
                    <a:avLst/>
                  </a:prstGeom>
                  <a:solidFill>
                    <a:srgbClr val="99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a:p>
                </p:txBody>
              </p:sp>
              <p:sp>
                <p:nvSpPr>
                  <p:cNvPr id="524314" name="Line 26"/>
                  <p:cNvSpPr>
                    <a:spLocks noChangeShapeType="1"/>
                  </p:cNvSpPr>
                  <p:nvPr/>
                </p:nvSpPr>
                <p:spPr bwMode="auto">
                  <a:xfrm>
                    <a:off x="3408" y="1872"/>
                    <a:ext cx="14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grpSp>
            <p:grpSp>
              <p:nvGrpSpPr>
                <p:cNvPr id="524316" name="Group 28"/>
                <p:cNvGrpSpPr>
                  <a:grpSpLocks/>
                </p:cNvGrpSpPr>
                <p:nvPr/>
              </p:nvGrpSpPr>
              <p:grpSpPr bwMode="auto">
                <a:xfrm>
                  <a:off x="3408" y="2016"/>
                  <a:ext cx="144" cy="288"/>
                  <a:chOff x="3408" y="1728"/>
                  <a:chExt cx="144" cy="288"/>
                </a:xfrm>
              </p:grpSpPr>
              <p:sp>
                <p:nvSpPr>
                  <p:cNvPr id="524317" name="Rectangle 29"/>
                  <p:cNvSpPr>
                    <a:spLocks noChangeArrowheads="1"/>
                  </p:cNvSpPr>
                  <p:nvPr/>
                </p:nvSpPr>
                <p:spPr bwMode="auto">
                  <a:xfrm>
                    <a:off x="3408" y="1728"/>
                    <a:ext cx="144" cy="2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99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a:p>
                </p:txBody>
              </p:sp>
              <p:sp>
                <p:nvSpPr>
                  <p:cNvPr id="524318" name="Line 30"/>
                  <p:cNvSpPr>
                    <a:spLocks noChangeShapeType="1"/>
                  </p:cNvSpPr>
                  <p:nvPr/>
                </p:nvSpPr>
                <p:spPr bwMode="auto">
                  <a:xfrm>
                    <a:off x="3408" y="1872"/>
                    <a:ext cx="14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grpSp>
          </p:grpSp>
          <p:sp>
            <p:nvSpPr>
              <p:cNvPr id="524329" name="Line 41"/>
              <p:cNvSpPr>
                <a:spLocks noChangeShapeType="1"/>
              </p:cNvSpPr>
              <p:nvPr/>
            </p:nvSpPr>
            <p:spPr bwMode="auto">
              <a:xfrm flipV="1">
                <a:off x="3504" y="2304"/>
                <a:ext cx="0" cy="181"/>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00"/>
              </a:p>
            </p:txBody>
          </p:sp>
        </p:grpSp>
        <p:sp>
          <p:nvSpPr>
            <p:cNvPr id="524335" name="Oval 47"/>
            <p:cNvSpPr>
              <a:spLocks noChangeArrowheads="1"/>
            </p:cNvSpPr>
            <p:nvPr/>
          </p:nvSpPr>
          <p:spPr bwMode="auto">
            <a:xfrm>
              <a:off x="4953000" y="2057400"/>
              <a:ext cx="1689100" cy="609600"/>
            </a:xfrm>
            <a:prstGeom prst="ellipse">
              <a:avLst/>
            </a:prstGeom>
            <a:solidFill>
              <a:srgbClr val="00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a:p>
          </p:txBody>
        </p:sp>
        <p:sp>
          <p:nvSpPr>
            <p:cNvPr id="524336" name="Text Box 48"/>
            <p:cNvSpPr txBox="1">
              <a:spLocks noChangeArrowheads="1"/>
            </p:cNvSpPr>
            <p:nvPr/>
          </p:nvSpPr>
          <p:spPr bwMode="auto">
            <a:xfrm>
              <a:off x="5000625" y="2139950"/>
              <a:ext cx="16652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1800" b="1" dirty="0" err="1">
                  <a:solidFill>
                    <a:schemeClr val="bg1"/>
                  </a:solidFill>
                  <a:latin typeface="Verdana" pitchFamily="34" charset="0"/>
                </a:rPr>
                <a:t>get_string</a:t>
              </a:r>
              <a:endParaRPr lang="en-US" sz="1800" b="1" dirty="0">
                <a:solidFill>
                  <a:schemeClr val="bg1"/>
                </a:solidFill>
                <a:latin typeface="Verdana" pitchFamily="34" charset="0"/>
              </a:endParaRPr>
            </a:p>
          </p:txBody>
        </p:sp>
        <p:sp>
          <p:nvSpPr>
            <p:cNvPr id="524340" name="Oval 52"/>
            <p:cNvSpPr>
              <a:spLocks noChangeArrowheads="1"/>
            </p:cNvSpPr>
            <p:nvPr/>
          </p:nvSpPr>
          <p:spPr bwMode="auto">
            <a:xfrm>
              <a:off x="6704013" y="2057400"/>
              <a:ext cx="1920875" cy="609600"/>
            </a:xfrm>
            <a:prstGeom prst="ellipse">
              <a:avLst/>
            </a:prstGeom>
            <a:solidFill>
              <a:srgbClr val="00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a:p>
          </p:txBody>
        </p:sp>
        <p:sp>
          <p:nvSpPr>
            <p:cNvPr id="524341" name="Text Box 53"/>
            <p:cNvSpPr txBox="1">
              <a:spLocks noChangeArrowheads="1"/>
            </p:cNvSpPr>
            <p:nvPr/>
          </p:nvSpPr>
          <p:spPr bwMode="auto">
            <a:xfrm>
              <a:off x="6769100" y="2139950"/>
              <a:ext cx="18827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1800" b="1">
                  <a:solidFill>
                    <a:schemeClr val="bg1"/>
                  </a:solidFill>
                  <a:latin typeface="Verdana" pitchFamily="34" charset="0"/>
                </a:rPr>
                <a:t>send_string</a:t>
              </a:r>
            </a:p>
          </p:txBody>
        </p:sp>
        <p:cxnSp>
          <p:nvCxnSpPr>
            <p:cNvPr id="524342" name="AutoShape 54"/>
            <p:cNvCxnSpPr>
              <a:cxnSpLocks noChangeShapeType="1"/>
              <a:stCxn id="524295" idx="0"/>
              <a:endCxn id="524335" idx="4"/>
            </p:cNvCxnSpPr>
            <p:nvPr/>
          </p:nvCxnSpPr>
          <p:spPr bwMode="auto">
            <a:xfrm flipH="1" flipV="1">
              <a:off x="5797550" y="2667000"/>
              <a:ext cx="109538" cy="322263"/>
            </a:xfrm>
            <a:prstGeom prst="straightConnector1">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4343" name="AutoShape 55"/>
            <p:cNvCxnSpPr>
              <a:cxnSpLocks noChangeShapeType="1"/>
              <a:stCxn id="524340" idx="4"/>
              <a:endCxn id="524325" idx="2"/>
            </p:cNvCxnSpPr>
            <p:nvPr/>
          </p:nvCxnSpPr>
          <p:spPr bwMode="auto">
            <a:xfrm flipH="1">
              <a:off x="7585075" y="2667000"/>
              <a:ext cx="79375" cy="339725"/>
            </a:xfrm>
            <a:prstGeom prst="straightConnector1">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4346" name="AutoShape 58"/>
            <p:cNvCxnSpPr>
              <a:cxnSpLocks noChangeShapeType="1"/>
              <a:stCxn id="524335" idx="0"/>
            </p:cNvCxnSpPr>
            <p:nvPr/>
          </p:nvCxnSpPr>
          <p:spPr bwMode="auto">
            <a:xfrm flipH="1" flipV="1">
              <a:off x="5789613" y="1752600"/>
              <a:ext cx="7937" cy="304800"/>
            </a:xfrm>
            <a:prstGeom prst="straightConnector1">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4347" name="AutoShape 59"/>
            <p:cNvCxnSpPr>
              <a:cxnSpLocks noChangeShapeType="1"/>
            </p:cNvCxnSpPr>
            <p:nvPr/>
          </p:nvCxnSpPr>
          <p:spPr bwMode="auto">
            <a:xfrm>
              <a:off x="7770813" y="1752600"/>
              <a:ext cx="0" cy="339725"/>
            </a:xfrm>
            <a:prstGeom prst="straightConnector1">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24349" name="Oval 61"/>
            <p:cNvSpPr>
              <a:spLocks noChangeArrowheads="1"/>
            </p:cNvSpPr>
            <p:nvPr/>
          </p:nvSpPr>
          <p:spPr bwMode="auto">
            <a:xfrm>
              <a:off x="5180013" y="914400"/>
              <a:ext cx="3016250" cy="947738"/>
            </a:xfrm>
            <a:prstGeom prst="ellipse">
              <a:avLst/>
            </a:prstGeom>
            <a:solidFill>
              <a:srgbClr val="00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a:p>
          </p:txBody>
        </p:sp>
        <p:sp>
          <p:nvSpPr>
            <p:cNvPr id="524350" name="Text Box 62"/>
            <p:cNvSpPr txBox="1">
              <a:spLocks noChangeArrowheads="1"/>
            </p:cNvSpPr>
            <p:nvPr/>
          </p:nvSpPr>
          <p:spPr bwMode="auto">
            <a:xfrm>
              <a:off x="5529802" y="1042988"/>
              <a:ext cx="2465896" cy="678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1800" b="1">
                  <a:solidFill>
                    <a:schemeClr val="bg1"/>
                  </a:solidFill>
                  <a:latin typeface="Verdana" pitchFamily="34" charset="0"/>
                </a:rPr>
                <a:t>Main Program or</a:t>
              </a:r>
              <a:br>
                <a:rPr lang="en-US" sz="1800" b="1">
                  <a:solidFill>
                    <a:schemeClr val="bg1"/>
                  </a:solidFill>
                  <a:latin typeface="Verdana" pitchFamily="34" charset="0"/>
                </a:rPr>
              </a:br>
              <a:r>
                <a:rPr lang="en-US" sz="1800" b="1">
                  <a:solidFill>
                    <a:schemeClr val="bg1"/>
                  </a:solidFill>
                  <a:latin typeface="Verdana" pitchFamily="34" charset="0"/>
                </a:rPr>
                <a:t>other threads</a:t>
              </a:r>
            </a:p>
          </p:txBody>
        </p:sp>
      </p:grpSp>
    </p:spTree>
    <p:extLst>
      <p:ext uri="{BB962C8B-B14F-4D97-AF65-F5344CB8AC3E}">
        <p14:creationId xmlns:p14="http://schemas.microsoft.com/office/powerpoint/2010/main" val="1909736058"/>
      </p:ext>
    </p:extLst>
  </p:cSld>
  <p:clrMapOvr>
    <a:masterClrMapping/>
  </p:clrMapOvr>
  <p:transition>
    <p:pull dir="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8" name="Rectangle 2"/>
          <p:cNvSpPr>
            <a:spLocks noGrp="1" noChangeArrowheads="1"/>
          </p:cNvSpPr>
          <p:nvPr>
            <p:ph type="title"/>
          </p:nvPr>
        </p:nvSpPr>
        <p:spPr/>
        <p:txBody>
          <a:bodyPr/>
          <a:lstStyle/>
          <a:p>
            <a:r>
              <a:rPr lang="en-US" sz="3200" dirty="0"/>
              <a:t>Enabling and Connecting Interrupts to ISRs</a:t>
            </a:r>
          </a:p>
        </p:txBody>
      </p:sp>
      <p:sp>
        <p:nvSpPr>
          <p:cNvPr id="526339" name="Rectangle 3"/>
          <p:cNvSpPr>
            <a:spLocks noGrp="1" noChangeArrowheads="1"/>
          </p:cNvSpPr>
          <p:nvPr>
            <p:ph sz="half" idx="1"/>
          </p:nvPr>
        </p:nvSpPr>
        <p:spPr>
          <a:xfrm>
            <a:off x="228600" y="990600"/>
            <a:ext cx="3200400" cy="5867400"/>
          </a:xfrm>
        </p:spPr>
        <p:txBody>
          <a:bodyPr/>
          <a:lstStyle/>
          <a:p>
            <a:pPr>
              <a:lnSpc>
                <a:spcPct val="80000"/>
              </a:lnSpc>
            </a:pPr>
            <a:r>
              <a:rPr lang="en-US" sz="2000" dirty="0" smtClean="0"/>
              <a:t>ARM Cortex-M4 provides various IRQs for all communication interface’s events</a:t>
            </a:r>
          </a:p>
          <a:p>
            <a:pPr lvl="1">
              <a:lnSpc>
                <a:spcPct val="80000"/>
              </a:lnSpc>
            </a:pPr>
            <a:r>
              <a:rPr lang="en-US" sz="1600" dirty="0" smtClean="0"/>
              <a:t>I2C1EVENT</a:t>
            </a:r>
          </a:p>
          <a:p>
            <a:pPr lvl="1">
              <a:lnSpc>
                <a:spcPct val="80000"/>
              </a:lnSpc>
            </a:pPr>
            <a:r>
              <a:rPr lang="en-US" sz="1600" dirty="0" smtClean="0"/>
              <a:t>I2C1ERROR</a:t>
            </a:r>
          </a:p>
          <a:p>
            <a:pPr lvl="1">
              <a:lnSpc>
                <a:spcPct val="80000"/>
              </a:lnSpc>
            </a:pPr>
            <a:r>
              <a:rPr lang="en-US" sz="1600" dirty="0" smtClean="0"/>
              <a:t>I2C2EVENT</a:t>
            </a:r>
          </a:p>
          <a:p>
            <a:pPr lvl="1">
              <a:lnSpc>
                <a:spcPct val="80000"/>
              </a:lnSpc>
            </a:pPr>
            <a:r>
              <a:rPr lang="en-US" sz="1600" dirty="0" smtClean="0"/>
              <a:t>I2C2ERROR</a:t>
            </a:r>
          </a:p>
          <a:p>
            <a:pPr lvl="1">
              <a:lnSpc>
                <a:spcPct val="80000"/>
              </a:lnSpc>
            </a:pPr>
            <a:r>
              <a:rPr lang="en-US" sz="1600" dirty="0" smtClean="0"/>
              <a:t>SPI1</a:t>
            </a:r>
          </a:p>
          <a:p>
            <a:pPr lvl="1">
              <a:lnSpc>
                <a:spcPct val="80000"/>
              </a:lnSpc>
            </a:pPr>
            <a:r>
              <a:rPr lang="en-US" sz="1600" dirty="0" smtClean="0"/>
              <a:t>SPI2</a:t>
            </a:r>
          </a:p>
          <a:p>
            <a:pPr lvl="1">
              <a:lnSpc>
                <a:spcPct val="80000"/>
              </a:lnSpc>
            </a:pPr>
            <a:r>
              <a:rPr lang="en-US" sz="1600" dirty="0" smtClean="0"/>
              <a:t>USART1</a:t>
            </a:r>
          </a:p>
          <a:p>
            <a:pPr lvl="1">
              <a:lnSpc>
                <a:spcPct val="80000"/>
              </a:lnSpc>
            </a:pPr>
            <a:r>
              <a:rPr lang="en-US" sz="1600" dirty="0" smtClean="0"/>
              <a:t>USART2</a:t>
            </a:r>
          </a:p>
          <a:p>
            <a:pPr lvl="1">
              <a:lnSpc>
                <a:spcPct val="80000"/>
              </a:lnSpc>
            </a:pPr>
            <a:r>
              <a:rPr lang="en-US" sz="1600" dirty="0" smtClean="0"/>
              <a:t>USART3</a:t>
            </a:r>
          </a:p>
          <a:p>
            <a:pPr lvl="1">
              <a:lnSpc>
                <a:spcPct val="80000"/>
              </a:lnSpc>
            </a:pPr>
            <a:endParaRPr lang="en-US" sz="1600" dirty="0"/>
          </a:p>
          <a:p>
            <a:pPr>
              <a:lnSpc>
                <a:spcPct val="80000"/>
              </a:lnSpc>
            </a:pPr>
            <a:r>
              <a:rPr lang="en-US" sz="2000" dirty="0" smtClean="0"/>
              <a:t>Decide which operation to take in each IRQ</a:t>
            </a:r>
          </a:p>
        </p:txBody>
      </p:sp>
      <p:sp>
        <p:nvSpPr>
          <p:cNvPr id="526341" name="Rectangle 5"/>
          <p:cNvSpPr>
            <a:spLocks noGrp="1" noChangeArrowheads="1"/>
          </p:cNvSpPr>
          <p:nvPr>
            <p:ph sz="half" idx="2"/>
          </p:nvPr>
        </p:nvSpPr>
        <p:spPr>
          <a:xfrm>
            <a:off x="3581400" y="990600"/>
            <a:ext cx="5486400" cy="4800600"/>
          </a:xfrm>
          <a:noFill/>
          <a:ln/>
        </p:spPr>
        <p:txBody>
          <a:bodyPr/>
          <a:lstStyle/>
          <a:p>
            <a:pPr>
              <a:lnSpc>
                <a:spcPct val="80000"/>
              </a:lnSpc>
              <a:buFontTx/>
              <a:buNone/>
            </a:pPr>
            <a:r>
              <a:rPr lang="en-US" sz="1800" b="1" dirty="0" smtClean="0">
                <a:latin typeface="Lucida Console" pitchFamily="49" charset="0"/>
              </a:rPr>
              <a:t>void USART2_IRQHandler() </a:t>
            </a:r>
            <a:r>
              <a:rPr lang="en-US" sz="1800" b="1" dirty="0">
                <a:latin typeface="Lucida Console" pitchFamily="49" charset="0"/>
              </a:rPr>
              <a:t>{</a:t>
            </a:r>
          </a:p>
          <a:p>
            <a:pPr>
              <a:lnSpc>
                <a:spcPct val="80000"/>
              </a:lnSpc>
              <a:buFontTx/>
              <a:buNone/>
            </a:pPr>
            <a:r>
              <a:rPr lang="en-US" sz="1800" b="1" dirty="0" smtClean="0">
                <a:latin typeface="Lucida Console" pitchFamily="49" charset="0"/>
              </a:rPr>
              <a:t>	if (transmitter ready) {</a:t>
            </a:r>
          </a:p>
          <a:p>
            <a:pPr>
              <a:lnSpc>
                <a:spcPct val="80000"/>
              </a:lnSpc>
              <a:buFontTx/>
              <a:buNone/>
            </a:pPr>
            <a:r>
              <a:rPr lang="en-US" sz="1800" b="1" dirty="0">
                <a:latin typeface="Lucida Console" pitchFamily="49" charset="0"/>
              </a:rPr>
              <a:t>	</a:t>
            </a:r>
            <a:r>
              <a:rPr lang="en-US" sz="1800" b="1" dirty="0" smtClean="0">
                <a:latin typeface="Lucida Console" pitchFamily="49" charset="0"/>
              </a:rPr>
              <a:t>	if (more data to send) {</a:t>
            </a:r>
          </a:p>
          <a:p>
            <a:pPr>
              <a:lnSpc>
                <a:spcPct val="80000"/>
              </a:lnSpc>
              <a:buFontTx/>
              <a:buNone/>
            </a:pPr>
            <a:r>
              <a:rPr lang="en-US" sz="1800" b="1" dirty="0">
                <a:latin typeface="Lucida Console" pitchFamily="49" charset="0"/>
              </a:rPr>
              <a:t>	</a:t>
            </a:r>
            <a:r>
              <a:rPr lang="en-US" sz="1800" b="1" dirty="0" smtClean="0">
                <a:latin typeface="Lucida Console" pitchFamily="49" charset="0"/>
              </a:rPr>
              <a:t>		get next byte</a:t>
            </a:r>
          </a:p>
          <a:p>
            <a:pPr>
              <a:lnSpc>
                <a:spcPct val="80000"/>
              </a:lnSpc>
              <a:buFontTx/>
              <a:buNone/>
            </a:pPr>
            <a:r>
              <a:rPr lang="en-US" sz="1800" b="1" dirty="0">
                <a:latin typeface="Lucida Console" pitchFamily="49" charset="0"/>
              </a:rPr>
              <a:t>	</a:t>
            </a:r>
            <a:r>
              <a:rPr lang="en-US" sz="1800" b="1" dirty="0" smtClean="0">
                <a:latin typeface="Lucida Console" pitchFamily="49" charset="0"/>
              </a:rPr>
              <a:t>		send it out transmitter</a:t>
            </a:r>
          </a:p>
          <a:p>
            <a:pPr>
              <a:lnSpc>
                <a:spcPct val="80000"/>
              </a:lnSpc>
              <a:buFontTx/>
              <a:buNone/>
            </a:pPr>
            <a:r>
              <a:rPr lang="en-US" sz="1800" b="1" dirty="0" smtClean="0">
                <a:latin typeface="Lucida Console" pitchFamily="49" charset="0"/>
              </a:rPr>
              <a:t>		}</a:t>
            </a:r>
          </a:p>
          <a:p>
            <a:pPr>
              <a:lnSpc>
                <a:spcPct val="80000"/>
              </a:lnSpc>
              <a:buFontTx/>
              <a:buNone/>
            </a:pPr>
            <a:r>
              <a:rPr lang="en-US" sz="1800" b="1" dirty="0">
                <a:latin typeface="Lucida Console" pitchFamily="49" charset="0"/>
              </a:rPr>
              <a:t>	</a:t>
            </a:r>
            <a:r>
              <a:rPr lang="en-US" sz="1800" b="1" dirty="0" smtClean="0">
                <a:latin typeface="Lucida Console" pitchFamily="49" charset="0"/>
              </a:rPr>
              <a:t>}</a:t>
            </a:r>
          </a:p>
          <a:p>
            <a:pPr>
              <a:lnSpc>
                <a:spcPct val="80000"/>
              </a:lnSpc>
              <a:buFontTx/>
              <a:buNone/>
            </a:pPr>
            <a:r>
              <a:rPr lang="en-US" sz="1800" b="1" dirty="0">
                <a:latin typeface="Lucida Console" pitchFamily="49" charset="0"/>
              </a:rPr>
              <a:t>	</a:t>
            </a:r>
            <a:r>
              <a:rPr lang="en-US" sz="1800" b="1" dirty="0" smtClean="0">
                <a:latin typeface="Lucida Console" pitchFamily="49" charset="0"/>
              </a:rPr>
              <a:t>if (received data) {</a:t>
            </a:r>
          </a:p>
          <a:p>
            <a:pPr>
              <a:lnSpc>
                <a:spcPct val="80000"/>
              </a:lnSpc>
              <a:buFontTx/>
              <a:buNone/>
            </a:pPr>
            <a:r>
              <a:rPr lang="en-US" sz="1800" b="1" dirty="0">
                <a:latin typeface="Lucida Console" pitchFamily="49" charset="0"/>
              </a:rPr>
              <a:t>	</a:t>
            </a:r>
            <a:r>
              <a:rPr lang="en-US" sz="1800" b="1" dirty="0" smtClean="0">
                <a:latin typeface="Lucida Console" pitchFamily="49" charset="0"/>
              </a:rPr>
              <a:t>	get byte from receiver</a:t>
            </a:r>
          </a:p>
          <a:p>
            <a:pPr>
              <a:lnSpc>
                <a:spcPct val="80000"/>
              </a:lnSpc>
              <a:buFontTx/>
              <a:buNone/>
            </a:pPr>
            <a:r>
              <a:rPr lang="en-US" sz="1800" b="1" dirty="0">
                <a:latin typeface="Lucida Console" pitchFamily="49" charset="0"/>
              </a:rPr>
              <a:t>	</a:t>
            </a:r>
            <a:r>
              <a:rPr lang="en-US" sz="1800" b="1" dirty="0" smtClean="0">
                <a:latin typeface="Lucida Console" pitchFamily="49" charset="0"/>
              </a:rPr>
              <a:t>	save it</a:t>
            </a:r>
          </a:p>
          <a:p>
            <a:pPr>
              <a:lnSpc>
                <a:spcPct val="80000"/>
              </a:lnSpc>
              <a:buFontTx/>
              <a:buNone/>
            </a:pPr>
            <a:r>
              <a:rPr lang="en-US" sz="1800" b="1" dirty="0">
                <a:latin typeface="Lucida Console" pitchFamily="49" charset="0"/>
              </a:rPr>
              <a:t>	</a:t>
            </a:r>
            <a:r>
              <a:rPr lang="en-US" sz="1800" b="1" dirty="0" smtClean="0">
                <a:latin typeface="Lucida Console" pitchFamily="49" charset="0"/>
              </a:rPr>
              <a:t>}</a:t>
            </a:r>
          </a:p>
          <a:p>
            <a:pPr>
              <a:lnSpc>
                <a:spcPct val="80000"/>
              </a:lnSpc>
              <a:buFontTx/>
              <a:buNone/>
            </a:pPr>
            <a:r>
              <a:rPr lang="en-US" sz="1800" b="1" dirty="0">
                <a:latin typeface="Lucida Console" pitchFamily="49" charset="0"/>
              </a:rPr>
              <a:t>	</a:t>
            </a:r>
            <a:r>
              <a:rPr lang="en-US" sz="1800" b="1" dirty="0" smtClean="0">
                <a:latin typeface="Lucida Console" pitchFamily="49" charset="0"/>
              </a:rPr>
              <a:t>if (error occurred) {</a:t>
            </a:r>
          </a:p>
          <a:p>
            <a:pPr>
              <a:lnSpc>
                <a:spcPct val="80000"/>
              </a:lnSpc>
              <a:buFontTx/>
              <a:buNone/>
            </a:pPr>
            <a:r>
              <a:rPr lang="en-US" sz="1800" b="1" dirty="0" smtClean="0">
                <a:latin typeface="Lucida Console" pitchFamily="49" charset="0"/>
              </a:rPr>
              <a:t>		handle error</a:t>
            </a:r>
          </a:p>
          <a:p>
            <a:pPr>
              <a:lnSpc>
                <a:spcPct val="80000"/>
              </a:lnSpc>
              <a:buFontTx/>
              <a:buNone/>
            </a:pPr>
            <a:r>
              <a:rPr lang="en-US" sz="1800" b="1" dirty="0">
                <a:latin typeface="Lucida Console" pitchFamily="49" charset="0"/>
              </a:rPr>
              <a:t>	</a:t>
            </a:r>
            <a:r>
              <a:rPr lang="en-US" sz="1800" b="1" dirty="0" smtClean="0">
                <a:latin typeface="Lucida Console" pitchFamily="49" charset="0"/>
              </a:rPr>
              <a:t>}</a:t>
            </a:r>
          </a:p>
          <a:p>
            <a:pPr>
              <a:lnSpc>
                <a:spcPct val="80000"/>
              </a:lnSpc>
              <a:buFontTx/>
              <a:buNone/>
            </a:pPr>
            <a:r>
              <a:rPr lang="en-US" sz="1800" b="1" dirty="0">
                <a:latin typeface="Lucida Console" pitchFamily="49" charset="0"/>
              </a:rPr>
              <a:t>	</a:t>
            </a:r>
            <a:r>
              <a:rPr lang="en-US" sz="1800" b="1" dirty="0" smtClean="0">
                <a:latin typeface="Lucida Console" pitchFamily="49" charset="0"/>
              </a:rPr>
              <a:t>	</a:t>
            </a:r>
          </a:p>
          <a:p>
            <a:pPr>
              <a:lnSpc>
                <a:spcPct val="80000"/>
              </a:lnSpc>
              <a:buFontTx/>
              <a:buNone/>
            </a:pPr>
            <a:r>
              <a:rPr lang="en-US" sz="1800" b="1" dirty="0" smtClean="0">
                <a:latin typeface="Lucida Console" pitchFamily="49" charset="0"/>
              </a:rPr>
              <a:t>}</a:t>
            </a:r>
          </a:p>
          <a:p>
            <a:pPr>
              <a:lnSpc>
                <a:spcPct val="80000"/>
              </a:lnSpc>
              <a:buFontTx/>
              <a:buNone/>
            </a:pPr>
            <a:endParaRPr lang="en-US" sz="1800" dirty="0">
              <a:latin typeface="Lucida Console" pitchFamily="49" charset="0"/>
            </a:endParaRPr>
          </a:p>
        </p:txBody>
      </p:sp>
    </p:spTree>
    <p:extLst>
      <p:ext uri="{BB962C8B-B14F-4D97-AF65-F5344CB8AC3E}">
        <p14:creationId xmlns:p14="http://schemas.microsoft.com/office/powerpoint/2010/main" val="793160408"/>
      </p:ext>
    </p:extLst>
  </p:cSld>
  <p:clrMapOvr>
    <a:masterClrMapping/>
  </p:clrMapOvr>
  <p:transition>
    <p:pull dir="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Rectangle 2"/>
          <p:cNvSpPr>
            <a:spLocks noGrp="1" noChangeArrowheads="1"/>
          </p:cNvSpPr>
          <p:nvPr>
            <p:ph type="title"/>
          </p:nvPr>
        </p:nvSpPr>
        <p:spPr/>
        <p:txBody>
          <a:bodyPr/>
          <a:lstStyle/>
          <a:p>
            <a:r>
              <a:rPr lang="en-US"/>
              <a:t>Code to Implement Queues</a:t>
            </a:r>
          </a:p>
        </p:txBody>
      </p:sp>
      <p:sp>
        <p:nvSpPr>
          <p:cNvPr id="528387" name="Rectangle 3"/>
          <p:cNvSpPr>
            <a:spLocks noGrp="1" noChangeArrowheads="1"/>
          </p:cNvSpPr>
          <p:nvPr>
            <p:ph sz="half" idx="1"/>
          </p:nvPr>
        </p:nvSpPr>
        <p:spPr>
          <a:xfrm>
            <a:off x="228600" y="838200"/>
            <a:ext cx="5638800" cy="5867400"/>
          </a:xfrm>
        </p:spPr>
        <p:txBody>
          <a:bodyPr/>
          <a:lstStyle/>
          <a:p>
            <a:r>
              <a:rPr lang="en-US" sz="1800" dirty="0" err="1"/>
              <a:t>Enqueue</a:t>
            </a:r>
            <a:r>
              <a:rPr lang="en-US" sz="1800" dirty="0"/>
              <a:t> at </a:t>
            </a:r>
            <a:r>
              <a:rPr lang="en-US" sz="1800" dirty="0" smtClean="0"/>
              <a:t>tail: </a:t>
            </a:r>
            <a:r>
              <a:rPr lang="en-US" sz="1800" dirty="0" err="1" smtClean="0"/>
              <a:t>tail_ptr</a:t>
            </a:r>
            <a:r>
              <a:rPr lang="en-US" sz="1800" dirty="0" smtClean="0"/>
              <a:t> </a:t>
            </a:r>
            <a:r>
              <a:rPr lang="en-US" sz="1800" dirty="0"/>
              <a:t>points to next free </a:t>
            </a:r>
            <a:r>
              <a:rPr lang="en-US" sz="1800" dirty="0" smtClean="0"/>
              <a:t>entry</a:t>
            </a:r>
          </a:p>
          <a:p>
            <a:r>
              <a:rPr lang="en-US" sz="1800" dirty="0" err="1"/>
              <a:t>D</a:t>
            </a:r>
            <a:r>
              <a:rPr lang="en-US" sz="1800" dirty="0" err="1" smtClean="0"/>
              <a:t>equeue</a:t>
            </a:r>
            <a:r>
              <a:rPr lang="en-US" sz="1800" dirty="0" smtClean="0"/>
              <a:t> </a:t>
            </a:r>
            <a:r>
              <a:rPr lang="en-US" sz="1800" dirty="0"/>
              <a:t>from </a:t>
            </a:r>
            <a:r>
              <a:rPr lang="en-US" sz="1800" dirty="0" smtClean="0"/>
              <a:t>head: </a:t>
            </a:r>
            <a:r>
              <a:rPr lang="en-US" sz="1800" dirty="0" err="1" smtClean="0"/>
              <a:t>head_ptr</a:t>
            </a:r>
            <a:r>
              <a:rPr lang="en-US" sz="1800" dirty="0" smtClean="0"/>
              <a:t> </a:t>
            </a:r>
            <a:r>
              <a:rPr lang="en-US" sz="1800" dirty="0"/>
              <a:t>points to item to </a:t>
            </a:r>
            <a:r>
              <a:rPr lang="en-US" sz="1800" dirty="0" smtClean="0"/>
              <a:t>remove</a:t>
            </a:r>
            <a:endParaRPr lang="en-US" sz="1800" dirty="0"/>
          </a:p>
          <a:p>
            <a:r>
              <a:rPr lang="en-US" sz="1800" dirty="0"/>
              <a:t>#define the queue size to make it easy to change</a:t>
            </a:r>
          </a:p>
          <a:p>
            <a:r>
              <a:rPr lang="en-US" sz="1800" dirty="0"/>
              <a:t>One queue per direction</a:t>
            </a:r>
          </a:p>
          <a:p>
            <a:pPr lvl="1"/>
            <a:r>
              <a:rPr lang="en-US" sz="1600" dirty="0" err="1"/>
              <a:t>tx</a:t>
            </a:r>
            <a:r>
              <a:rPr lang="en-US" sz="1600" dirty="0"/>
              <a:t> ISR unloads </a:t>
            </a:r>
            <a:r>
              <a:rPr lang="en-US" sz="1600" dirty="0" err="1"/>
              <a:t>tx_q</a:t>
            </a:r>
            <a:endParaRPr lang="en-US" sz="1600" dirty="0"/>
          </a:p>
          <a:p>
            <a:pPr lvl="1"/>
            <a:r>
              <a:rPr lang="en-US" sz="1600" dirty="0" err="1"/>
              <a:t>rx</a:t>
            </a:r>
            <a:r>
              <a:rPr lang="en-US" sz="1600" dirty="0"/>
              <a:t> ISR loads </a:t>
            </a:r>
            <a:r>
              <a:rPr lang="en-US" sz="1600" dirty="0" err="1"/>
              <a:t>rx_q</a:t>
            </a:r>
            <a:endParaRPr lang="en-US" sz="1600" dirty="0"/>
          </a:p>
          <a:p>
            <a:r>
              <a:rPr lang="en-US" sz="1800" dirty="0"/>
              <a:t>Other threads (e.g. main) load </a:t>
            </a:r>
            <a:r>
              <a:rPr lang="en-US" sz="1800" dirty="0" err="1"/>
              <a:t>tx_q</a:t>
            </a:r>
            <a:r>
              <a:rPr lang="en-US" sz="1800" dirty="0"/>
              <a:t> and unload </a:t>
            </a:r>
            <a:r>
              <a:rPr lang="en-US" sz="1800" dirty="0" err="1"/>
              <a:t>rx_q</a:t>
            </a:r>
            <a:endParaRPr lang="en-US" sz="1800" dirty="0"/>
          </a:p>
          <a:p>
            <a:r>
              <a:rPr lang="en-US" sz="1800" dirty="0"/>
              <a:t>Need to wrap pointer at end of buffer to make it circular, </a:t>
            </a:r>
            <a:endParaRPr lang="en-US" sz="1800" dirty="0" smtClean="0"/>
          </a:p>
          <a:p>
            <a:pPr lvl="1"/>
            <a:r>
              <a:rPr lang="en-US" sz="1400" dirty="0" smtClean="0"/>
              <a:t>Use </a:t>
            </a:r>
            <a:r>
              <a:rPr lang="en-US" sz="1400" dirty="0"/>
              <a:t>% (modulus, remainder) </a:t>
            </a:r>
            <a:r>
              <a:rPr lang="en-US" sz="1400" dirty="0" smtClean="0"/>
              <a:t>operator if queue size is not power of two</a:t>
            </a:r>
          </a:p>
          <a:p>
            <a:pPr lvl="1"/>
            <a:r>
              <a:rPr lang="en-US" sz="1400" dirty="0" smtClean="0"/>
              <a:t>Use &amp; (bitwise and) if queue size is a power of two</a:t>
            </a:r>
            <a:endParaRPr lang="en-US" sz="1400" dirty="0"/>
          </a:p>
          <a:p>
            <a:r>
              <a:rPr lang="en-US" sz="1800" dirty="0"/>
              <a:t>Queue is empty if size == 0</a:t>
            </a:r>
          </a:p>
          <a:p>
            <a:r>
              <a:rPr lang="en-US" sz="1800" dirty="0"/>
              <a:t>Queue is full if size == Q_SIZE</a:t>
            </a:r>
          </a:p>
        </p:txBody>
      </p:sp>
      <p:sp>
        <p:nvSpPr>
          <p:cNvPr id="528397" name="Line 13"/>
          <p:cNvSpPr>
            <a:spLocks noChangeShapeType="1"/>
          </p:cNvSpPr>
          <p:nvPr/>
        </p:nvSpPr>
        <p:spPr bwMode="auto">
          <a:xfrm rot="5400000" flipH="1">
            <a:off x="7797800" y="2247900"/>
            <a:ext cx="369887" cy="14288"/>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528493" name="Group 109"/>
          <p:cNvGrpSpPr>
            <a:grpSpLocks/>
          </p:cNvGrpSpPr>
          <p:nvPr/>
        </p:nvGrpSpPr>
        <p:grpSpPr bwMode="auto">
          <a:xfrm flipH="1">
            <a:off x="6542088" y="1754187"/>
            <a:ext cx="1828800" cy="304800"/>
            <a:chOff x="3432" y="1200"/>
            <a:chExt cx="1152" cy="192"/>
          </a:xfrm>
        </p:grpSpPr>
        <p:grpSp>
          <p:nvGrpSpPr>
            <p:cNvPr id="528390" name="Group 6"/>
            <p:cNvGrpSpPr>
              <a:grpSpLocks/>
            </p:cNvGrpSpPr>
            <p:nvPr/>
          </p:nvGrpSpPr>
          <p:grpSpPr bwMode="auto">
            <a:xfrm rot="5400000">
              <a:off x="3624" y="1008"/>
              <a:ext cx="192" cy="576"/>
              <a:chOff x="3408" y="1728"/>
              <a:chExt cx="144" cy="576"/>
            </a:xfrm>
          </p:grpSpPr>
          <p:grpSp>
            <p:nvGrpSpPr>
              <p:cNvPr id="528391" name="Group 7"/>
              <p:cNvGrpSpPr>
                <a:grpSpLocks/>
              </p:cNvGrpSpPr>
              <p:nvPr/>
            </p:nvGrpSpPr>
            <p:grpSpPr bwMode="auto">
              <a:xfrm>
                <a:off x="3408" y="1728"/>
                <a:ext cx="144" cy="288"/>
                <a:chOff x="3408" y="1728"/>
                <a:chExt cx="144" cy="288"/>
              </a:xfrm>
            </p:grpSpPr>
            <p:sp>
              <p:nvSpPr>
                <p:cNvPr id="528392" name="Rectangle 8"/>
                <p:cNvSpPr>
                  <a:spLocks noChangeArrowheads="1"/>
                </p:cNvSpPr>
                <p:nvPr/>
              </p:nvSpPr>
              <p:spPr bwMode="auto">
                <a:xfrm>
                  <a:off x="3408" y="1728"/>
                  <a:ext cx="144" cy="288"/>
                </a:xfrm>
                <a:prstGeom prst="rect">
                  <a:avLst/>
                </a:prstGeom>
                <a:solidFill>
                  <a:srgbClr val="99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8393" name="Line 9"/>
                <p:cNvSpPr>
                  <a:spLocks noChangeShapeType="1"/>
                </p:cNvSpPr>
                <p:nvPr/>
              </p:nvSpPr>
              <p:spPr bwMode="auto">
                <a:xfrm>
                  <a:off x="3408" y="1872"/>
                  <a:ext cx="14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28394" name="Group 10"/>
              <p:cNvGrpSpPr>
                <a:grpSpLocks/>
              </p:cNvGrpSpPr>
              <p:nvPr/>
            </p:nvGrpSpPr>
            <p:grpSpPr bwMode="auto">
              <a:xfrm>
                <a:off x="3408" y="2016"/>
                <a:ext cx="144" cy="288"/>
                <a:chOff x="3408" y="1728"/>
                <a:chExt cx="144" cy="288"/>
              </a:xfrm>
            </p:grpSpPr>
            <p:sp>
              <p:nvSpPr>
                <p:cNvPr id="528395" name="Rectangle 11"/>
                <p:cNvSpPr>
                  <a:spLocks noChangeArrowheads="1"/>
                </p:cNvSpPr>
                <p:nvPr/>
              </p:nvSpPr>
              <p:spPr bwMode="auto">
                <a:xfrm>
                  <a:off x="3408" y="1728"/>
                  <a:ext cx="144" cy="2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99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8396" name="Line 12"/>
                <p:cNvSpPr>
                  <a:spLocks noChangeShapeType="1"/>
                </p:cNvSpPr>
                <p:nvPr/>
              </p:nvSpPr>
              <p:spPr bwMode="auto">
                <a:xfrm>
                  <a:off x="3408" y="1872"/>
                  <a:ext cx="14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528492" name="Group 108"/>
            <p:cNvGrpSpPr>
              <a:grpSpLocks/>
            </p:cNvGrpSpPr>
            <p:nvPr/>
          </p:nvGrpSpPr>
          <p:grpSpPr bwMode="auto">
            <a:xfrm>
              <a:off x="4008" y="1200"/>
              <a:ext cx="576" cy="192"/>
              <a:chOff x="4008" y="1200"/>
              <a:chExt cx="576" cy="192"/>
            </a:xfrm>
          </p:grpSpPr>
          <p:grpSp>
            <p:nvGrpSpPr>
              <p:cNvPr id="528399" name="Group 15"/>
              <p:cNvGrpSpPr>
                <a:grpSpLocks/>
              </p:cNvGrpSpPr>
              <p:nvPr/>
            </p:nvGrpSpPr>
            <p:grpSpPr bwMode="auto">
              <a:xfrm rot="5400000">
                <a:off x="4056" y="1152"/>
                <a:ext cx="192" cy="288"/>
                <a:chOff x="3408" y="1728"/>
                <a:chExt cx="144" cy="288"/>
              </a:xfrm>
            </p:grpSpPr>
            <p:sp>
              <p:nvSpPr>
                <p:cNvPr id="528400" name="Rectangle 16"/>
                <p:cNvSpPr>
                  <a:spLocks noChangeArrowheads="1"/>
                </p:cNvSpPr>
                <p:nvPr/>
              </p:nvSpPr>
              <p:spPr bwMode="auto">
                <a:xfrm>
                  <a:off x="3408" y="1728"/>
                  <a:ext cx="144" cy="288"/>
                </a:xfrm>
                <a:prstGeom prst="rect">
                  <a:avLst/>
                </a:prstGeom>
                <a:solidFill>
                  <a:srgbClr val="99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8401" name="Line 17"/>
                <p:cNvSpPr>
                  <a:spLocks noChangeShapeType="1"/>
                </p:cNvSpPr>
                <p:nvPr/>
              </p:nvSpPr>
              <p:spPr bwMode="auto">
                <a:xfrm>
                  <a:off x="3408" y="1872"/>
                  <a:ext cx="14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28402" name="Group 18"/>
              <p:cNvGrpSpPr>
                <a:grpSpLocks/>
              </p:cNvGrpSpPr>
              <p:nvPr/>
            </p:nvGrpSpPr>
            <p:grpSpPr bwMode="auto">
              <a:xfrm rot="5400000">
                <a:off x="4344" y="1152"/>
                <a:ext cx="192" cy="288"/>
                <a:chOff x="3408" y="1728"/>
                <a:chExt cx="144" cy="288"/>
              </a:xfrm>
            </p:grpSpPr>
            <p:sp>
              <p:nvSpPr>
                <p:cNvPr id="528403" name="Rectangle 19"/>
                <p:cNvSpPr>
                  <a:spLocks noChangeArrowheads="1"/>
                </p:cNvSpPr>
                <p:nvPr/>
              </p:nvSpPr>
              <p:spPr bwMode="auto">
                <a:xfrm>
                  <a:off x="3408" y="1728"/>
                  <a:ext cx="144" cy="2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99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8404" name="Line 20"/>
                <p:cNvSpPr>
                  <a:spLocks noChangeShapeType="1"/>
                </p:cNvSpPr>
                <p:nvPr/>
              </p:nvSpPr>
              <p:spPr bwMode="auto">
                <a:xfrm>
                  <a:off x="3408" y="1872"/>
                  <a:ext cx="14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sp>
        <p:nvSpPr>
          <p:cNvPr id="528405" name="Text Box 21"/>
          <p:cNvSpPr txBox="1">
            <a:spLocks noChangeArrowheads="1"/>
          </p:cNvSpPr>
          <p:nvPr/>
        </p:nvSpPr>
        <p:spPr bwMode="auto">
          <a:xfrm flipH="1">
            <a:off x="7381045" y="2494101"/>
            <a:ext cx="136608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000" i="1" dirty="0" smtClean="0">
                <a:latin typeface="Arial" charset="0"/>
              </a:rPr>
              <a:t>write data </a:t>
            </a:r>
            <a:br>
              <a:rPr lang="en-US" sz="2000" i="1" dirty="0" smtClean="0">
                <a:latin typeface="Arial" charset="0"/>
              </a:rPr>
            </a:br>
            <a:r>
              <a:rPr lang="en-US" sz="2000" i="1" dirty="0" smtClean="0">
                <a:latin typeface="Arial" charset="0"/>
              </a:rPr>
              <a:t>to tail</a:t>
            </a:r>
            <a:endParaRPr lang="en-US" sz="2000" i="1" dirty="0">
              <a:latin typeface="Arial" charset="0"/>
            </a:endParaRPr>
          </a:p>
        </p:txBody>
      </p:sp>
      <p:sp>
        <p:nvSpPr>
          <p:cNvPr id="528406" name="Text Box 22"/>
          <p:cNvSpPr txBox="1">
            <a:spLocks noChangeArrowheads="1"/>
          </p:cNvSpPr>
          <p:nvPr/>
        </p:nvSpPr>
        <p:spPr bwMode="auto">
          <a:xfrm flipH="1">
            <a:off x="5738813" y="2465387"/>
            <a:ext cx="166846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2000" i="1" dirty="0" smtClean="0">
                <a:latin typeface="Arial" charset="0"/>
              </a:rPr>
              <a:t>read data from head</a:t>
            </a:r>
            <a:endParaRPr lang="en-US" sz="2000" i="1" dirty="0">
              <a:latin typeface="Arial" charset="0"/>
            </a:endParaRPr>
          </a:p>
        </p:txBody>
      </p:sp>
      <p:sp>
        <p:nvSpPr>
          <p:cNvPr id="528407" name="Line 23"/>
          <p:cNvSpPr>
            <a:spLocks noChangeShapeType="1"/>
          </p:cNvSpPr>
          <p:nvPr/>
        </p:nvSpPr>
        <p:spPr bwMode="auto">
          <a:xfrm rot="-5400000" flipH="1" flipV="1">
            <a:off x="6608763" y="2087562"/>
            <a:ext cx="533400" cy="47625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8408" name="Text Box 24"/>
          <p:cNvSpPr txBox="1">
            <a:spLocks noChangeArrowheads="1"/>
          </p:cNvSpPr>
          <p:nvPr/>
        </p:nvSpPr>
        <p:spPr bwMode="auto">
          <a:xfrm flipH="1">
            <a:off x="6130925" y="827087"/>
            <a:ext cx="8191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000" i="1">
                <a:latin typeface="Arial" charset="0"/>
              </a:rPr>
              <a:t>older </a:t>
            </a:r>
            <a:br>
              <a:rPr lang="en-US" sz="2000" i="1">
                <a:latin typeface="Arial" charset="0"/>
              </a:rPr>
            </a:br>
            <a:r>
              <a:rPr lang="en-US" sz="2000" i="1">
                <a:latin typeface="Arial" charset="0"/>
              </a:rPr>
              <a:t>data</a:t>
            </a:r>
          </a:p>
        </p:txBody>
      </p:sp>
      <p:sp>
        <p:nvSpPr>
          <p:cNvPr id="528409" name="Text Box 25"/>
          <p:cNvSpPr txBox="1">
            <a:spLocks noChangeArrowheads="1"/>
          </p:cNvSpPr>
          <p:nvPr/>
        </p:nvSpPr>
        <p:spPr bwMode="auto">
          <a:xfrm flipH="1">
            <a:off x="7716838" y="762000"/>
            <a:ext cx="9461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000" i="1">
                <a:latin typeface="Arial" charset="0"/>
              </a:rPr>
              <a:t>newer </a:t>
            </a:r>
            <a:br>
              <a:rPr lang="en-US" sz="2000" i="1">
                <a:latin typeface="Arial" charset="0"/>
              </a:rPr>
            </a:br>
            <a:r>
              <a:rPr lang="en-US" sz="2000" i="1">
                <a:latin typeface="Arial" charset="0"/>
              </a:rPr>
              <a:t>data</a:t>
            </a:r>
          </a:p>
        </p:txBody>
      </p:sp>
      <p:sp>
        <p:nvSpPr>
          <p:cNvPr id="528410" name="Line 26"/>
          <p:cNvSpPr>
            <a:spLocks noChangeShapeType="1"/>
          </p:cNvSpPr>
          <p:nvPr/>
        </p:nvSpPr>
        <p:spPr bwMode="auto">
          <a:xfrm flipH="1">
            <a:off x="7113588" y="1525587"/>
            <a:ext cx="685800" cy="0"/>
          </a:xfrm>
          <a:prstGeom prst="line">
            <a:avLst/>
          </a:prstGeom>
          <a:noFill/>
          <a:ln w="381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 name="Group 1"/>
          <p:cNvGrpSpPr/>
          <p:nvPr/>
        </p:nvGrpSpPr>
        <p:grpSpPr>
          <a:xfrm flipH="1">
            <a:off x="6176963" y="3679825"/>
            <a:ext cx="2890837" cy="2570162"/>
            <a:chOff x="5202238" y="3830638"/>
            <a:chExt cx="2890837" cy="2570162"/>
          </a:xfrm>
        </p:grpSpPr>
        <p:sp>
          <p:nvSpPr>
            <p:cNvPr id="528455" name="Rectangle 71"/>
            <p:cNvSpPr>
              <a:spLocks noChangeArrowheads="1"/>
            </p:cNvSpPr>
            <p:nvPr/>
          </p:nvSpPr>
          <p:spPr bwMode="auto">
            <a:xfrm>
              <a:off x="5743575" y="5595938"/>
              <a:ext cx="1695450" cy="427037"/>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1400" b="1" dirty="0" smtClean="0">
                  <a:solidFill>
                    <a:schemeClr val="bg1"/>
                  </a:solidFill>
                  <a:latin typeface="Verdana" pitchFamily="34" charset="0"/>
                </a:rPr>
                <a:t>Serial</a:t>
              </a:r>
            </a:p>
            <a:p>
              <a:pPr algn="ctr"/>
              <a:r>
                <a:rPr lang="en-US" sz="1400" b="1" dirty="0" smtClean="0">
                  <a:solidFill>
                    <a:schemeClr val="bg1"/>
                  </a:solidFill>
                  <a:latin typeface="Verdana" pitchFamily="34" charset="0"/>
                </a:rPr>
                <a:t>Interface</a:t>
              </a:r>
              <a:endParaRPr lang="en-US" sz="1400" b="1" dirty="0">
                <a:solidFill>
                  <a:schemeClr val="bg1"/>
                </a:solidFill>
                <a:latin typeface="Verdana" pitchFamily="34" charset="0"/>
              </a:endParaRPr>
            </a:p>
          </p:txBody>
        </p:sp>
        <p:sp>
          <p:nvSpPr>
            <p:cNvPr id="528457" name="Oval 73"/>
            <p:cNvSpPr>
              <a:spLocks noChangeArrowheads="1"/>
            </p:cNvSpPr>
            <p:nvPr/>
          </p:nvSpPr>
          <p:spPr bwMode="auto">
            <a:xfrm>
              <a:off x="6794500" y="5094288"/>
              <a:ext cx="960438" cy="34131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8458" name="Text Box 74"/>
            <p:cNvSpPr txBox="1">
              <a:spLocks noChangeArrowheads="1"/>
            </p:cNvSpPr>
            <p:nvPr/>
          </p:nvSpPr>
          <p:spPr bwMode="auto">
            <a:xfrm>
              <a:off x="6961188" y="5040313"/>
              <a:ext cx="7651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1400" b="1">
                  <a:solidFill>
                    <a:schemeClr val="bg1"/>
                  </a:solidFill>
                  <a:latin typeface="Verdana" pitchFamily="34" charset="0"/>
                </a:rPr>
                <a:t>tx_isr</a:t>
              </a:r>
            </a:p>
          </p:txBody>
        </p:sp>
        <p:grpSp>
          <p:nvGrpSpPr>
            <p:cNvPr id="528459" name="Group 75"/>
            <p:cNvGrpSpPr>
              <a:grpSpLocks/>
            </p:cNvGrpSpPr>
            <p:nvPr/>
          </p:nvGrpSpPr>
          <p:grpSpPr bwMode="auto">
            <a:xfrm>
              <a:off x="7156450" y="4419600"/>
              <a:ext cx="239713" cy="1981200"/>
              <a:chOff x="4320" y="1942"/>
              <a:chExt cx="192" cy="2223"/>
            </a:xfrm>
          </p:grpSpPr>
          <p:sp>
            <p:nvSpPr>
              <p:cNvPr id="528460" name="Line 76"/>
              <p:cNvSpPr>
                <a:spLocks noChangeShapeType="1"/>
              </p:cNvSpPr>
              <p:nvPr/>
            </p:nvSpPr>
            <p:spPr bwMode="auto">
              <a:xfrm>
                <a:off x="4416" y="3744"/>
                <a:ext cx="0" cy="421"/>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8461" name="Line 77"/>
              <p:cNvSpPr>
                <a:spLocks noChangeShapeType="1"/>
              </p:cNvSpPr>
              <p:nvPr/>
            </p:nvSpPr>
            <p:spPr bwMode="auto">
              <a:xfrm>
                <a:off x="4416" y="3083"/>
                <a:ext cx="0" cy="181"/>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528462" name="Group 78"/>
              <p:cNvGrpSpPr>
                <a:grpSpLocks/>
              </p:cNvGrpSpPr>
              <p:nvPr/>
            </p:nvGrpSpPr>
            <p:grpSpPr bwMode="auto">
              <a:xfrm flipV="1">
                <a:off x="4320" y="2230"/>
                <a:ext cx="192" cy="288"/>
                <a:chOff x="3408" y="1728"/>
                <a:chExt cx="144" cy="288"/>
              </a:xfrm>
            </p:grpSpPr>
            <p:sp>
              <p:nvSpPr>
                <p:cNvPr id="528463" name="Rectangle 79"/>
                <p:cNvSpPr>
                  <a:spLocks noChangeArrowheads="1"/>
                </p:cNvSpPr>
                <p:nvPr/>
              </p:nvSpPr>
              <p:spPr bwMode="auto">
                <a:xfrm>
                  <a:off x="3408" y="1728"/>
                  <a:ext cx="144" cy="288"/>
                </a:xfrm>
                <a:prstGeom prst="rect">
                  <a:avLst/>
                </a:prstGeom>
                <a:solidFill>
                  <a:srgbClr val="99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8464" name="Line 80"/>
                <p:cNvSpPr>
                  <a:spLocks noChangeShapeType="1"/>
                </p:cNvSpPr>
                <p:nvPr/>
              </p:nvSpPr>
              <p:spPr bwMode="auto">
                <a:xfrm>
                  <a:off x="3408" y="1872"/>
                  <a:ext cx="14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28465" name="Rectangle 81"/>
              <p:cNvSpPr>
                <a:spLocks noChangeArrowheads="1"/>
              </p:cNvSpPr>
              <p:nvPr/>
            </p:nvSpPr>
            <p:spPr bwMode="auto">
              <a:xfrm flipV="1">
                <a:off x="4320" y="1942"/>
                <a:ext cx="192" cy="2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99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8466" name="Line 82"/>
              <p:cNvSpPr>
                <a:spLocks noChangeShapeType="1"/>
              </p:cNvSpPr>
              <p:nvPr/>
            </p:nvSpPr>
            <p:spPr bwMode="auto">
              <a:xfrm flipV="1">
                <a:off x="4320" y="2086"/>
                <a:ext cx="19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8467" name="Line 83"/>
              <p:cNvSpPr>
                <a:spLocks noChangeShapeType="1"/>
              </p:cNvSpPr>
              <p:nvPr/>
            </p:nvSpPr>
            <p:spPr bwMode="auto">
              <a:xfrm>
                <a:off x="4416" y="2518"/>
                <a:ext cx="0" cy="181"/>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28468" name="Line 84"/>
            <p:cNvSpPr>
              <a:spLocks noChangeShapeType="1"/>
            </p:cNvSpPr>
            <p:nvPr/>
          </p:nvSpPr>
          <p:spPr bwMode="auto">
            <a:xfrm flipV="1">
              <a:off x="5953125" y="6026150"/>
              <a:ext cx="0" cy="37465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8469" name="Line 85"/>
            <p:cNvSpPr>
              <a:spLocks noChangeShapeType="1"/>
            </p:cNvSpPr>
            <p:nvPr/>
          </p:nvSpPr>
          <p:spPr bwMode="auto">
            <a:xfrm flipH="1" flipV="1">
              <a:off x="5954713" y="5427663"/>
              <a:ext cx="6350" cy="176212"/>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8471" name="Oval 87"/>
            <p:cNvSpPr>
              <a:spLocks noChangeArrowheads="1"/>
            </p:cNvSpPr>
            <p:nvPr/>
          </p:nvSpPr>
          <p:spPr bwMode="auto">
            <a:xfrm>
              <a:off x="5473700" y="5086350"/>
              <a:ext cx="958850" cy="3429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8472" name="Text Box 88"/>
            <p:cNvSpPr txBox="1">
              <a:spLocks noChangeArrowheads="1"/>
            </p:cNvSpPr>
            <p:nvPr/>
          </p:nvSpPr>
          <p:spPr bwMode="auto">
            <a:xfrm>
              <a:off x="5662613" y="5021263"/>
              <a:ext cx="77311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1400" b="1">
                  <a:solidFill>
                    <a:schemeClr val="bg1"/>
                  </a:solidFill>
                  <a:latin typeface="Verdana" pitchFamily="34" charset="0"/>
                </a:rPr>
                <a:t>rx_isr</a:t>
              </a:r>
            </a:p>
          </p:txBody>
        </p:sp>
        <p:grpSp>
          <p:nvGrpSpPr>
            <p:cNvPr id="528473" name="Group 89"/>
            <p:cNvGrpSpPr>
              <a:grpSpLocks/>
            </p:cNvGrpSpPr>
            <p:nvPr/>
          </p:nvGrpSpPr>
          <p:grpSpPr bwMode="auto">
            <a:xfrm>
              <a:off x="5834063" y="4410075"/>
              <a:ext cx="241300" cy="674688"/>
              <a:chOff x="3408" y="1728"/>
              <a:chExt cx="192" cy="757"/>
            </a:xfrm>
          </p:grpSpPr>
          <p:grpSp>
            <p:nvGrpSpPr>
              <p:cNvPr id="528474" name="Group 90"/>
              <p:cNvGrpSpPr>
                <a:grpSpLocks/>
              </p:cNvGrpSpPr>
              <p:nvPr/>
            </p:nvGrpSpPr>
            <p:grpSpPr bwMode="auto">
              <a:xfrm>
                <a:off x="3408" y="1728"/>
                <a:ext cx="192" cy="576"/>
                <a:chOff x="3408" y="1728"/>
                <a:chExt cx="144" cy="576"/>
              </a:xfrm>
            </p:grpSpPr>
            <p:grpSp>
              <p:nvGrpSpPr>
                <p:cNvPr id="528475" name="Group 91"/>
                <p:cNvGrpSpPr>
                  <a:grpSpLocks/>
                </p:cNvGrpSpPr>
                <p:nvPr/>
              </p:nvGrpSpPr>
              <p:grpSpPr bwMode="auto">
                <a:xfrm>
                  <a:off x="3408" y="1728"/>
                  <a:ext cx="144" cy="288"/>
                  <a:chOff x="3408" y="1728"/>
                  <a:chExt cx="144" cy="288"/>
                </a:xfrm>
              </p:grpSpPr>
              <p:sp>
                <p:nvSpPr>
                  <p:cNvPr id="528476" name="Rectangle 92"/>
                  <p:cNvSpPr>
                    <a:spLocks noChangeArrowheads="1"/>
                  </p:cNvSpPr>
                  <p:nvPr/>
                </p:nvSpPr>
                <p:spPr bwMode="auto">
                  <a:xfrm>
                    <a:off x="3408" y="1728"/>
                    <a:ext cx="144" cy="288"/>
                  </a:xfrm>
                  <a:prstGeom prst="rect">
                    <a:avLst/>
                  </a:prstGeom>
                  <a:solidFill>
                    <a:srgbClr val="99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8477" name="Line 93"/>
                  <p:cNvSpPr>
                    <a:spLocks noChangeShapeType="1"/>
                  </p:cNvSpPr>
                  <p:nvPr/>
                </p:nvSpPr>
                <p:spPr bwMode="auto">
                  <a:xfrm>
                    <a:off x="3408" y="1872"/>
                    <a:ext cx="14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28478" name="Group 94"/>
                <p:cNvGrpSpPr>
                  <a:grpSpLocks/>
                </p:cNvGrpSpPr>
                <p:nvPr/>
              </p:nvGrpSpPr>
              <p:grpSpPr bwMode="auto">
                <a:xfrm>
                  <a:off x="3408" y="2016"/>
                  <a:ext cx="144" cy="288"/>
                  <a:chOff x="3408" y="1728"/>
                  <a:chExt cx="144" cy="288"/>
                </a:xfrm>
              </p:grpSpPr>
              <p:sp>
                <p:nvSpPr>
                  <p:cNvPr id="528479" name="Rectangle 95"/>
                  <p:cNvSpPr>
                    <a:spLocks noChangeArrowheads="1"/>
                  </p:cNvSpPr>
                  <p:nvPr/>
                </p:nvSpPr>
                <p:spPr bwMode="auto">
                  <a:xfrm>
                    <a:off x="3408" y="1728"/>
                    <a:ext cx="144" cy="2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99CC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8480" name="Line 96"/>
                  <p:cNvSpPr>
                    <a:spLocks noChangeShapeType="1"/>
                  </p:cNvSpPr>
                  <p:nvPr/>
                </p:nvSpPr>
                <p:spPr bwMode="auto">
                  <a:xfrm>
                    <a:off x="3408" y="1872"/>
                    <a:ext cx="14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528481" name="Line 97"/>
              <p:cNvSpPr>
                <a:spLocks noChangeShapeType="1"/>
              </p:cNvSpPr>
              <p:nvPr/>
            </p:nvSpPr>
            <p:spPr bwMode="auto">
              <a:xfrm flipV="1">
                <a:off x="3504" y="2304"/>
                <a:ext cx="0" cy="181"/>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28483" name="Oval 99"/>
            <p:cNvSpPr>
              <a:spLocks noChangeArrowheads="1"/>
            </p:cNvSpPr>
            <p:nvPr/>
          </p:nvSpPr>
          <p:spPr bwMode="auto">
            <a:xfrm>
              <a:off x="5202238" y="3846513"/>
              <a:ext cx="1327150" cy="341312"/>
            </a:xfrm>
            <a:prstGeom prst="ellipse">
              <a:avLst/>
            </a:prstGeom>
            <a:solidFill>
              <a:srgbClr val="00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8484" name="Text Box 100"/>
            <p:cNvSpPr txBox="1">
              <a:spLocks noChangeArrowheads="1"/>
            </p:cNvSpPr>
            <p:nvPr/>
          </p:nvSpPr>
          <p:spPr bwMode="auto">
            <a:xfrm>
              <a:off x="5254625" y="3833813"/>
              <a:ext cx="12207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1400" b="1">
                  <a:solidFill>
                    <a:schemeClr val="bg1"/>
                  </a:solidFill>
                  <a:latin typeface="Verdana" pitchFamily="34" charset="0"/>
                </a:rPr>
                <a:t>get_string</a:t>
              </a:r>
            </a:p>
          </p:txBody>
        </p:sp>
        <p:sp>
          <p:nvSpPr>
            <p:cNvPr id="528486" name="Oval 102"/>
            <p:cNvSpPr>
              <a:spLocks noChangeArrowheads="1"/>
            </p:cNvSpPr>
            <p:nvPr/>
          </p:nvSpPr>
          <p:spPr bwMode="auto">
            <a:xfrm>
              <a:off x="6581775" y="3846513"/>
              <a:ext cx="1511300" cy="341312"/>
            </a:xfrm>
            <a:prstGeom prst="ellipse">
              <a:avLst/>
            </a:prstGeom>
            <a:solidFill>
              <a:srgbClr val="0066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8487" name="Text Box 103"/>
            <p:cNvSpPr txBox="1">
              <a:spLocks noChangeArrowheads="1"/>
            </p:cNvSpPr>
            <p:nvPr/>
          </p:nvSpPr>
          <p:spPr bwMode="auto">
            <a:xfrm>
              <a:off x="6654800" y="3830638"/>
              <a:ext cx="13700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1400" b="1">
                  <a:solidFill>
                    <a:schemeClr val="bg1"/>
                  </a:solidFill>
                  <a:latin typeface="Verdana" pitchFamily="34" charset="0"/>
                </a:rPr>
                <a:t>send_string</a:t>
              </a:r>
            </a:p>
          </p:txBody>
        </p:sp>
        <p:cxnSp>
          <p:nvCxnSpPr>
            <p:cNvPr id="528488" name="AutoShape 104"/>
            <p:cNvCxnSpPr>
              <a:cxnSpLocks noChangeShapeType="1"/>
              <a:stCxn id="528476" idx="0"/>
              <a:endCxn id="528483" idx="4"/>
            </p:cNvCxnSpPr>
            <p:nvPr/>
          </p:nvCxnSpPr>
          <p:spPr bwMode="auto">
            <a:xfrm flipH="1" flipV="1">
              <a:off x="5865813" y="4187825"/>
              <a:ext cx="88900" cy="222250"/>
            </a:xfrm>
            <a:prstGeom prst="straightConnector1">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8489" name="AutoShape 105"/>
            <p:cNvCxnSpPr>
              <a:cxnSpLocks noChangeShapeType="1"/>
              <a:stCxn id="528486" idx="4"/>
              <a:endCxn id="528465" idx="2"/>
            </p:cNvCxnSpPr>
            <p:nvPr/>
          </p:nvCxnSpPr>
          <p:spPr bwMode="auto">
            <a:xfrm flipH="1">
              <a:off x="7275513" y="4187825"/>
              <a:ext cx="61912" cy="231775"/>
            </a:xfrm>
            <a:prstGeom prst="straightConnector1">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3751203786"/>
      </p:ext>
    </p:extLst>
  </p:cSld>
  <p:clrMapOvr>
    <a:masterClrMapping/>
  </p:clrMapOvr>
  <p:transition>
    <p:pull dir="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2" name="Rectangle 2"/>
          <p:cNvSpPr>
            <a:spLocks noGrp="1" noChangeArrowheads="1"/>
          </p:cNvSpPr>
          <p:nvPr>
            <p:ph type="title"/>
          </p:nvPr>
        </p:nvSpPr>
        <p:spPr/>
        <p:txBody>
          <a:bodyPr/>
          <a:lstStyle/>
          <a:p>
            <a:r>
              <a:rPr lang="en-US"/>
              <a:t>Defining the Queues</a:t>
            </a:r>
          </a:p>
        </p:txBody>
      </p:sp>
      <p:sp>
        <p:nvSpPr>
          <p:cNvPr id="532483" name="Rectangle 3"/>
          <p:cNvSpPr>
            <a:spLocks noGrp="1" noChangeArrowheads="1"/>
          </p:cNvSpPr>
          <p:nvPr>
            <p:ph sz="half" idx="1"/>
          </p:nvPr>
        </p:nvSpPr>
        <p:spPr>
          <a:xfrm>
            <a:off x="228600" y="990600"/>
            <a:ext cx="8659813" cy="5867400"/>
          </a:xfrm>
        </p:spPr>
        <p:txBody>
          <a:bodyPr/>
          <a:lstStyle/>
          <a:p>
            <a:pPr>
              <a:buFontTx/>
              <a:buNone/>
            </a:pPr>
            <a:r>
              <a:rPr lang="en-US" sz="2000" dirty="0">
                <a:latin typeface="Lucida Console" pitchFamily="49" charset="0"/>
              </a:rPr>
              <a:t>#define Q_SIZE (32)</a:t>
            </a:r>
          </a:p>
          <a:p>
            <a:pPr>
              <a:buFontTx/>
              <a:buNone/>
            </a:pPr>
            <a:endParaRPr lang="en-US" sz="2000" dirty="0">
              <a:latin typeface="Lucida Console" pitchFamily="49" charset="0"/>
            </a:endParaRPr>
          </a:p>
          <a:p>
            <a:pPr>
              <a:buFontTx/>
              <a:buNone/>
            </a:pPr>
            <a:r>
              <a:rPr lang="en-US" sz="2000" dirty="0" err="1">
                <a:latin typeface="Lucida Console" pitchFamily="49" charset="0"/>
              </a:rPr>
              <a:t>typedef</a:t>
            </a:r>
            <a:r>
              <a:rPr lang="en-US" sz="2000" dirty="0">
                <a:latin typeface="Lucida Console" pitchFamily="49" charset="0"/>
              </a:rPr>
              <a:t> </a:t>
            </a:r>
            <a:r>
              <a:rPr lang="en-US" sz="2000" dirty="0" err="1">
                <a:latin typeface="Lucida Console" pitchFamily="49" charset="0"/>
              </a:rPr>
              <a:t>struct</a:t>
            </a:r>
            <a:r>
              <a:rPr lang="en-US" sz="2000" dirty="0">
                <a:latin typeface="Lucida Console" pitchFamily="49" charset="0"/>
              </a:rPr>
              <a:t> {</a:t>
            </a:r>
          </a:p>
          <a:p>
            <a:pPr>
              <a:buFontTx/>
              <a:buNone/>
            </a:pPr>
            <a:r>
              <a:rPr lang="en-US" sz="2000" dirty="0">
                <a:latin typeface="Lucida Console" pitchFamily="49" charset="0"/>
              </a:rPr>
              <a:t>  unsigned char Data[Q_SIZE];</a:t>
            </a:r>
          </a:p>
          <a:p>
            <a:pPr>
              <a:buFontTx/>
              <a:buNone/>
            </a:pPr>
            <a:r>
              <a:rPr lang="en-US" sz="2000" dirty="0">
                <a:latin typeface="Lucida Console" pitchFamily="49" charset="0"/>
              </a:rPr>
              <a:t>  unsigned </a:t>
            </a:r>
            <a:r>
              <a:rPr lang="en-US" sz="2000" dirty="0" err="1">
                <a:latin typeface="Lucida Console" pitchFamily="49" charset="0"/>
              </a:rPr>
              <a:t>int</a:t>
            </a:r>
            <a:r>
              <a:rPr lang="en-US" sz="2000" dirty="0">
                <a:latin typeface="Lucida Console" pitchFamily="49" charset="0"/>
              </a:rPr>
              <a:t> Head; // points to oldest data element</a:t>
            </a:r>
          </a:p>
          <a:p>
            <a:pPr>
              <a:buFontTx/>
              <a:buNone/>
            </a:pPr>
            <a:r>
              <a:rPr lang="en-US" sz="2000" dirty="0">
                <a:latin typeface="Lucida Console" pitchFamily="49" charset="0"/>
              </a:rPr>
              <a:t>  unsigned </a:t>
            </a:r>
            <a:r>
              <a:rPr lang="en-US" sz="2000" dirty="0" err="1">
                <a:latin typeface="Lucida Console" pitchFamily="49" charset="0"/>
              </a:rPr>
              <a:t>int</a:t>
            </a:r>
            <a:r>
              <a:rPr lang="en-US" sz="2000" dirty="0">
                <a:latin typeface="Lucida Console" pitchFamily="49" charset="0"/>
              </a:rPr>
              <a:t> Tail; // points to next free space </a:t>
            </a:r>
          </a:p>
          <a:p>
            <a:pPr>
              <a:buFontTx/>
              <a:buNone/>
            </a:pPr>
            <a:r>
              <a:rPr lang="en-US" sz="2000" dirty="0">
                <a:latin typeface="Lucida Console" pitchFamily="49" charset="0"/>
              </a:rPr>
              <a:t>  unsigned </a:t>
            </a:r>
            <a:r>
              <a:rPr lang="en-US" sz="2000" dirty="0" err="1">
                <a:latin typeface="Lucida Console" pitchFamily="49" charset="0"/>
              </a:rPr>
              <a:t>int</a:t>
            </a:r>
            <a:r>
              <a:rPr lang="en-US" sz="2000" dirty="0">
                <a:latin typeface="Lucida Console" pitchFamily="49" charset="0"/>
              </a:rPr>
              <a:t> Size; // quantity of elements in queue</a:t>
            </a:r>
          </a:p>
          <a:p>
            <a:pPr>
              <a:buFontTx/>
              <a:buNone/>
            </a:pPr>
            <a:r>
              <a:rPr lang="en-US" sz="2000" dirty="0">
                <a:latin typeface="Lucida Console" pitchFamily="49" charset="0"/>
              </a:rPr>
              <a:t>} Q_T;</a:t>
            </a:r>
          </a:p>
          <a:p>
            <a:pPr>
              <a:buFontTx/>
              <a:buNone/>
            </a:pPr>
            <a:endParaRPr lang="en-US" sz="2000" dirty="0">
              <a:latin typeface="Lucida Console" pitchFamily="49" charset="0"/>
            </a:endParaRPr>
          </a:p>
          <a:p>
            <a:pPr>
              <a:buFontTx/>
              <a:buNone/>
            </a:pPr>
            <a:r>
              <a:rPr lang="en-US" sz="2000" dirty="0">
                <a:latin typeface="Lucida Console" pitchFamily="49" charset="0"/>
              </a:rPr>
              <a:t>Q_T </a:t>
            </a:r>
            <a:r>
              <a:rPr lang="en-US" sz="2000" dirty="0" err="1">
                <a:latin typeface="Lucida Console" pitchFamily="49" charset="0"/>
              </a:rPr>
              <a:t>tx_q</a:t>
            </a:r>
            <a:r>
              <a:rPr lang="en-US" sz="2000" dirty="0">
                <a:latin typeface="Lucida Console" pitchFamily="49" charset="0"/>
              </a:rPr>
              <a:t>, </a:t>
            </a:r>
            <a:r>
              <a:rPr lang="en-US" sz="2000" dirty="0" err="1">
                <a:latin typeface="Lucida Console" pitchFamily="49" charset="0"/>
              </a:rPr>
              <a:t>rx_q</a:t>
            </a:r>
            <a:r>
              <a:rPr lang="en-US" sz="2000" dirty="0">
                <a:latin typeface="Lucida Console" pitchFamily="49" charset="0"/>
              </a:rPr>
              <a:t>;</a:t>
            </a:r>
          </a:p>
          <a:p>
            <a:pPr>
              <a:buFontTx/>
              <a:buNone/>
            </a:pPr>
            <a:endParaRPr lang="en-US" sz="2000" dirty="0">
              <a:latin typeface="Lucida Console" pitchFamily="49" charset="0"/>
            </a:endParaRPr>
          </a:p>
        </p:txBody>
      </p:sp>
    </p:spTree>
    <p:extLst>
      <p:ext uri="{BB962C8B-B14F-4D97-AF65-F5344CB8AC3E}">
        <p14:creationId xmlns:p14="http://schemas.microsoft.com/office/powerpoint/2010/main" val="730803326"/>
      </p:ext>
    </p:extLst>
  </p:cSld>
  <p:clrMapOvr>
    <a:masterClrMapping/>
  </p:clrMapOvr>
  <p:transition>
    <p:pull dir="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US" dirty="0"/>
          </a:p>
        </p:txBody>
      </p:sp>
      <p:sp>
        <p:nvSpPr>
          <p:cNvPr id="3" name="Content Placeholder 2"/>
          <p:cNvSpPr>
            <a:spLocks noGrp="1"/>
          </p:cNvSpPr>
          <p:nvPr>
            <p:ph idx="1"/>
          </p:nvPr>
        </p:nvSpPr>
        <p:spPr>
          <a:xfrm>
            <a:off x="228600" y="762000"/>
            <a:ext cx="8839200" cy="5867400"/>
          </a:xfrm>
        </p:spPr>
        <p:txBody>
          <a:bodyPr/>
          <a:lstStyle/>
          <a:p>
            <a:r>
              <a:rPr lang="en-US" sz="2000" dirty="0" smtClean="0"/>
              <a:t>Serial communications</a:t>
            </a:r>
          </a:p>
          <a:p>
            <a:pPr lvl="1"/>
            <a:r>
              <a:rPr lang="en-US" sz="1800" dirty="0" smtClean="0"/>
              <a:t>Concepts </a:t>
            </a:r>
          </a:p>
          <a:p>
            <a:pPr lvl="1"/>
            <a:r>
              <a:rPr lang="en-US" sz="1800" dirty="0" smtClean="0"/>
              <a:t>Tools</a:t>
            </a:r>
          </a:p>
          <a:p>
            <a:pPr lvl="1"/>
            <a:r>
              <a:rPr lang="en-US" sz="1800" dirty="0" smtClean="0"/>
              <a:t>Software: polling, interrupts and buffering</a:t>
            </a:r>
          </a:p>
          <a:p>
            <a:r>
              <a:rPr lang="en-US" sz="2000" dirty="0"/>
              <a:t>UART communications</a:t>
            </a:r>
          </a:p>
          <a:p>
            <a:pPr lvl="1"/>
            <a:r>
              <a:rPr lang="en-US" sz="1800" dirty="0"/>
              <a:t>Concepts</a:t>
            </a:r>
          </a:p>
          <a:p>
            <a:pPr lvl="1"/>
            <a:r>
              <a:rPr lang="en-US" sz="1800" dirty="0" smtClean="0"/>
              <a:t>STM32F4Discovery UART </a:t>
            </a:r>
            <a:r>
              <a:rPr lang="en-US" sz="1800" dirty="0"/>
              <a:t>peripheral</a:t>
            </a:r>
          </a:p>
          <a:p>
            <a:r>
              <a:rPr lang="en-US" sz="2000" dirty="0" smtClean="0"/>
              <a:t>SPI communications</a:t>
            </a:r>
          </a:p>
          <a:p>
            <a:pPr lvl="1"/>
            <a:r>
              <a:rPr lang="en-US" sz="1800" dirty="0" smtClean="0"/>
              <a:t>Concepts</a:t>
            </a:r>
          </a:p>
          <a:p>
            <a:pPr lvl="1"/>
            <a:r>
              <a:rPr lang="en-US" sz="1800" dirty="0" smtClean="0"/>
              <a:t>STM32F4Discovery SPI </a:t>
            </a:r>
            <a:r>
              <a:rPr lang="en-US" sz="1800" dirty="0"/>
              <a:t>peripheral</a:t>
            </a:r>
            <a:endParaRPr lang="en-US" sz="1800" dirty="0" smtClean="0"/>
          </a:p>
          <a:p>
            <a:r>
              <a:rPr lang="en-US" sz="2000" dirty="0" smtClean="0"/>
              <a:t>I</a:t>
            </a:r>
            <a:r>
              <a:rPr lang="en-US" sz="2000" baseline="30000" dirty="0" smtClean="0"/>
              <a:t>2</a:t>
            </a:r>
            <a:r>
              <a:rPr lang="en-US" sz="2000" dirty="0" smtClean="0"/>
              <a:t>C communications</a:t>
            </a:r>
          </a:p>
          <a:p>
            <a:pPr lvl="1"/>
            <a:r>
              <a:rPr lang="en-US" sz="1800" dirty="0" smtClean="0"/>
              <a:t>Concepts</a:t>
            </a:r>
          </a:p>
          <a:p>
            <a:pPr lvl="1"/>
            <a:r>
              <a:rPr lang="en-US" sz="1800" dirty="0"/>
              <a:t>STM32F4Discovery </a:t>
            </a:r>
            <a:r>
              <a:rPr lang="en-US" sz="1800" dirty="0" smtClean="0"/>
              <a:t>I2C peripheral</a:t>
            </a:r>
          </a:p>
        </p:txBody>
      </p:sp>
    </p:spTree>
    <p:extLst>
      <p:ext uri="{BB962C8B-B14F-4D97-AF65-F5344CB8AC3E}">
        <p14:creationId xmlns:p14="http://schemas.microsoft.com/office/powerpoint/2010/main" val="2210746891"/>
      </p:ext>
    </p:extLst>
  </p:cSld>
  <p:clrMapOvr>
    <a:masterClrMapping/>
  </p:clrMapOvr>
  <p:transition>
    <p:pull dir="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2" name="Rectangle 1026"/>
          <p:cNvSpPr>
            <a:spLocks noGrp="1" noChangeArrowheads="1"/>
          </p:cNvSpPr>
          <p:nvPr>
            <p:ph type="title"/>
          </p:nvPr>
        </p:nvSpPr>
        <p:spPr/>
        <p:txBody>
          <a:bodyPr/>
          <a:lstStyle/>
          <a:p>
            <a:r>
              <a:rPr lang="en-US"/>
              <a:t>Initialization and Status Inquiries</a:t>
            </a:r>
          </a:p>
        </p:txBody>
      </p:sp>
      <p:sp>
        <p:nvSpPr>
          <p:cNvPr id="552963" name="Rectangle 1027"/>
          <p:cNvSpPr>
            <a:spLocks noGrp="1" noChangeArrowheads="1"/>
          </p:cNvSpPr>
          <p:nvPr>
            <p:ph sz="half" idx="1"/>
          </p:nvPr>
        </p:nvSpPr>
        <p:spPr>
          <a:xfrm>
            <a:off x="228600" y="990600"/>
            <a:ext cx="8659813" cy="5867400"/>
          </a:xfrm>
        </p:spPr>
        <p:txBody>
          <a:bodyPr/>
          <a:lstStyle/>
          <a:p>
            <a:pPr>
              <a:buFontTx/>
              <a:buNone/>
            </a:pPr>
            <a:r>
              <a:rPr lang="en-US" sz="1600" dirty="0">
                <a:latin typeface="Lucida Console" pitchFamily="49" charset="0"/>
              </a:rPr>
              <a:t>void </a:t>
            </a:r>
            <a:r>
              <a:rPr lang="en-US" sz="1600" dirty="0" err="1">
                <a:latin typeface="Lucida Console" pitchFamily="49" charset="0"/>
              </a:rPr>
              <a:t>Q_Init</a:t>
            </a:r>
            <a:r>
              <a:rPr lang="en-US" sz="1600" dirty="0">
                <a:latin typeface="Lucida Console" pitchFamily="49" charset="0"/>
              </a:rPr>
              <a:t>(Q_T * q) {</a:t>
            </a:r>
          </a:p>
          <a:p>
            <a:pPr>
              <a:buFontTx/>
              <a:buNone/>
            </a:pPr>
            <a:r>
              <a:rPr lang="en-US" sz="1600" dirty="0">
                <a:latin typeface="Lucida Console" pitchFamily="49" charset="0"/>
              </a:rPr>
              <a:t>  unsigned </a:t>
            </a:r>
            <a:r>
              <a:rPr lang="en-US" sz="1600" dirty="0" err="1">
                <a:latin typeface="Lucida Console" pitchFamily="49" charset="0"/>
              </a:rPr>
              <a:t>int</a:t>
            </a:r>
            <a:r>
              <a:rPr lang="en-US" sz="1600" dirty="0">
                <a:latin typeface="Lucida Console" pitchFamily="49" charset="0"/>
              </a:rPr>
              <a:t> </a:t>
            </a:r>
            <a:r>
              <a:rPr lang="en-US" sz="1600" dirty="0" err="1">
                <a:latin typeface="Lucida Console" pitchFamily="49" charset="0"/>
              </a:rPr>
              <a:t>i</a:t>
            </a:r>
            <a:r>
              <a:rPr lang="en-US" sz="1600" dirty="0">
                <a:latin typeface="Lucida Console" pitchFamily="49" charset="0"/>
              </a:rPr>
              <a:t>;</a:t>
            </a:r>
          </a:p>
          <a:p>
            <a:pPr>
              <a:buFontTx/>
              <a:buNone/>
            </a:pPr>
            <a:r>
              <a:rPr lang="en-US" sz="1600" dirty="0">
                <a:latin typeface="Lucida Console" pitchFamily="49" charset="0"/>
              </a:rPr>
              <a:t>  for (</a:t>
            </a:r>
            <a:r>
              <a:rPr lang="en-US" sz="1600" dirty="0" err="1">
                <a:latin typeface="Lucida Console" pitchFamily="49" charset="0"/>
              </a:rPr>
              <a:t>i</a:t>
            </a:r>
            <a:r>
              <a:rPr lang="en-US" sz="1600" dirty="0">
                <a:latin typeface="Lucida Console" pitchFamily="49" charset="0"/>
              </a:rPr>
              <a:t>=0; </a:t>
            </a:r>
            <a:r>
              <a:rPr lang="en-US" sz="1600" dirty="0" err="1">
                <a:latin typeface="Lucida Console" pitchFamily="49" charset="0"/>
              </a:rPr>
              <a:t>i</a:t>
            </a:r>
            <a:r>
              <a:rPr lang="en-US" sz="1600" dirty="0">
                <a:latin typeface="Lucida Console" pitchFamily="49" charset="0"/>
              </a:rPr>
              <a:t>&lt;Q_SIZE; </a:t>
            </a:r>
            <a:r>
              <a:rPr lang="en-US" sz="1600" dirty="0" err="1">
                <a:latin typeface="Lucida Console" pitchFamily="49" charset="0"/>
              </a:rPr>
              <a:t>i</a:t>
            </a:r>
            <a:r>
              <a:rPr lang="en-US" sz="1600" dirty="0">
                <a:latin typeface="Lucida Console" pitchFamily="49" charset="0"/>
              </a:rPr>
              <a:t>++)  </a:t>
            </a:r>
          </a:p>
          <a:p>
            <a:pPr>
              <a:buFontTx/>
              <a:buNone/>
            </a:pPr>
            <a:r>
              <a:rPr lang="en-US" sz="1600" dirty="0">
                <a:latin typeface="Lucida Console" pitchFamily="49" charset="0"/>
              </a:rPr>
              <a:t>    q-&gt;Data[</a:t>
            </a:r>
            <a:r>
              <a:rPr lang="en-US" sz="1600" dirty="0" err="1">
                <a:latin typeface="Lucida Console" pitchFamily="49" charset="0"/>
              </a:rPr>
              <a:t>i</a:t>
            </a:r>
            <a:r>
              <a:rPr lang="en-US" sz="1600" dirty="0">
                <a:latin typeface="Lucida Console" pitchFamily="49" charset="0"/>
              </a:rPr>
              <a:t>] = 0;  // to simplify our lives when debugging</a:t>
            </a:r>
          </a:p>
          <a:p>
            <a:pPr>
              <a:buFontTx/>
              <a:buNone/>
            </a:pPr>
            <a:r>
              <a:rPr lang="en-US" sz="1600" dirty="0">
                <a:latin typeface="Lucida Console" pitchFamily="49" charset="0"/>
              </a:rPr>
              <a:t>  q-&gt;Head = 0;</a:t>
            </a:r>
          </a:p>
          <a:p>
            <a:pPr>
              <a:buFontTx/>
              <a:buNone/>
            </a:pPr>
            <a:r>
              <a:rPr lang="en-US" sz="1600" dirty="0">
                <a:latin typeface="Lucida Console" pitchFamily="49" charset="0"/>
              </a:rPr>
              <a:t>  q-&gt;Tail = 0;</a:t>
            </a:r>
          </a:p>
          <a:p>
            <a:pPr>
              <a:buFontTx/>
              <a:buNone/>
            </a:pPr>
            <a:r>
              <a:rPr lang="en-US" sz="1600" dirty="0">
                <a:latin typeface="Lucida Console" pitchFamily="49" charset="0"/>
              </a:rPr>
              <a:t>  q-&gt;Size = 0;</a:t>
            </a:r>
          </a:p>
          <a:p>
            <a:pPr>
              <a:buFontTx/>
              <a:buNone/>
            </a:pPr>
            <a:r>
              <a:rPr lang="en-US" sz="1600" dirty="0">
                <a:latin typeface="Lucida Console" pitchFamily="49" charset="0"/>
              </a:rPr>
              <a:t>}</a:t>
            </a:r>
          </a:p>
          <a:p>
            <a:pPr>
              <a:buFontTx/>
              <a:buNone/>
            </a:pPr>
            <a:endParaRPr lang="en-US" sz="1600" dirty="0">
              <a:latin typeface="Lucida Console" pitchFamily="49" charset="0"/>
            </a:endParaRPr>
          </a:p>
          <a:p>
            <a:pPr>
              <a:buFontTx/>
              <a:buNone/>
            </a:pPr>
            <a:r>
              <a:rPr lang="en-US" sz="1600" dirty="0" err="1">
                <a:latin typeface="Lucida Console" pitchFamily="49" charset="0"/>
              </a:rPr>
              <a:t>int</a:t>
            </a:r>
            <a:r>
              <a:rPr lang="en-US" sz="1600" dirty="0">
                <a:latin typeface="Lucida Console" pitchFamily="49" charset="0"/>
              </a:rPr>
              <a:t> </a:t>
            </a:r>
            <a:r>
              <a:rPr lang="en-US" sz="1600" dirty="0" err="1">
                <a:latin typeface="Lucida Console" pitchFamily="49" charset="0"/>
              </a:rPr>
              <a:t>Q_Empty</a:t>
            </a:r>
            <a:r>
              <a:rPr lang="en-US" sz="1600" dirty="0">
                <a:latin typeface="Lucida Console" pitchFamily="49" charset="0"/>
              </a:rPr>
              <a:t>(Q_T * q) {</a:t>
            </a:r>
          </a:p>
          <a:p>
            <a:pPr>
              <a:buFontTx/>
              <a:buNone/>
            </a:pPr>
            <a:r>
              <a:rPr lang="en-US" sz="1600" dirty="0">
                <a:latin typeface="Lucida Console" pitchFamily="49" charset="0"/>
              </a:rPr>
              <a:t>  return q-&gt;Size </a:t>
            </a:r>
            <a:r>
              <a:rPr lang="en-US" sz="1600" dirty="0" smtClean="0">
                <a:latin typeface="Lucida Console" pitchFamily="49" charset="0"/>
              </a:rPr>
              <a:t>== </a:t>
            </a:r>
            <a:r>
              <a:rPr lang="en-US" sz="1600" dirty="0">
                <a:latin typeface="Lucida Console" pitchFamily="49" charset="0"/>
              </a:rPr>
              <a:t>0;</a:t>
            </a:r>
          </a:p>
          <a:p>
            <a:pPr>
              <a:buFontTx/>
              <a:buNone/>
            </a:pPr>
            <a:r>
              <a:rPr lang="en-US" sz="1600" dirty="0">
                <a:latin typeface="Lucida Console" pitchFamily="49" charset="0"/>
              </a:rPr>
              <a:t>}</a:t>
            </a:r>
          </a:p>
          <a:p>
            <a:pPr>
              <a:buFontTx/>
              <a:buNone/>
            </a:pPr>
            <a:endParaRPr lang="en-US" sz="1600" dirty="0">
              <a:latin typeface="Lucida Console" pitchFamily="49" charset="0"/>
            </a:endParaRPr>
          </a:p>
          <a:p>
            <a:pPr>
              <a:buFontTx/>
              <a:buNone/>
            </a:pPr>
            <a:r>
              <a:rPr lang="en-US" sz="1600" dirty="0" err="1">
                <a:latin typeface="Lucida Console" pitchFamily="49" charset="0"/>
              </a:rPr>
              <a:t>int</a:t>
            </a:r>
            <a:r>
              <a:rPr lang="en-US" sz="1600" dirty="0">
                <a:latin typeface="Lucida Console" pitchFamily="49" charset="0"/>
              </a:rPr>
              <a:t> </a:t>
            </a:r>
            <a:r>
              <a:rPr lang="en-US" sz="1600" dirty="0" err="1">
                <a:latin typeface="Lucida Console" pitchFamily="49" charset="0"/>
              </a:rPr>
              <a:t>Q_Full</a:t>
            </a:r>
            <a:r>
              <a:rPr lang="en-US" sz="1600" dirty="0">
                <a:latin typeface="Lucida Console" pitchFamily="49" charset="0"/>
              </a:rPr>
              <a:t>(Q_T * q) {</a:t>
            </a:r>
          </a:p>
          <a:p>
            <a:pPr>
              <a:buFontTx/>
              <a:buNone/>
            </a:pPr>
            <a:r>
              <a:rPr lang="en-US" sz="1600" dirty="0">
                <a:latin typeface="Lucida Console" pitchFamily="49" charset="0"/>
              </a:rPr>
              <a:t>  return q-&gt;Size == Q_SIZE;</a:t>
            </a:r>
          </a:p>
          <a:p>
            <a:pPr>
              <a:buFontTx/>
              <a:buNone/>
            </a:pPr>
            <a:r>
              <a:rPr lang="en-US" sz="1600" dirty="0">
                <a:latin typeface="Lucida Console" pitchFamily="49" charset="0"/>
              </a:rPr>
              <a:t>}</a:t>
            </a:r>
          </a:p>
        </p:txBody>
      </p:sp>
    </p:spTree>
    <p:extLst>
      <p:ext uri="{BB962C8B-B14F-4D97-AF65-F5344CB8AC3E}">
        <p14:creationId xmlns:p14="http://schemas.microsoft.com/office/powerpoint/2010/main" val="1466065630"/>
      </p:ext>
    </p:extLst>
  </p:cSld>
  <p:clrMapOvr>
    <a:masterClrMapping/>
  </p:clrMapOvr>
  <p:transition>
    <p:pull dir="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10" name="Rectangle 2"/>
          <p:cNvSpPr>
            <a:spLocks noGrp="1" noChangeArrowheads="1"/>
          </p:cNvSpPr>
          <p:nvPr>
            <p:ph type="title"/>
          </p:nvPr>
        </p:nvSpPr>
        <p:spPr/>
        <p:txBody>
          <a:bodyPr/>
          <a:lstStyle/>
          <a:p>
            <a:r>
              <a:rPr lang="en-US"/>
              <a:t>Enqueue and Dequeue</a:t>
            </a:r>
          </a:p>
        </p:txBody>
      </p:sp>
      <p:sp>
        <p:nvSpPr>
          <p:cNvPr id="555011" name="Rectangle 3"/>
          <p:cNvSpPr>
            <a:spLocks noGrp="1" noChangeArrowheads="1"/>
          </p:cNvSpPr>
          <p:nvPr>
            <p:ph sz="half" idx="1"/>
          </p:nvPr>
        </p:nvSpPr>
        <p:spPr>
          <a:xfrm>
            <a:off x="228600" y="838200"/>
            <a:ext cx="8659813" cy="5867400"/>
          </a:xfrm>
        </p:spPr>
        <p:txBody>
          <a:bodyPr/>
          <a:lstStyle/>
          <a:p>
            <a:pPr>
              <a:lnSpc>
                <a:spcPct val="95000"/>
              </a:lnSpc>
              <a:spcBef>
                <a:spcPct val="0"/>
              </a:spcBef>
              <a:buFontTx/>
              <a:buNone/>
            </a:pPr>
            <a:r>
              <a:rPr lang="en-US" sz="1800" b="0" dirty="0" err="1">
                <a:latin typeface="Lucida Console" pitchFamily="49" charset="0"/>
              </a:rPr>
              <a:t>int</a:t>
            </a:r>
            <a:r>
              <a:rPr lang="en-US" sz="1800" b="0" dirty="0">
                <a:latin typeface="Lucida Console" pitchFamily="49" charset="0"/>
              </a:rPr>
              <a:t> </a:t>
            </a:r>
            <a:r>
              <a:rPr lang="en-US" sz="1800" b="0" dirty="0" err="1">
                <a:latin typeface="Lucida Console" pitchFamily="49" charset="0"/>
              </a:rPr>
              <a:t>Q_Enqueue</a:t>
            </a:r>
            <a:r>
              <a:rPr lang="en-US" sz="1800" b="0" dirty="0">
                <a:latin typeface="Lucida Console" pitchFamily="49" charset="0"/>
              </a:rPr>
              <a:t>(Q_T * q, unsigned char d) {</a:t>
            </a:r>
          </a:p>
          <a:p>
            <a:pPr>
              <a:lnSpc>
                <a:spcPct val="95000"/>
              </a:lnSpc>
              <a:spcBef>
                <a:spcPct val="0"/>
              </a:spcBef>
              <a:buFontTx/>
              <a:buNone/>
            </a:pPr>
            <a:r>
              <a:rPr lang="en-US" sz="1800" b="0" dirty="0">
                <a:latin typeface="Lucida Console" pitchFamily="49" charset="0"/>
              </a:rPr>
              <a:t>  // What if queue is full?</a:t>
            </a:r>
          </a:p>
          <a:p>
            <a:pPr>
              <a:lnSpc>
                <a:spcPct val="95000"/>
              </a:lnSpc>
              <a:spcBef>
                <a:spcPct val="0"/>
              </a:spcBef>
              <a:buFontTx/>
              <a:buNone/>
            </a:pPr>
            <a:r>
              <a:rPr lang="en-US" sz="1800" b="0" dirty="0">
                <a:latin typeface="Lucida Console" pitchFamily="49" charset="0"/>
              </a:rPr>
              <a:t>  if (!</a:t>
            </a:r>
            <a:r>
              <a:rPr lang="en-US" sz="1800" b="0" dirty="0" err="1">
                <a:latin typeface="Lucida Console" pitchFamily="49" charset="0"/>
              </a:rPr>
              <a:t>Q_Full</a:t>
            </a:r>
            <a:r>
              <a:rPr lang="en-US" sz="1800" b="0" dirty="0">
                <a:latin typeface="Lucida Console" pitchFamily="49" charset="0"/>
              </a:rPr>
              <a:t>(q)) {</a:t>
            </a:r>
          </a:p>
          <a:p>
            <a:pPr>
              <a:lnSpc>
                <a:spcPct val="95000"/>
              </a:lnSpc>
              <a:spcBef>
                <a:spcPct val="0"/>
              </a:spcBef>
              <a:buFontTx/>
              <a:buNone/>
            </a:pPr>
            <a:r>
              <a:rPr lang="en-US" sz="1800" b="0" dirty="0">
                <a:latin typeface="Lucida Console" pitchFamily="49" charset="0"/>
              </a:rPr>
              <a:t>    q-&gt;Data[q-&gt;Tail++] = d;</a:t>
            </a:r>
          </a:p>
          <a:p>
            <a:pPr>
              <a:lnSpc>
                <a:spcPct val="95000"/>
              </a:lnSpc>
              <a:spcBef>
                <a:spcPct val="0"/>
              </a:spcBef>
              <a:buFontTx/>
              <a:buNone/>
            </a:pPr>
            <a:r>
              <a:rPr lang="en-US" sz="1800" b="0" dirty="0">
                <a:latin typeface="Lucida Console" pitchFamily="49" charset="0"/>
              </a:rPr>
              <a:t>    q-&gt;Tail %= Q_SIZE;</a:t>
            </a:r>
          </a:p>
          <a:p>
            <a:pPr>
              <a:lnSpc>
                <a:spcPct val="95000"/>
              </a:lnSpc>
              <a:spcBef>
                <a:spcPct val="0"/>
              </a:spcBef>
              <a:buFontTx/>
              <a:buNone/>
            </a:pPr>
            <a:r>
              <a:rPr lang="en-US" sz="1800" b="0" dirty="0">
                <a:latin typeface="Lucida Console" pitchFamily="49" charset="0"/>
              </a:rPr>
              <a:t>    q-&gt;Size++;</a:t>
            </a:r>
          </a:p>
          <a:p>
            <a:pPr>
              <a:lnSpc>
                <a:spcPct val="95000"/>
              </a:lnSpc>
              <a:spcBef>
                <a:spcPct val="0"/>
              </a:spcBef>
              <a:buFontTx/>
              <a:buNone/>
            </a:pPr>
            <a:r>
              <a:rPr lang="en-US" sz="1800" b="0" dirty="0">
                <a:latin typeface="Lucida Console" pitchFamily="49" charset="0"/>
              </a:rPr>
              <a:t>    return 1; // success</a:t>
            </a:r>
          </a:p>
          <a:p>
            <a:pPr>
              <a:lnSpc>
                <a:spcPct val="95000"/>
              </a:lnSpc>
              <a:spcBef>
                <a:spcPct val="0"/>
              </a:spcBef>
              <a:buFontTx/>
              <a:buNone/>
            </a:pPr>
            <a:r>
              <a:rPr lang="en-US" sz="1800" b="0" dirty="0">
                <a:latin typeface="Lucida Console" pitchFamily="49" charset="0"/>
              </a:rPr>
              <a:t>  } else </a:t>
            </a:r>
          </a:p>
          <a:p>
            <a:pPr>
              <a:lnSpc>
                <a:spcPct val="95000"/>
              </a:lnSpc>
              <a:spcBef>
                <a:spcPct val="0"/>
              </a:spcBef>
              <a:buFontTx/>
              <a:buNone/>
            </a:pPr>
            <a:r>
              <a:rPr lang="en-US" sz="1800" b="0" dirty="0">
                <a:latin typeface="Lucida Console" pitchFamily="49" charset="0"/>
              </a:rPr>
              <a:t>    return 0; // failure</a:t>
            </a:r>
          </a:p>
          <a:p>
            <a:pPr>
              <a:lnSpc>
                <a:spcPct val="95000"/>
              </a:lnSpc>
              <a:spcBef>
                <a:spcPct val="0"/>
              </a:spcBef>
              <a:buFontTx/>
              <a:buNone/>
            </a:pPr>
            <a:r>
              <a:rPr lang="en-US" sz="1800" b="0" dirty="0">
                <a:latin typeface="Lucida Console" pitchFamily="49" charset="0"/>
              </a:rPr>
              <a:t>}</a:t>
            </a:r>
          </a:p>
          <a:p>
            <a:pPr>
              <a:lnSpc>
                <a:spcPct val="95000"/>
              </a:lnSpc>
              <a:spcBef>
                <a:spcPct val="0"/>
              </a:spcBef>
              <a:buFontTx/>
              <a:buNone/>
            </a:pPr>
            <a:r>
              <a:rPr lang="en-US" sz="1800" b="0" dirty="0">
                <a:latin typeface="Lucida Console" pitchFamily="49" charset="0"/>
              </a:rPr>
              <a:t>unsigned char </a:t>
            </a:r>
            <a:r>
              <a:rPr lang="en-US" sz="1800" b="0" dirty="0" err="1">
                <a:latin typeface="Lucida Console" pitchFamily="49" charset="0"/>
              </a:rPr>
              <a:t>Q_Dequeue</a:t>
            </a:r>
            <a:r>
              <a:rPr lang="en-US" sz="1800" b="0" dirty="0">
                <a:latin typeface="Lucida Console" pitchFamily="49" charset="0"/>
              </a:rPr>
              <a:t>(Q_T * q) {</a:t>
            </a:r>
          </a:p>
          <a:p>
            <a:pPr>
              <a:lnSpc>
                <a:spcPct val="95000"/>
              </a:lnSpc>
              <a:spcBef>
                <a:spcPct val="0"/>
              </a:spcBef>
              <a:buFontTx/>
              <a:buNone/>
            </a:pPr>
            <a:r>
              <a:rPr lang="en-US" sz="1800" b="0" dirty="0">
                <a:latin typeface="Lucida Console" pitchFamily="49" charset="0"/>
              </a:rPr>
              <a:t>  // Must check to see if queue is empty before </a:t>
            </a:r>
            <a:r>
              <a:rPr lang="en-US" sz="1800" b="0" dirty="0" err="1">
                <a:latin typeface="Lucida Console" pitchFamily="49" charset="0"/>
              </a:rPr>
              <a:t>dequeueing</a:t>
            </a:r>
            <a:endParaRPr lang="en-US" sz="1800" b="0" dirty="0">
              <a:latin typeface="Lucida Console" pitchFamily="49" charset="0"/>
            </a:endParaRPr>
          </a:p>
          <a:p>
            <a:pPr>
              <a:lnSpc>
                <a:spcPct val="95000"/>
              </a:lnSpc>
              <a:spcBef>
                <a:spcPct val="0"/>
              </a:spcBef>
              <a:buFontTx/>
              <a:buNone/>
            </a:pPr>
            <a:r>
              <a:rPr lang="en-US" sz="1800" b="0" dirty="0">
                <a:latin typeface="Lucida Console" pitchFamily="49" charset="0"/>
              </a:rPr>
              <a:t>  unsigned char t=0;</a:t>
            </a:r>
          </a:p>
          <a:p>
            <a:pPr>
              <a:lnSpc>
                <a:spcPct val="95000"/>
              </a:lnSpc>
              <a:spcBef>
                <a:spcPct val="0"/>
              </a:spcBef>
              <a:buFontTx/>
              <a:buNone/>
            </a:pPr>
            <a:r>
              <a:rPr lang="en-US" sz="1800" b="0" dirty="0">
                <a:latin typeface="Lucida Console" pitchFamily="49" charset="0"/>
              </a:rPr>
              <a:t>  if (!</a:t>
            </a:r>
            <a:r>
              <a:rPr lang="en-US" sz="1800" b="0" dirty="0" err="1">
                <a:latin typeface="Lucida Console" pitchFamily="49" charset="0"/>
              </a:rPr>
              <a:t>Q_Empty</a:t>
            </a:r>
            <a:r>
              <a:rPr lang="en-US" sz="1800" b="0" dirty="0">
                <a:latin typeface="Lucida Console" pitchFamily="49" charset="0"/>
              </a:rPr>
              <a:t>(q)) {</a:t>
            </a:r>
          </a:p>
          <a:p>
            <a:pPr>
              <a:lnSpc>
                <a:spcPct val="95000"/>
              </a:lnSpc>
              <a:spcBef>
                <a:spcPct val="0"/>
              </a:spcBef>
              <a:buFontTx/>
              <a:buNone/>
            </a:pPr>
            <a:r>
              <a:rPr lang="en-US" sz="1800" b="0" dirty="0">
                <a:latin typeface="Lucida Console" pitchFamily="49" charset="0"/>
              </a:rPr>
              <a:t>    t = q-&gt;Data[q-&gt;Head];</a:t>
            </a:r>
          </a:p>
          <a:p>
            <a:pPr>
              <a:lnSpc>
                <a:spcPct val="95000"/>
              </a:lnSpc>
              <a:spcBef>
                <a:spcPct val="0"/>
              </a:spcBef>
              <a:buFontTx/>
              <a:buNone/>
            </a:pPr>
            <a:r>
              <a:rPr lang="en-US" sz="1800" b="0" dirty="0">
                <a:latin typeface="Lucida Console" pitchFamily="49" charset="0"/>
              </a:rPr>
              <a:t>    q-&gt;Data[q-&gt;Head++] = 0; // to simplify debugging</a:t>
            </a:r>
          </a:p>
          <a:p>
            <a:pPr>
              <a:lnSpc>
                <a:spcPct val="95000"/>
              </a:lnSpc>
              <a:spcBef>
                <a:spcPct val="0"/>
              </a:spcBef>
              <a:buFontTx/>
              <a:buNone/>
            </a:pPr>
            <a:r>
              <a:rPr lang="en-US" sz="1800" b="0" dirty="0">
                <a:latin typeface="Lucida Console" pitchFamily="49" charset="0"/>
              </a:rPr>
              <a:t>    q-&gt;Head %= Q_SIZE;</a:t>
            </a:r>
          </a:p>
          <a:p>
            <a:pPr>
              <a:lnSpc>
                <a:spcPct val="95000"/>
              </a:lnSpc>
              <a:spcBef>
                <a:spcPct val="0"/>
              </a:spcBef>
              <a:buFontTx/>
              <a:buNone/>
            </a:pPr>
            <a:r>
              <a:rPr lang="en-US" sz="1800" b="0" dirty="0">
                <a:latin typeface="Lucida Console" pitchFamily="49" charset="0"/>
              </a:rPr>
              <a:t>    q-&gt;Size--;</a:t>
            </a:r>
          </a:p>
          <a:p>
            <a:pPr>
              <a:lnSpc>
                <a:spcPct val="95000"/>
              </a:lnSpc>
              <a:spcBef>
                <a:spcPct val="0"/>
              </a:spcBef>
              <a:buFontTx/>
              <a:buNone/>
            </a:pPr>
            <a:r>
              <a:rPr lang="en-US" sz="1800" b="0" dirty="0">
                <a:latin typeface="Lucida Console" pitchFamily="49" charset="0"/>
              </a:rPr>
              <a:t>  }</a:t>
            </a:r>
          </a:p>
          <a:p>
            <a:pPr>
              <a:lnSpc>
                <a:spcPct val="95000"/>
              </a:lnSpc>
              <a:spcBef>
                <a:spcPct val="0"/>
              </a:spcBef>
              <a:buFontTx/>
              <a:buNone/>
            </a:pPr>
            <a:r>
              <a:rPr lang="en-US" sz="1800" b="0" dirty="0">
                <a:latin typeface="Lucida Console" pitchFamily="49" charset="0"/>
              </a:rPr>
              <a:t>  return t;</a:t>
            </a:r>
          </a:p>
          <a:p>
            <a:pPr>
              <a:lnSpc>
                <a:spcPct val="95000"/>
              </a:lnSpc>
              <a:spcBef>
                <a:spcPct val="0"/>
              </a:spcBef>
              <a:buFontTx/>
              <a:buNone/>
            </a:pPr>
            <a:r>
              <a:rPr lang="en-US" sz="1800" b="0" dirty="0">
                <a:latin typeface="Lucida Console" pitchFamily="49" charset="0"/>
              </a:rPr>
              <a:t>}</a:t>
            </a:r>
          </a:p>
        </p:txBody>
      </p:sp>
    </p:spTree>
    <p:extLst>
      <p:ext uri="{BB962C8B-B14F-4D97-AF65-F5344CB8AC3E}">
        <p14:creationId xmlns:p14="http://schemas.microsoft.com/office/powerpoint/2010/main" val="3709735998"/>
      </p:ext>
    </p:extLst>
  </p:cSld>
  <p:clrMapOvr>
    <a:masterClrMapping/>
  </p:clrMapOvr>
  <p:transition>
    <p:pull dir="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Using the Queues</a:t>
            </a:r>
            <a:endParaRPr lang="en-US" dirty="0"/>
          </a:p>
        </p:txBody>
      </p:sp>
      <p:sp>
        <p:nvSpPr>
          <p:cNvPr id="3" name="Content Placeholder 2"/>
          <p:cNvSpPr>
            <a:spLocks noGrp="1"/>
          </p:cNvSpPr>
          <p:nvPr>
            <p:ph sz="half" idx="1"/>
          </p:nvPr>
        </p:nvSpPr>
        <p:spPr>
          <a:xfrm>
            <a:off x="228600" y="990600"/>
            <a:ext cx="8534400" cy="5867400"/>
          </a:xfrm>
        </p:spPr>
        <p:txBody>
          <a:bodyPr/>
          <a:lstStyle/>
          <a:p>
            <a:r>
              <a:rPr lang="en-US" sz="2000" dirty="0" smtClean="0"/>
              <a:t>Sending data:</a:t>
            </a:r>
          </a:p>
          <a:p>
            <a:pPr marL="0" indent="0">
              <a:buNone/>
            </a:pPr>
            <a:endParaRPr lang="en-US" sz="1800" dirty="0" smtClean="0">
              <a:latin typeface="Lucida Console" pitchFamily="49" charset="0"/>
            </a:endParaRPr>
          </a:p>
          <a:p>
            <a:pPr marL="0" indent="0">
              <a:buNone/>
            </a:pPr>
            <a:r>
              <a:rPr lang="en-US" sz="1800" dirty="0" smtClean="0">
                <a:latin typeface="Lucida Console" pitchFamily="49" charset="0"/>
              </a:rPr>
              <a:t>	if (!</a:t>
            </a:r>
            <a:r>
              <a:rPr lang="en-US" sz="1800" dirty="0" err="1" smtClean="0">
                <a:latin typeface="Lucida Console" pitchFamily="49" charset="0"/>
              </a:rPr>
              <a:t>Queue_Full</a:t>
            </a:r>
            <a:r>
              <a:rPr lang="en-US" sz="1800" dirty="0" smtClean="0">
                <a:latin typeface="Lucida Console" pitchFamily="49" charset="0"/>
              </a:rPr>
              <a:t>(…)) {</a:t>
            </a:r>
          </a:p>
          <a:p>
            <a:pPr marL="857250" lvl="2" indent="0">
              <a:buNone/>
            </a:pPr>
            <a:r>
              <a:rPr lang="en-US" sz="1800" dirty="0" smtClean="0">
                <a:latin typeface="Lucida Console" pitchFamily="49" charset="0"/>
              </a:rPr>
              <a:t>	</a:t>
            </a:r>
            <a:r>
              <a:rPr lang="en-US" sz="1800" dirty="0" err="1" smtClean="0">
                <a:latin typeface="Lucida Console" pitchFamily="49" charset="0"/>
              </a:rPr>
              <a:t>Queue_Enqueue</a:t>
            </a:r>
            <a:r>
              <a:rPr lang="en-US" sz="1800" dirty="0" smtClean="0">
                <a:latin typeface="Lucida Console" pitchFamily="49" charset="0"/>
              </a:rPr>
              <a:t>(…, c)</a:t>
            </a:r>
          </a:p>
          <a:p>
            <a:pPr marL="857250" lvl="2" indent="0">
              <a:buNone/>
            </a:pPr>
            <a:r>
              <a:rPr lang="en-US" sz="1800" dirty="0" smtClean="0">
                <a:latin typeface="Lucida Console" pitchFamily="49" charset="0"/>
              </a:rPr>
              <a:t>}</a:t>
            </a:r>
          </a:p>
          <a:p>
            <a:endParaRPr lang="en-US" sz="2000" dirty="0" smtClean="0"/>
          </a:p>
          <a:p>
            <a:r>
              <a:rPr lang="en-US" sz="2000" dirty="0" smtClean="0"/>
              <a:t>Receiving </a:t>
            </a:r>
            <a:r>
              <a:rPr lang="en-US" sz="2000" dirty="0"/>
              <a:t>data:</a:t>
            </a:r>
          </a:p>
          <a:p>
            <a:endParaRPr lang="en-US" sz="2000" dirty="0"/>
          </a:p>
          <a:p>
            <a:pPr marL="0" indent="0">
              <a:buNone/>
            </a:pPr>
            <a:r>
              <a:rPr lang="en-US" sz="1800" dirty="0" smtClean="0">
                <a:latin typeface="Lucida Console" pitchFamily="49" charset="0"/>
              </a:rPr>
              <a:t>	if </a:t>
            </a:r>
            <a:r>
              <a:rPr lang="en-US" sz="1800" dirty="0">
                <a:latin typeface="Lucida Console" pitchFamily="49" charset="0"/>
              </a:rPr>
              <a:t>(!</a:t>
            </a:r>
            <a:r>
              <a:rPr lang="en-US" sz="1800" dirty="0" err="1">
                <a:latin typeface="Lucida Console" pitchFamily="49" charset="0"/>
              </a:rPr>
              <a:t>Queue_Empty</a:t>
            </a:r>
            <a:r>
              <a:rPr lang="en-US" sz="1800" dirty="0">
                <a:latin typeface="Lucida Console" pitchFamily="49" charset="0"/>
              </a:rPr>
              <a:t>(…)) {</a:t>
            </a:r>
          </a:p>
          <a:p>
            <a:pPr marL="857250" lvl="2" indent="0">
              <a:buNone/>
            </a:pPr>
            <a:r>
              <a:rPr lang="en-US" sz="1800" dirty="0" smtClean="0">
                <a:latin typeface="Lucida Console" pitchFamily="49" charset="0"/>
              </a:rPr>
              <a:t>	c=</a:t>
            </a:r>
            <a:r>
              <a:rPr lang="en-US" sz="1800" dirty="0" err="1" smtClean="0">
                <a:latin typeface="Lucida Console" pitchFamily="49" charset="0"/>
              </a:rPr>
              <a:t>Queue_Dequeue</a:t>
            </a:r>
            <a:r>
              <a:rPr lang="en-US" sz="1800" dirty="0">
                <a:latin typeface="Lucida Console" pitchFamily="49" charset="0"/>
              </a:rPr>
              <a:t>(…)</a:t>
            </a:r>
          </a:p>
          <a:p>
            <a:pPr marL="857250" lvl="2" indent="0">
              <a:buNone/>
            </a:pPr>
            <a:r>
              <a:rPr lang="en-US" sz="1800" dirty="0">
                <a:latin typeface="Lucida Console" pitchFamily="49" charset="0"/>
              </a:rPr>
              <a:t>}</a:t>
            </a:r>
          </a:p>
          <a:p>
            <a:pPr marL="857250" lvl="2" indent="0">
              <a:buNone/>
            </a:pPr>
            <a:endParaRPr lang="en-US" sz="1800" dirty="0">
              <a:latin typeface="Lucida Console" pitchFamily="49" charset="0"/>
            </a:endParaRPr>
          </a:p>
        </p:txBody>
      </p:sp>
    </p:spTree>
    <p:extLst>
      <p:ext uri="{BB962C8B-B14F-4D97-AF65-F5344CB8AC3E}">
        <p14:creationId xmlns:p14="http://schemas.microsoft.com/office/powerpoint/2010/main" val="2941122373"/>
      </p:ext>
    </p:extLst>
  </p:cSld>
  <p:clrMapOvr>
    <a:masterClrMapping/>
  </p:clrMapOvr>
  <p:transition>
    <p:pull dir="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22313" y="2895600"/>
            <a:ext cx="7772400" cy="1362075"/>
          </a:xfrm>
        </p:spPr>
        <p:txBody>
          <a:bodyPr/>
          <a:lstStyle/>
          <a:p>
            <a:r>
              <a:rPr lang="en-US" dirty="0" smtClean="0"/>
              <a:t>Software Structure – Parsing Messages</a:t>
            </a:r>
            <a:endParaRPr lang="en-US" dirty="0"/>
          </a:p>
        </p:txBody>
      </p:sp>
    </p:spTree>
    <p:extLst>
      <p:ext uri="{BB962C8B-B14F-4D97-AF65-F5344CB8AC3E}">
        <p14:creationId xmlns:p14="http://schemas.microsoft.com/office/powerpoint/2010/main" val="3934396806"/>
      </p:ext>
    </p:extLst>
  </p:cSld>
  <p:clrMapOvr>
    <a:masterClrMapping/>
  </p:clrMapOvr>
  <p:transition>
    <p:pull dir="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Decoding Messages</a:t>
            </a:r>
            <a:endParaRPr lang="en-US" dirty="0"/>
          </a:p>
        </p:txBody>
      </p:sp>
      <p:sp>
        <p:nvSpPr>
          <p:cNvPr id="3" name="Content Placeholder 2"/>
          <p:cNvSpPr>
            <a:spLocks noGrp="1"/>
          </p:cNvSpPr>
          <p:nvPr>
            <p:ph sz="half" idx="1"/>
          </p:nvPr>
        </p:nvSpPr>
        <p:spPr>
          <a:xfrm>
            <a:off x="228600" y="990600"/>
            <a:ext cx="8229600" cy="5867400"/>
          </a:xfrm>
        </p:spPr>
        <p:txBody>
          <a:bodyPr/>
          <a:lstStyle/>
          <a:p>
            <a:r>
              <a:rPr lang="en-US" dirty="0" smtClean="0"/>
              <a:t>Two types of messages</a:t>
            </a:r>
          </a:p>
          <a:p>
            <a:pPr lvl="1"/>
            <a:r>
              <a:rPr lang="en-US" dirty="0" smtClean="0"/>
              <a:t>Actual </a:t>
            </a:r>
            <a:r>
              <a:rPr lang="en-US" b="1" dirty="0" smtClean="0"/>
              <a:t>binary data </a:t>
            </a:r>
            <a:r>
              <a:rPr lang="en-US" dirty="0" smtClean="0"/>
              <a:t>sent</a:t>
            </a:r>
          </a:p>
          <a:p>
            <a:pPr lvl="2"/>
            <a:r>
              <a:rPr lang="en-US" dirty="0" smtClean="0"/>
              <a:t>First identify message type</a:t>
            </a:r>
          </a:p>
          <a:p>
            <a:pPr lvl="2"/>
            <a:r>
              <a:rPr lang="en-US" dirty="0" smtClean="0"/>
              <a:t>Second, based on this message type, </a:t>
            </a:r>
            <a:r>
              <a:rPr lang="en-US" i="1" dirty="0" smtClean="0"/>
              <a:t>copy </a:t>
            </a:r>
            <a:r>
              <a:rPr lang="en-US" dirty="0" smtClean="0"/>
              <a:t>binary data from message fields into variables</a:t>
            </a:r>
          </a:p>
          <a:p>
            <a:pPr lvl="3"/>
            <a:r>
              <a:rPr lang="en-US" dirty="0" smtClean="0"/>
              <a:t>May need to use pointers and casting to get code to translate formats correctly and safely</a:t>
            </a:r>
          </a:p>
          <a:p>
            <a:pPr lvl="1"/>
            <a:r>
              <a:rPr lang="en-US" b="1" dirty="0" smtClean="0"/>
              <a:t>ASCII text </a:t>
            </a:r>
            <a:r>
              <a:rPr lang="en-US" dirty="0" smtClean="0"/>
              <a:t>characters representing data sent</a:t>
            </a:r>
          </a:p>
          <a:p>
            <a:pPr lvl="2"/>
            <a:r>
              <a:rPr lang="en-US" dirty="0" smtClean="0"/>
              <a:t>First identify message type</a:t>
            </a:r>
          </a:p>
          <a:p>
            <a:pPr lvl="2"/>
            <a:r>
              <a:rPr lang="en-US" dirty="0" smtClean="0"/>
              <a:t>Second, based on this message type, translate (parse) the data from the ASCII message format into a binary format</a:t>
            </a:r>
          </a:p>
          <a:p>
            <a:pPr lvl="2"/>
            <a:r>
              <a:rPr lang="en-US" dirty="0" smtClean="0"/>
              <a:t>Third, copy the binary data into variables</a:t>
            </a:r>
            <a:endParaRPr lang="en-US" dirty="0"/>
          </a:p>
        </p:txBody>
      </p:sp>
    </p:spTree>
    <p:extLst>
      <p:ext uri="{BB962C8B-B14F-4D97-AF65-F5344CB8AC3E}">
        <p14:creationId xmlns:p14="http://schemas.microsoft.com/office/powerpoint/2010/main" val="3298013639"/>
      </p:ext>
    </p:extLst>
  </p:cSld>
  <p:clrMapOvr>
    <a:masterClrMapping/>
  </p:clrMapOvr>
  <p:transition>
    <p:pull dir="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Binary Serial Data: TSIP</a:t>
            </a:r>
            <a:endParaRPr lang="en-US" dirty="0"/>
          </a:p>
        </p:txBody>
      </p:sp>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990600"/>
            <a:ext cx="4371975" cy="2038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975" y="1209675"/>
            <a:ext cx="4467225"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28"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r="30849"/>
          <a:stretch/>
        </p:blipFill>
        <p:spPr bwMode="auto">
          <a:xfrm>
            <a:off x="4953000" y="3124200"/>
            <a:ext cx="3800475" cy="3143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3"/>
          <p:cNvSpPr txBox="1">
            <a:spLocks noChangeArrowheads="1"/>
          </p:cNvSpPr>
          <p:nvPr/>
        </p:nvSpPr>
        <p:spPr bwMode="auto">
          <a:xfrm>
            <a:off x="228601" y="3276600"/>
            <a:ext cx="45720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1800">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eaLnBrk="0" fontAlgn="base" hangingPunct="0">
              <a:spcBef>
                <a:spcPct val="20000"/>
              </a:spcBef>
              <a:spcAft>
                <a:spcPct val="0"/>
              </a:spcAft>
              <a:buChar char="»"/>
              <a:defRPr sz="1800">
                <a:solidFill>
                  <a:schemeClr val="tx1"/>
                </a:solidFill>
                <a:latin typeface="+mn-lt"/>
              </a:defRPr>
            </a:lvl6pPr>
            <a:lvl7pPr marL="2971800" indent="-228600" algn="l" rtl="0" eaLnBrk="0" fontAlgn="base" hangingPunct="0">
              <a:spcBef>
                <a:spcPct val="20000"/>
              </a:spcBef>
              <a:spcAft>
                <a:spcPct val="0"/>
              </a:spcAft>
              <a:buChar char="»"/>
              <a:defRPr sz="1800">
                <a:solidFill>
                  <a:schemeClr val="tx1"/>
                </a:solidFill>
                <a:latin typeface="+mn-lt"/>
              </a:defRPr>
            </a:lvl7pPr>
            <a:lvl8pPr marL="3429000" indent="-228600" algn="l" rtl="0" eaLnBrk="0" fontAlgn="base" hangingPunct="0">
              <a:spcBef>
                <a:spcPct val="20000"/>
              </a:spcBef>
              <a:spcAft>
                <a:spcPct val="0"/>
              </a:spcAft>
              <a:buChar char="»"/>
              <a:defRPr sz="1800">
                <a:solidFill>
                  <a:schemeClr val="tx1"/>
                </a:solidFill>
                <a:latin typeface="+mn-lt"/>
              </a:defRPr>
            </a:lvl8pPr>
            <a:lvl9pPr marL="3886200" indent="-228600" algn="l" rtl="0" eaLnBrk="0" fontAlgn="base" hangingPunct="0">
              <a:spcBef>
                <a:spcPct val="20000"/>
              </a:spcBef>
              <a:spcAft>
                <a:spcPct val="0"/>
              </a:spcAft>
              <a:buChar char="»"/>
              <a:defRPr sz="1800">
                <a:solidFill>
                  <a:schemeClr val="tx1"/>
                </a:solidFill>
                <a:latin typeface="+mn-lt"/>
              </a:defRPr>
            </a:lvl9pPr>
          </a:lstStyle>
          <a:p>
            <a:pPr>
              <a:lnSpc>
                <a:spcPct val="95000"/>
              </a:lnSpc>
              <a:spcBef>
                <a:spcPct val="0"/>
              </a:spcBef>
              <a:buFontTx/>
              <a:buNone/>
            </a:pPr>
            <a:r>
              <a:rPr lang="en-US" sz="1600" kern="0" dirty="0" smtClean="0">
                <a:latin typeface="Lucida Console" pitchFamily="49" charset="0"/>
              </a:rPr>
              <a:t>switch (id) {</a:t>
            </a:r>
          </a:p>
          <a:p>
            <a:pPr>
              <a:lnSpc>
                <a:spcPct val="95000"/>
              </a:lnSpc>
              <a:spcBef>
                <a:spcPct val="0"/>
              </a:spcBef>
              <a:buFontTx/>
              <a:buNone/>
            </a:pPr>
            <a:r>
              <a:rPr lang="en-US" sz="1600" kern="0" dirty="0" smtClean="0">
                <a:latin typeface="Lucida Console" pitchFamily="49" charset="0"/>
              </a:rPr>
              <a:t>case 0x84:	</a:t>
            </a:r>
          </a:p>
          <a:p>
            <a:pPr>
              <a:lnSpc>
                <a:spcPct val="95000"/>
              </a:lnSpc>
              <a:spcBef>
                <a:spcPct val="0"/>
              </a:spcBef>
              <a:buFontTx/>
              <a:buNone/>
            </a:pPr>
            <a:r>
              <a:rPr lang="en-US" sz="1600" kern="0" dirty="0">
                <a:latin typeface="Lucida Console" pitchFamily="49" charset="0"/>
              </a:rPr>
              <a:t>	</a:t>
            </a:r>
            <a:r>
              <a:rPr lang="en-US" sz="1600" kern="0" dirty="0" err="1" smtClean="0">
                <a:latin typeface="Lucida Console" pitchFamily="49" charset="0"/>
              </a:rPr>
              <a:t>lat</a:t>
            </a:r>
            <a:r>
              <a:rPr lang="en-US" sz="1600" kern="0" dirty="0" smtClean="0">
                <a:latin typeface="Lucida Console" pitchFamily="49" charset="0"/>
              </a:rPr>
              <a:t> = *((double *) (&amp;</a:t>
            </a:r>
            <a:r>
              <a:rPr lang="en-US" sz="1600" kern="0" dirty="0" err="1" smtClean="0">
                <a:latin typeface="Lucida Console" pitchFamily="49" charset="0"/>
              </a:rPr>
              <a:t>msg</a:t>
            </a:r>
            <a:r>
              <a:rPr lang="en-US" sz="1600" kern="0" dirty="0" smtClean="0">
                <a:latin typeface="Lucida Console" pitchFamily="49" charset="0"/>
              </a:rPr>
              <a:t>[0]));</a:t>
            </a:r>
          </a:p>
          <a:p>
            <a:pPr>
              <a:lnSpc>
                <a:spcPct val="95000"/>
              </a:lnSpc>
              <a:spcBef>
                <a:spcPct val="0"/>
              </a:spcBef>
              <a:buFontTx/>
              <a:buNone/>
            </a:pPr>
            <a:r>
              <a:rPr lang="en-US" sz="1600" kern="0" dirty="0">
                <a:latin typeface="Lucida Console" pitchFamily="49" charset="0"/>
              </a:rPr>
              <a:t>	</a:t>
            </a:r>
            <a:r>
              <a:rPr lang="en-US" sz="1600" kern="0" dirty="0" err="1" smtClean="0">
                <a:latin typeface="Lucida Console" pitchFamily="49" charset="0"/>
              </a:rPr>
              <a:t>lon</a:t>
            </a:r>
            <a:r>
              <a:rPr lang="en-US" sz="1600" kern="0" dirty="0" smtClean="0">
                <a:latin typeface="Lucida Console" pitchFamily="49" charset="0"/>
              </a:rPr>
              <a:t> = *((double *) (&amp;</a:t>
            </a:r>
            <a:r>
              <a:rPr lang="en-US" sz="1600" kern="0" dirty="0" err="1" smtClean="0">
                <a:latin typeface="Lucida Console" pitchFamily="49" charset="0"/>
              </a:rPr>
              <a:t>msg</a:t>
            </a:r>
            <a:r>
              <a:rPr lang="en-US" sz="1600" kern="0" dirty="0" smtClean="0">
                <a:latin typeface="Lucida Console" pitchFamily="49" charset="0"/>
              </a:rPr>
              <a:t>[8]));</a:t>
            </a:r>
          </a:p>
          <a:p>
            <a:pPr>
              <a:lnSpc>
                <a:spcPct val="95000"/>
              </a:lnSpc>
              <a:spcBef>
                <a:spcPct val="0"/>
              </a:spcBef>
              <a:buNone/>
            </a:pPr>
            <a:r>
              <a:rPr lang="en-US" sz="1600" kern="0" dirty="0">
                <a:latin typeface="Lucida Console" pitchFamily="49" charset="0"/>
              </a:rPr>
              <a:t>	</a:t>
            </a:r>
            <a:r>
              <a:rPr lang="en-US" sz="1600" kern="0" dirty="0" smtClean="0">
                <a:latin typeface="Lucida Console" pitchFamily="49" charset="0"/>
              </a:rPr>
              <a:t>alt </a:t>
            </a:r>
            <a:r>
              <a:rPr lang="en-US" sz="1600" kern="0" dirty="0">
                <a:latin typeface="Lucida Console" pitchFamily="49" charset="0"/>
              </a:rPr>
              <a:t>= *((double *) (&amp;</a:t>
            </a:r>
            <a:r>
              <a:rPr lang="en-US" sz="1600" kern="0" dirty="0" err="1" smtClean="0">
                <a:latin typeface="Lucida Console" pitchFamily="49" charset="0"/>
              </a:rPr>
              <a:t>msg</a:t>
            </a:r>
            <a:r>
              <a:rPr lang="en-US" sz="1600" kern="0" dirty="0" smtClean="0">
                <a:latin typeface="Lucida Console" pitchFamily="49" charset="0"/>
              </a:rPr>
              <a:t>[16]));</a:t>
            </a:r>
            <a:endParaRPr lang="en-US" sz="1600" kern="0" dirty="0">
              <a:latin typeface="Lucida Console" pitchFamily="49" charset="0"/>
            </a:endParaRPr>
          </a:p>
          <a:p>
            <a:pPr>
              <a:lnSpc>
                <a:spcPct val="95000"/>
              </a:lnSpc>
              <a:spcBef>
                <a:spcPct val="0"/>
              </a:spcBef>
              <a:buNone/>
            </a:pPr>
            <a:r>
              <a:rPr lang="en-US" sz="1600" kern="0" dirty="0">
                <a:latin typeface="Lucida Console" pitchFamily="49" charset="0"/>
              </a:rPr>
              <a:t>	</a:t>
            </a:r>
            <a:r>
              <a:rPr lang="en-US" sz="1600" kern="0" dirty="0" err="1" smtClean="0">
                <a:latin typeface="Lucida Console" pitchFamily="49" charset="0"/>
              </a:rPr>
              <a:t>clb</a:t>
            </a:r>
            <a:r>
              <a:rPr lang="en-US" sz="1600" kern="0" dirty="0" smtClean="0">
                <a:latin typeface="Lucida Console" pitchFamily="49" charset="0"/>
              </a:rPr>
              <a:t> </a:t>
            </a:r>
            <a:r>
              <a:rPr lang="en-US" sz="1600" kern="0" dirty="0">
                <a:latin typeface="Lucida Console" pitchFamily="49" charset="0"/>
              </a:rPr>
              <a:t>= *((double *) (&amp;</a:t>
            </a:r>
            <a:r>
              <a:rPr lang="en-US" sz="1600" kern="0" dirty="0" err="1" smtClean="0">
                <a:latin typeface="Lucida Console" pitchFamily="49" charset="0"/>
              </a:rPr>
              <a:t>msg</a:t>
            </a:r>
            <a:r>
              <a:rPr lang="en-US" sz="1600" kern="0" dirty="0" smtClean="0">
                <a:latin typeface="Lucida Console" pitchFamily="49" charset="0"/>
              </a:rPr>
              <a:t>[24]));</a:t>
            </a:r>
            <a:endParaRPr lang="en-US" sz="1600" kern="0" dirty="0">
              <a:latin typeface="Lucida Console" pitchFamily="49" charset="0"/>
            </a:endParaRPr>
          </a:p>
          <a:p>
            <a:pPr>
              <a:lnSpc>
                <a:spcPct val="95000"/>
              </a:lnSpc>
              <a:spcBef>
                <a:spcPct val="0"/>
              </a:spcBef>
              <a:buNone/>
            </a:pPr>
            <a:r>
              <a:rPr lang="en-US" sz="1600" kern="0" dirty="0">
                <a:latin typeface="Lucida Console" pitchFamily="49" charset="0"/>
              </a:rPr>
              <a:t>	</a:t>
            </a:r>
            <a:r>
              <a:rPr lang="en-US" sz="1600" kern="0" dirty="0" err="1" smtClean="0">
                <a:latin typeface="Lucida Console" pitchFamily="49" charset="0"/>
              </a:rPr>
              <a:t>tof</a:t>
            </a:r>
            <a:r>
              <a:rPr lang="en-US" sz="1600" kern="0" dirty="0" smtClean="0">
                <a:latin typeface="Lucida Console" pitchFamily="49" charset="0"/>
              </a:rPr>
              <a:t> </a:t>
            </a:r>
            <a:r>
              <a:rPr lang="en-US" sz="1600" kern="0" dirty="0">
                <a:latin typeface="Lucida Console" pitchFamily="49" charset="0"/>
              </a:rPr>
              <a:t>= </a:t>
            </a:r>
            <a:r>
              <a:rPr lang="en-US" sz="1600" kern="0" dirty="0" smtClean="0">
                <a:latin typeface="Lucida Console" pitchFamily="49" charset="0"/>
              </a:rPr>
              <a:t>*((float  </a:t>
            </a:r>
            <a:r>
              <a:rPr lang="en-US" sz="1600" kern="0" dirty="0">
                <a:latin typeface="Lucida Console" pitchFamily="49" charset="0"/>
              </a:rPr>
              <a:t>*) (&amp;</a:t>
            </a:r>
            <a:r>
              <a:rPr lang="en-US" sz="1600" kern="0" dirty="0" err="1" smtClean="0">
                <a:latin typeface="Lucida Console" pitchFamily="49" charset="0"/>
              </a:rPr>
              <a:t>msg</a:t>
            </a:r>
            <a:r>
              <a:rPr lang="en-US" sz="1600" kern="0" dirty="0" smtClean="0">
                <a:latin typeface="Lucida Console" pitchFamily="49" charset="0"/>
              </a:rPr>
              <a:t>[32]));</a:t>
            </a:r>
          </a:p>
          <a:p>
            <a:pPr>
              <a:lnSpc>
                <a:spcPct val="95000"/>
              </a:lnSpc>
              <a:spcBef>
                <a:spcPct val="0"/>
              </a:spcBef>
              <a:buNone/>
            </a:pPr>
            <a:r>
              <a:rPr lang="en-US" sz="1600" kern="0" dirty="0">
                <a:latin typeface="Lucida Console" pitchFamily="49" charset="0"/>
              </a:rPr>
              <a:t>	</a:t>
            </a:r>
            <a:r>
              <a:rPr lang="en-US" sz="1600" kern="0" dirty="0" smtClean="0">
                <a:latin typeface="Lucida Console" pitchFamily="49" charset="0"/>
              </a:rPr>
              <a:t>break;</a:t>
            </a:r>
          </a:p>
          <a:p>
            <a:pPr>
              <a:lnSpc>
                <a:spcPct val="95000"/>
              </a:lnSpc>
              <a:spcBef>
                <a:spcPct val="0"/>
              </a:spcBef>
              <a:buNone/>
            </a:pPr>
            <a:r>
              <a:rPr lang="en-US" sz="1600" kern="0" dirty="0" smtClean="0">
                <a:latin typeface="Lucida Console" pitchFamily="49" charset="0"/>
              </a:rPr>
              <a:t>case 0x4A: …</a:t>
            </a:r>
          </a:p>
          <a:p>
            <a:pPr>
              <a:lnSpc>
                <a:spcPct val="95000"/>
              </a:lnSpc>
              <a:spcBef>
                <a:spcPct val="0"/>
              </a:spcBef>
              <a:buNone/>
            </a:pPr>
            <a:endParaRPr lang="en-US" sz="1600" kern="0" dirty="0" smtClean="0">
              <a:latin typeface="Lucida Console" pitchFamily="49" charset="0"/>
            </a:endParaRPr>
          </a:p>
          <a:p>
            <a:pPr>
              <a:lnSpc>
                <a:spcPct val="95000"/>
              </a:lnSpc>
              <a:spcBef>
                <a:spcPct val="0"/>
              </a:spcBef>
              <a:buNone/>
            </a:pPr>
            <a:r>
              <a:rPr lang="en-US" sz="1600" kern="0" dirty="0" smtClean="0">
                <a:latin typeface="Lucida Console" pitchFamily="49" charset="0"/>
              </a:rPr>
              <a:t>default:</a:t>
            </a:r>
          </a:p>
          <a:p>
            <a:pPr>
              <a:lnSpc>
                <a:spcPct val="95000"/>
              </a:lnSpc>
              <a:spcBef>
                <a:spcPct val="0"/>
              </a:spcBef>
              <a:buNone/>
            </a:pPr>
            <a:r>
              <a:rPr lang="en-US" sz="1600" kern="0" dirty="0">
                <a:latin typeface="Lucida Console" pitchFamily="49" charset="0"/>
              </a:rPr>
              <a:t>	</a:t>
            </a:r>
            <a:r>
              <a:rPr lang="en-US" sz="1600" kern="0" dirty="0" smtClean="0">
                <a:latin typeface="Lucida Console" pitchFamily="49" charset="0"/>
              </a:rPr>
              <a:t>break;</a:t>
            </a:r>
            <a:endParaRPr lang="en-US" sz="1600" kern="0" dirty="0">
              <a:latin typeface="Lucida Console" pitchFamily="49" charset="0"/>
            </a:endParaRPr>
          </a:p>
          <a:p>
            <a:pPr>
              <a:lnSpc>
                <a:spcPct val="95000"/>
              </a:lnSpc>
              <a:spcBef>
                <a:spcPct val="0"/>
              </a:spcBef>
              <a:buNone/>
            </a:pPr>
            <a:r>
              <a:rPr lang="en-US" sz="1600" kern="0" dirty="0" smtClean="0">
                <a:latin typeface="Lucida Console" pitchFamily="49" charset="0"/>
              </a:rPr>
              <a:t>}</a:t>
            </a:r>
            <a:endParaRPr lang="en-US" sz="1600" kern="0" dirty="0">
              <a:latin typeface="Lucida Console" pitchFamily="49" charset="0"/>
            </a:endParaRPr>
          </a:p>
          <a:p>
            <a:pPr>
              <a:lnSpc>
                <a:spcPct val="95000"/>
              </a:lnSpc>
              <a:spcBef>
                <a:spcPct val="0"/>
              </a:spcBef>
              <a:buFontTx/>
              <a:buNone/>
            </a:pPr>
            <a:r>
              <a:rPr lang="en-US" sz="1600" kern="0" dirty="0">
                <a:latin typeface="Lucida Console" pitchFamily="49" charset="0"/>
              </a:rPr>
              <a:t>	</a:t>
            </a:r>
          </a:p>
        </p:txBody>
      </p:sp>
    </p:spTree>
    <p:extLst>
      <p:ext uri="{BB962C8B-B14F-4D97-AF65-F5344CB8AC3E}">
        <p14:creationId xmlns:p14="http://schemas.microsoft.com/office/powerpoint/2010/main" val="2298647270"/>
      </p:ext>
    </p:extLst>
  </p:cSld>
  <p:clrMapOvr>
    <a:masterClrMapping/>
  </p:clrMapOvr>
  <p:transition>
    <p:pull dir="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ASCII Serial Data: NMEA-0183</a:t>
            </a:r>
            <a:endParaRPr lang="en-US" dirty="0"/>
          </a:p>
        </p:txBody>
      </p:sp>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 y="1143000"/>
            <a:ext cx="4286250" cy="3514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1047750"/>
            <a:ext cx="4371309" cy="39623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2282219"/>
      </p:ext>
    </p:extLst>
  </p:cSld>
  <p:clrMapOvr>
    <a:masterClrMapping/>
  </p:clrMapOvr>
  <p:transition>
    <p:pull dir="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8370" name="Rectangle 2"/>
          <p:cNvSpPr>
            <a:spLocks noGrp="1" noChangeArrowheads="1"/>
          </p:cNvSpPr>
          <p:nvPr>
            <p:ph type="title"/>
          </p:nvPr>
        </p:nvSpPr>
        <p:spPr/>
        <p:txBody>
          <a:bodyPr/>
          <a:lstStyle/>
          <a:p>
            <a:pPr>
              <a:defRPr/>
            </a:pPr>
            <a:r>
              <a:rPr lang="en-US" sz="3200" dirty="0" smtClean="0"/>
              <a:t>State Machine for Parsing NMEA-0183</a:t>
            </a:r>
          </a:p>
        </p:txBody>
      </p:sp>
      <p:grpSp>
        <p:nvGrpSpPr>
          <p:cNvPr id="2" name="Group 1"/>
          <p:cNvGrpSpPr/>
          <p:nvPr/>
        </p:nvGrpSpPr>
        <p:grpSpPr>
          <a:xfrm>
            <a:off x="584200" y="958850"/>
            <a:ext cx="7721600" cy="5347966"/>
            <a:chOff x="279400" y="958850"/>
            <a:chExt cx="8407400" cy="5822950"/>
          </a:xfrm>
        </p:grpSpPr>
        <p:sp>
          <p:nvSpPr>
            <p:cNvPr id="19458" name="Freeform 29"/>
            <p:cNvSpPr>
              <a:spLocks/>
            </p:cNvSpPr>
            <p:nvPr/>
          </p:nvSpPr>
          <p:spPr bwMode="auto">
            <a:xfrm>
              <a:off x="279400" y="1676400"/>
              <a:ext cx="4216400" cy="4876800"/>
            </a:xfrm>
            <a:custGeom>
              <a:avLst/>
              <a:gdLst>
                <a:gd name="T0" fmla="*/ 2147483647 w 2656"/>
                <a:gd name="T1" fmla="*/ 2147483647 h 3072"/>
                <a:gd name="T2" fmla="*/ 2147483647 w 2656"/>
                <a:gd name="T3" fmla="*/ 2147483647 h 3072"/>
                <a:gd name="T4" fmla="*/ 2147483647 w 2656"/>
                <a:gd name="T5" fmla="*/ 2147483647 h 3072"/>
                <a:gd name="T6" fmla="*/ 2147483647 w 2656"/>
                <a:gd name="T7" fmla="*/ 2147483647 h 3072"/>
                <a:gd name="T8" fmla="*/ 2147483647 w 2656"/>
                <a:gd name="T9" fmla="*/ 2147483647 h 3072"/>
                <a:gd name="T10" fmla="*/ 2147483647 w 2656"/>
                <a:gd name="T11" fmla="*/ 2147483647 h 3072"/>
                <a:gd name="T12" fmla="*/ 2147483647 w 2656"/>
                <a:gd name="T13" fmla="*/ 2147483647 h 3072"/>
                <a:gd name="T14" fmla="*/ 2147483647 w 2656"/>
                <a:gd name="T15" fmla="*/ 0 h 3072"/>
                <a:gd name="T16" fmla="*/ 0 60000 65536"/>
                <a:gd name="T17" fmla="*/ 0 60000 65536"/>
                <a:gd name="T18" fmla="*/ 0 60000 65536"/>
                <a:gd name="T19" fmla="*/ 0 60000 65536"/>
                <a:gd name="T20" fmla="*/ 0 60000 65536"/>
                <a:gd name="T21" fmla="*/ 0 60000 65536"/>
                <a:gd name="T22" fmla="*/ 0 60000 65536"/>
                <a:gd name="T23" fmla="*/ 0 60000 65536"/>
                <a:gd name="T24" fmla="*/ 0 w 2656"/>
                <a:gd name="T25" fmla="*/ 0 h 3072"/>
                <a:gd name="T26" fmla="*/ 2656 w 2656"/>
                <a:gd name="T27" fmla="*/ 3072 h 30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56" h="3072">
                  <a:moveTo>
                    <a:pt x="2656" y="2928"/>
                  </a:moveTo>
                  <a:cubicBezTo>
                    <a:pt x="2592" y="3000"/>
                    <a:pt x="2528" y="3072"/>
                    <a:pt x="2416" y="3072"/>
                  </a:cubicBezTo>
                  <a:cubicBezTo>
                    <a:pt x="2304" y="3072"/>
                    <a:pt x="2080" y="3032"/>
                    <a:pt x="1984" y="2928"/>
                  </a:cubicBezTo>
                  <a:cubicBezTo>
                    <a:pt x="1888" y="2824"/>
                    <a:pt x="1856" y="2648"/>
                    <a:pt x="1840" y="2448"/>
                  </a:cubicBezTo>
                  <a:cubicBezTo>
                    <a:pt x="1824" y="2248"/>
                    <a:pt x="2040" y="1984"/>
                    <a:pt x="1888" y="1728"/>
                  </a:cubicBezTo>
                  <a:cubicBezTo>
                    <a:pt x="1736" y="1472"/>
                    <a:pt x="1224" y="1120"/>
                    <a:pt x="928" y="912"/>
                  </a:cubicBezTo>
                  <a:cubicBezTo>
                    <a:pt x="632" y="704"/>
                    <a:pt x="224" y="632"/>
                    <a:pt x="112" y="480"/>
                  </a:cubicBezTo>
                  <a:cubicBezTo>
                    <a:pt x="0" y="328"/>
                    <a:pt x="232" y="80"/>
                    <a:pt x="256" y="0"/>
                  </a:cubicBezTo>
                </a:path>
              </a:pathLst>
            </a:custGeom>
            <a:noFill/>
            <a:ln w="38100" cmpd="sng">
              <a:solidFill>
                <a:schemeClr val="tx1"/>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sz="2000"/>
            </a:p>
          </p:txBody>
        </p:sp>
        <p:sp>
          <p:nvSpPr>
            <p:cNvPr id="19461" name="Oval 4"/>
            <p:cNvSpPr>
              <a:spLocks noChangeArrowheads="1"/>
            </p:cNvSpPr>
            <p:nvPr/>
          </p:nvSpPr>
          <p:spPr bwMode="auto">
            <a:xfrm>
              <a:off x="533400" y="990600"/>
              <a:ext cx="990600" cy="838200"/>
            </a:xfrm>
            <a:prstGeom prst="ellipse">
              <a:avLst/>
            </a:prstGeom>
            <a:solidFill>
              <a:srgbClr val="FEDCD6"/>
            </a:solidFill>
            <a:ln w="9525">
              <a:solidFill>
                <a:schemeClr val="tx1"/>
              </a:solidFill>
              <a:round/>
              <a:headEnd/>
              <a:tailEnd/>
            </a:ln>
          </p:spPr>
          <p:txBody>
            <a:bodyPr wrap="none" anchor="ctr"/>
            <a:lstStyle/>
            <a:p>
              <a:pPr algn="ctr">
                <a:lnSpc>
                  <a:spcPct val="80000"/>
                </a:lnSpc>
              </a:pPr>
              <a:r>
                <a:rPr lang="en-US" sz="1600">
                  <a:latin typeface="Arial" charset="0"/>
                </a:rPr>
                <a:t>Start</a:t>
              </a:r>
            </a:p>
          </p:txBody>
        </p:sp>
        <p:sp>
          <p:nvSpPr>
            <p:cNvPr id="19462" name="Oval 6"/>
            <p:cNvSpPr>
              <a:spLocks noChangeArrowheads="1"/>
            </p:cNvSpPr>
            <p:nvPr/>
          </p:nvSpPr>
          <p:spPr bwMode="auto">
            <a:xfrm>
              <a:off x="3892550" y="1238250"/>
              <a:ext cx="1524000" cy="990600"/>
            </a:xfrm>
            <a:prstGeom prst="ellipse">
              <a:avLst/>
            </a:prstGeom>
            <a:solidFill>
              <a:srgbClr val="FEDCD6"/>
            </a:solidFill>
            <a:ln w="9525">
              <a:solidFill>
                <a:schemeClr val="tx1"/>
              </a:solidFill>
              <a:round/>
              <a:headEnd/>
              <a:tailEnd/>
            </a:ln>
          </p:spPr>
          <p:txBody>
            <a:bodyPr wrap="none" anchor="ctr"/>
            <a:lstStyle/>
            <a:p>
              <a:pPr algn="ctr">
                <a:lnSpc>
                  <a:spcPct val="80000"/>
                </a:lnSpc>
              </a:pPr>
              <a:r>
                <a:rPr lang="en-US" sz="1600">
                  <a:latin typeface="Arial" charset="0"/>
                </a:rPr>
                <a:t>Talker +</a:t>
              </a:r>
              <a:br>
                <a:rPr lang="en-US" sz="1600">
                  <a:latin typeface="Arial" charset="0"/>
                </a:rPr>
              </a:br>
              <a:r>
                <a:rPr lang="en-US" sz="1600">
                  <a:latin typeface="Arial" charset="0"/>
                </a:rPr>
                <a:t>Sentence</a:t>
              </a:r>
              <a:br>
                <a:rPr lang="en-US" sz="1600">
                  <a:latin typeface="Arial" charset="0"/>
                </a:rPr>
              </a:br>
              <a:r>
                <a:rPr lang="en-US" sz="1600">
                  <a:latin typeface="Arial" charset="0"/>
                </a:rPr>
                <a:t>Type</a:t>
              </a:r>
            </a:p>
          </p:txBody>
        </p:sp>
        <p:sp>
          <p:nvSpPr>
            <p:cNvPr id="19463" name="Oval 7"/>
            <p:cNvSpPr>
              <a:spLocks noChangeArrowheads="1"/>
            </p:cNvSpPr>
            <p:nvPr/>
          </p:nvSpPr>
          <p:spPr bwMode="auto">
            <a:xfrm>
              <a:off x="3930650" y="2895600"/>
              <a:ext cx="1447800" cy="838200"/>
            </a:xfrm>
            <a:prstGeom prst="ellipse">
              <a:avLst/>
            </a:prstGeom>
            <a:solidFill>
              <a:srgbClr val="FEDCD6"/>
            </a:solidFill>
            <a:ln w="9525">
              <a:solidFill>
                <a:schemeClr val="tx1"/>
              </a:solidFill>
              <a:round/>
              <a:headEnd/>
              <a:tailEnd/>
            </a:ln>
          </p:spPr>
          <p:txBody>
            <a:bodyPr wrap="none" anchor="ctr"/>
            <a:lstStyle/>
            <a:p>
              <a:pPr algn="ctr">
                <a:lnSpc>
                  <a:spcPct val="80000"/>
                </a:lnSpc>
              </a:pPr>
              <a:r>
                <a:rPr lang="en-US" sz="1600">
                  <a:latin typeface="Arial" charset="0"/>
                </a:rPr>
                <a:t>Sentence</a:t>
              </a:r>
              <a:br>
                <a:rPr lang="en-US" sz="1600">
                  <a:latin typeface="Arial" charset="0"/>
                </a:rPr>
              </a:br>
              <a:r>
                <a:rPr lang="en-US" sz="1600">
                  <a:latin typeface="Arial" charset="0"/>
                </a:rPr>
                <a:t>Body</a:t>
              </a:r>
            </a:p>
          </p:txBody>
        </p:sp>
        <p:sp>
          <p:nvSpPr>
            <p:cNvPr id="19464" name="Oval 8"/>
            <p:cNvSpPr>
              <a:spLocks noChangeArrowheads="1"/>
            </p:cNvSpPr>
            <p:nvPr/>
          </p:nvSpPr>
          <p:spPr bwMode="auto">
            <a:xfrm>
              <a:off x="3930650" y="4400550"/>
              <a:ext cx="1447800" cy="838200"/>
            </a:xfrm>
            <a:prstGeom prst="ellipse">
              <a:avLst/>
            </a:prstGeom>
            <a:solidFill>
              <a:srgbClr val="FEDCD6"/>
            </a:solidFill>
            <a:ln w="9525">
              <a:solidFill>
                <a:schemeClr val="tx1"/>
              </a:solidFill>
              <a:round/>
              <a:headEnd/>
              <a:tailEnd/>
            </a:ln>
          </p:spPr>
          <p:txBody>
            <a:bodyPr wrap="none" anchor="ctr"/>
            <a:lstStyle/>
            <a:p>
              <a:pPr algn="ctr">
                <a:lnSpc>
                  <a:spcPct val="80000"/>
                </a:lnSpc>
              </a:pPr>
              <a:r>
                <a:rPr lang="en-US" sz="1600">
                  <a:latin typeface="Arial" charset="0"/>
                </a:rPr>
                <a:t>Checksum</a:t>
              </a:r>
              <a:br>
                <a:rPr lang="en-US" sz="1600">
                  <a:latin typeface="Arial" charset="0"/>
                </a:rPr>
              </a:br>
              <a:r>
                <a:rPr lang="en-US" sz="1600">
                  <a:latin typeface="Arial" charset="0"/>
                </a:rPr>
                <a:t>1</a:t>
              </a:r>
            </a:p>
          </p:txBody>
        </p:sp>
        <p:sp>
          <p:nvSpPr>
            <p:cNvPr id="19465" name="Oval 9"/>
            <p:cNvSpPr>
              <a:spLocks noChangeArrowheads="1"/>
            </p:cNvSpPr>
            <p:nvPr/>
          </p:nvSpPr>
          <p:spPr bwMode="auto">
            <a:xfrm>
              <a:off x="3930650" y="5562600"/>
              <a:ext cx="1447800" cy="838200"/>
            </a:xfrm>
            <a:prstGeom prst="ellipse">
              <a:avLst/>
            </a:prstGeom>
            <a:solidFill>
              <a:srgbClr val="FEDCD6"/>
            </a:solidFill>
            <a:ln w="9525">
              <a:solidFill>
                <a:schemeClr val="tx1"/>
              </a:solidFill>
              <a:round/>
              <a:headEnd/>
              <a:tailEnd/>
            </a:ln>
          </p:spPr>
          <p:txBody>
            <a:bodyPr wrap="none" anchor="ctr"/>
            <a:lstStyle/>
            <a:p>
              <a:pPr algn="ctr">
                <a:lnSpc>
                  <a:spcPct val="80000"/>
                </a:lnSpc>
              </a:pPr>
              <a:r>
                <a:rPr lang="en-US" sz="1600">
                  <a:latin typeface="Arial" charset="0"/>
                </a:rPr>
                <a:t>Checksum</a:t>
              </a:r>
              <a:br>
                <a:rPr lang="en-US" sz="1600">
                  <a:latin typeface="Arial" charset="0"/>
                </a:rPr>
              </a:br>
              <a:r>
                <a:rPr lang="en-US" sz="1600">
                  <a:latin typeface="Arial" charset="0"/>
                </a:rPr>
                <a:t>2</a:t>
              </a:r>
            </a:p>
          </p:txBody>
        </p:sp>
        <p:cxnSp>
          <p:nvCxnSpPr>
            <p:cNvPr id="19466" name="AutoShape 11"/>
            <p:cNvCxnSpPr>
              <a:cxnSpLocks noChangeShapeType="1"/>
              <a:stCxn id="19462" idx="4"/>
              <a:endCxn id="19463" idx="0"/>
            </p:cNvCxnSpPr>
            <p:nvPr/>
          </p:nvCxnSpPr>
          <p:spPr bwMode="auto">
            <a:xfrm>
              <a:off x="4654550" y="2228850"/>
              <a:ext cx="0" cy="666750"/>
            </a:xfrm>
            <a:prstGeom prst="straightConnector1">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9467" name="AutoShape 12"/>
            <p:cNvCxnSpPr>
              <a:cxnSpLocks noChangeShapeType="1"/>
              <a:stCxn id="19463" idx="4"/>
              <a:endCxn id="19464" idx="0"/>
            </p:cNvCxnSpPr>
            <p:nvPr/>
          </p:nvCxnSpPr>
          <p:spPr bwMode="auto">
            <a:xfrm>
              <a:off x="4654550" y="3733800"/>
              <a:ext cx="0" cy="666750"/>
            </a:xfrm>
            <a:prstGeom prst="straightConnector1">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9468" name="AutoShape 13"/>
            <p:cNvCxnSpPr>
              <a:cxnSpLocks noChangeShapeType="1"/>
              <a:stCxn id="19464" idx="4"/>
              <a:endCxn id="19465" idx="0"/>
            </p:cNvCxnSpPr>
            <p:nvPr/>
          </p:nvCxnSpPr>
          <p:spPr bwMode="auto">
            <a:xfrm>
              <a:off x="4654550" y="5238750"/>
              <a:ext cx="0" cy="323850"/>
            </a:xfrm>
            <a:prstGeom prst="straightConnector1">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9469" name="Text Box 14"/>
            <p:cNvSpPr txBox="1">
              <a:spLocks noChangeArrowheads="1"/>
            </p:cNvSpPr>
            <p:nvPr/>
          </p:nvSpPr>
          <p:spPr bwMode="auto">
            <a:xfrm>
              <a:off x="1600200" y="1111250"/>
              <a:ext cx="217805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nSpc>
                  <a:spcPct val="80000"/>
                </a:lnSpc>
              </a:pPr>
              <a:r>
                <a:rPr lang="en-US" sz="1600" b="1">
                  <a:latin typeface="Arial" charset="0"/>
                </a:rPr>
                <a:t>$</a:t>
              </a:r>
              <a:br>
                <a:rPr lang="en-US" sz="1600" b="1">
                  <a:latin typeface="Arial" charset="0"/>
                </a:rPr>
              </a:br>
              <a:r>
                <a:rPr lang="en-US" sz="1600" i="1">
                  <a:latin typeface="Arial" charset="0"/>
                </a:rPr>
                <a:t>Append char to buf.</a:t>
              </a:r>
              <a:endParaRPr lang="en-US" sz="1600" b="1">
                <a:latin typeface="Arial" charset="0"/>
              </a:endParaRPr>
            </a:p>
          </p:txBody>
        </p:sp>
        <p:sp>
          <p:nvSpPr>
            <p:cNvPr id="19470" name="Text Box 15"/>
            <p:cNvSpPr txBox="1">
              <a:spLocks noChangeArrowheads="1"/>
            </p:cNvSpPr>
            <p:nvPr/>
          </p:nvSpPr>
          <p:spPr bwMode="auto">
            <a:xfrm>
              <a:off x="5683250" y="958850"/>
              <a:ext cx="300355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nSpc>
                  <a:spcPct val="80000"/>
                </a:lnSpc>
              </a:pPr>
              <a:r>
                <a:rPr lang="en-US" sz="1600" b="1">
                  <a:latin typeface="Arial" charset="0"/>
                </a:rPr>
                <a:t>Any char. except *, \r or \n</a:t>
              </a:r>
            </a:p>
            <a:p>
              <a:pPr>
                <a:lnSpc>
                  <a:spcPct val="80000"/>
                </a:lnSpc>
              </a:pPr>
              <a:r>
                <a:rPr lang="en-US" sz="1600" i="1">
                  <a:latin typeface="Arial" charset="0"/>
                </a:rPr>
                <a:t>Append char to buf.</a:t>
              </a:r>
              <a:br>
                <a:rPr lang="en-US" sz="1600" i="1">
                  <a:latin typeface="Arial" charset="0"/>
                </a:rPr>
              </a:br>
              <a:r>
                <a:rPr lang="en-US" sz="1600" i="1">
                  <a:latin typeface="Arial" charset="0"/>
                </a:rPr>
                <a:t>Inc. counter</a:t>
              </a:r>
            </a:p>
          </p:txBody>
        </p:sp>
        <p:cxnSp>
          <p:nvCxnSpPr>
            <p:cNvPr id="19471" name="AutoShape 16"/>
            <p:cNvCxnSpPr>
              <a:cxnSpLocks noChangeShapeType="1"/>
              <a:stCxn id="19462" idx="6"/>
              <a:endCxn id="19462" idx="7"/>
            </p:cNvCxnSpPr>
            <p:nvPr/>
          </p:nvCxnSpPr>
          <p:spPr bwMode="auto">
            <a:xfrm flipH="1" flipV="1">
              <a:off x="5192713" y="1382713"/>
              <a:ext cx="223837" cy="350837"/>
            </a:xfrm>
            <a:prstGeom prst="curvedConnector4">
              <a:avLst>
                <a:gd name="adj1" fmla="val -102130"/>
                <a:gd name="adj2" fmla="val 206333"/>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9472" name="AutoShape 17"/>
            <p:cNvCxnSpPr>
              <a:cxnSpLocks noChangeShapeType="1"/>
              <a:stCxn id="19462" idx="3"/>
              <a:endCxn id="19461" idx="5"/>
            </p:cNvCxnSpPr>
            <p:nvPr/>
          </p:nvCxnSpPr>
          <p:spPr bwMode="auto">
            <a:xfrm rot="16200000" flipV="1">
              <a:off x="2559050" y="527051"/>
              <a:ext cx="377825" cy="2736850"/>
            </a:xfrm>
            <a:prstGeom prst="curvedConnector3">
              <a:avLst>
                <a:gd name="adj1" fmla="val -98741"/>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9473" name="Text Box 18"/>
            <p:cNvSpPr txBox="1">
              <a:spLocks noChangeArrowheads="1"/>
            </p:cNvSpPr>
            <p:nvPr/>
          </p:nvSpPr>
          <p:spPr bwMode="auto">
            <a:xfrm>
              <a:off x="2057400" y="1676400"/>
              <a:ext cx="1454244"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nSpc>
                  <a:spcPct val="80000"/>
                </a:lnSpc>
              </a:pPr>
              <a:r>
                <a:rPr lang="en-US" sz="1600" b="1" dirty="0">
                  <a:latin typeface="Arial" charset="0"/>
                </a:rPr>
                <a:t>*, \r or \</a:t>
              </a:r>
              <a:r>
                <a:rPr lang="en-US" sz="1600" b="1" dirty="0" smtClean="0">
                  <a:latin typeface="Arial" charset="0"/>
                </a:rPr>
                <a:t>n, </a:t>
              </a:r>
              <a:br>
                <a:rPr lang="en-US" sz="1600" b="1" dirty="0" smtClean="0">
                  <a:latin typeface="Arial" charset="0"/>
                </a:rPr>
              </a:br>
              <a:r>
                <a:rPr lang="en-US" sz="1600" b="1" dirty="0" smtClean="0">
                  <a:latin typeface="Arial" charset="0"/>
                </a:rPr>
                <a:t>non-text, </a:t>
              </a:r>
              <a:r>
                <a:rPr lang="en-US" sz="1600" b="1" dirty="0">
                  <a:latin typeface="Arial" charset="0"/>
                </a:rPr>
                <a:t>or</a:t>
              </a:r>
              <a:br>
                <a:rPr lang="en-US" sz="1600" b="1" dirty="0">
                  <a:latin typeface="Arial" charset="0"/>
                </a:rPr>
              </a:br>
              <a:r>
                <a:rPr lang="en-US" sz="1600" b="1" dirty="0" smtClean="0">
                  <a:latin typeface="Arial" charset="0"/>
                </a:rPr>
                <a:t>counter&gt;6</a:t>
              </a:r>
              <a:endParaRPr lang="en-US" sz="1600" b="1" dirty="0">
                <a:latin typeface="Arial" charset="0"/>
              </a:endParaRPr>
            </a:p>
          </p:txBody>
        </p:sp>
        <p:sp>
          <p:nvSpPr>
            <p:cNvPr id="19474" name="Text Box 19"/>
            <p:cNvSpPr txBox="1">
              <a:spLocks noChangeArrowheads="1"/>
            </p:cNvSpPr>
            <p:nvPr/>
          </p:nvSpPr>
          <p:spPr bwMode="auto">
            <a:xfrm>
              <a:off x="5486400" y="1981200"/>
              <a:ext cx="304800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nSpc>
                  <a:spcPct val="80000"/>
                </a:lnSpc>
              </a:pPr>
              <a:r>
                <a:rPr lang="en-US" sz="1600" b="1">
                  <a:latin typeface="Arial" charset="0"/>
                </a:rPr>
                <a:t>buf==$SDDBT, $VWVHW, or $YXXDR</a:t>
              </a:r>
            </a:p>
            <a:p>
              <a:pPr>
                <a:lnSpc>
                  <a:spcPct val="80000"/>
                </a:lnSpc>
              </a:pPr>
              <a:r>
                <a:rPr lang="en-US" sz="1600" i="1">
                  <a:latin typeface="Arial" charset="0"/>
                </a:rPr>
                <a:t>Enqueue all chars. from buf</a:t>
              </a:r>
            </a:p>
          </p:txBody>
        </p:sp>
        <p:cxnSp>
          <p:nvCxnSpPr>
            <p:cNvPr id="19475" name="AutoShape 20"/>
            <p:cNvCxnSpPr>
              <a:cxnSpLocks noChangeShapeType="1"/>
              <a:stCxn id="19463" idx="5"/>
              <a:endCxn id="19463" idx="6"/>
            </p:cNvCxnSpPr>
            <p:nvPr/>
          </p:nvCxnSpPr>
          <p:spPr bwMode="auto">
            <a:xfrm rot="5400000" flipH="1" flipV="1">
              <a:off x="5123656" y="3356769"/>
              <a:ext cx="296863" cy="212725"/>
            </a:xfrm>
            <a:prstGeom prst="curvedConnector4">
              <a:avLst>
                <a:gd name="adj1" fmla="val -118181"/>
                <a:gd name="adj2" fmla="val 207463"/>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9476" name="Text Box 21"/>
            <p:cNvSpPr txBox="1">
              <a:spLocks noChangeArrowheads="1"/>
            </p:cNvSpPr>
            <p:nvPr/>
          </p:nvSpPr>
          <p:spPr bwMode="auto">
            <a:xfrm>
              <a:off x="5562600" y="3352800"/>
              <a:ext cx="216535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nSpc>
                  <a:spcPct val="80000"/>
                </a:lnSpc>
              </a:pPr>
              <a:r>
                <a:rPr lang="en-US" sz="1600" b="1">
                  <a:latin typeface="Arial" charset="0"/>
                </a:rPr>
                <a:t>Any char. except *</a:t>
              </a:r>
            </a:p>
            <a:p>
              <a:pPr>
                <a:lnSpc>
                  <a:spcPct val="80000"/>
                </a:lnSpc>
              </a:pPr>
              <a:r>
                <a:rPr lang="en-US" sz="1600" i="1">
                  <a:latin typeface="Arial" charset="0"/>
                </a:rPr>
                <a:t>Enqueue char</a:t>
              </a:r>
            </a:p>
          </p:txBody>
        </p:sp>
        <p:cxnSp>
          <p:nvCxnSpPr>
            <p:cNvPr id="19477" name="AutoShape 22"/>
            <p:cNvCxnSpPr>
              <a:cxnSpLocks noChangeShapeType="1"/>
              <a:stCxn id="19461" idx="6"/>
              <a:endCxn id="19462" idx="1"/>
            </p:cNvCxnSpPr>
            <p:nvPr/>
          </p:nvCxnSpPr>
          <p:spPr bwMode="auto">
            <a:xfrm flipV="1">
              <a:off x="1524000" y="1382713"/>
              <a:ext cx="2592388" cy="26987"/>
            </a:xfrm>
            <a:prstGeom prst="curvedConnector4">
              <a:avLst>
                <a:gd name="adj1" fmla="val 45681"/>
                <a:gd name="adj2" fmla="val 1482352"/>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9478" name="Text Box 23"/>
            <p:cNvSpPr txBox="1">
              <a:spLocks noChangeArrowheads="1"/>
            </p:cNvSpPr>
            <p:nvPr/>
          </p:nvSpPr>
          <p:spPr bwMode="auto">
            <a:xfrm>
              <a:off x="4641850" y="3822700"/>
              <a:ext cx="160655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nSpc>
                  <a:spcPct val="80000"/>
                </a:lnSpc>
              </a:pPr>
              <a:r>
                <a:rPr lang="en-US" sz="1600" b="1">
                  <a:latin typeface="Arial" charset="0"/>
                </a:rPr>
                <a:t>*</a:t>
              </a:r>
            </a:p>
            <a:p>
              <a:pPr>
                <a:lnSpc>
                  <a:spcPct val="80000"/>
                </a:lnSpc>
              </a:pPr>
              <a:r>
                <a:rPr lang="en-US" sz="1600" i="1">
                  <a:latin typeface="Arial" charset="0"/>
                </a:rPr>
                <a:t>Enqueue char</a:t>
              </a:r>
            </a:p>
          </p:txBody>
        </p:sp>
        <p:sp>
          <p:nvSpPr>
            <p:cNvPr id="19479" name="Text Box 24"/>
            <p:cNvSpPr txBox="1">
              <a:spLocks noChangeArrowheads="1"/>
            </p:cNvSpPr>
            <p:nvPr/>
          </p:nvSpPr>
          <p:spPr bwMode="auto">
            <a:xfrm>
              <a:off x="4876800" y="5105400"/>
              <a:ext cx="222885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nSpc>
                  <a:spcPct val="80000"/>
                </a:lnSpc>
              </a:pPr>
              <a:r>
                <a:rPr lang="en-US" sz="1600" b="1">
                  <a:latin typeface="Arial" charset="0"/>
                </a:rPr>
                <a:t>Any char.</a:t>
              </a:r>
            </a:p>
            <a:p>
              <a:pPr>
                <a:lnSpc>
                  <a:spcPct val="80000"/>
                </a:lnSpc>
              </a:pPr>
              <a:r>
                <a:rPr lang="en-US" sz="1600" i="1">
                  <a:latin typeface="Arial" charset="0"/>
                </a:rPr>
                <a:t>Save as checksum1</a:t>
              </a:r>
            </a:p>
          </p:txBody>
        </p:sp>
        <p:cxnSp>
          <p:nvCxnSpPr>
            <p:cNvPr id="19480" name="AutoShape 25"/>
            <p:cNvCxnSpPr>
              <a:cxnSpLocks noChangeShapeType="1"/>
              <a:stCxn id="19463" idx="2"/>
              <a:endCxn id="19461" idx="4"/>
            </p:cNvCxnSpPr>
            <p:nvPr/>
          </p:nvCxnSpPr>
          <p:spPr bwMode="auto">
            <a:xfrm rot="10800000">
              <a:off x="1028700" y="1828800"/>
              <a:ext cx="2901950" cy="1485900"/>
            </a:xfrm>
            <a:prstGeom prst="curvedConnector2">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9481" name="Text Box 26"/>
            <p:cNvSpPr txBox="1">
              <a:spLocks noChangeArrowheads="1"/>
            </p:cNvSpPr>
            <p:nvPr/>
          </p:nvSpPr>
          <p:spPr bwMode="auto">
            <a:xfrm>
              <a:off x="2667000" y="2819400"/>
              <a:ext cx="899217" cy="315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nSpc>
                  <a:spcPct val="80000"/>
                </a:lnSpc>
              </a:pPr>
              <a:r>
                <a:rPr lang="en-US" sz="1600" b="1">
                  <a:latin typeface="Arial" charset="0"/>
                </a:rPr>
                <a:t>/r or /n</a:t>
              </a:r>
              <a:endParaRPr lang="en-US" sz="1600" i="1">
                <a:latin typeface="Arial" charset="0"/>
              </a:endParaRPr>
            </a:p>
          </p:txBody>
        </p:sp>
        <p:sp>
          <p:nvSpPr>
            <p:cNvPr id="19482" name="Text Box 27"/>
            <p:cNvSpPr txBox="1">
              <a:spLocks noChangeArrowheads="1"/>
            </p:cNvSpPr>
            <p:nvPr/>
          </p:nvSpPr>
          <p:spPr bwMode="auto">
            <a:xfrm>
              <a:off x="4953000" y="6251575"/>
              <a:ext cx="222885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nSpc>
                  <a:spcPct val="80000"/>
                </a:lnSpc>
              </a:pPr>
              <a:r>
                <a:rPr lang="en-US" sz="1600" b="1">
                  <a:latin typeface="Arial" charset="0"/>
                </a:rPr>
                <a:t>Any char.</a:t>
              </a:r>
            </a:p>
            <a:p>
              <a:pPr>
                <a:lnSpc>
                  <a:spcPct val="80000"/>
                </a:lnSpc>
              </a:pPr>
              <a:r>
                <a:rPr lang="en-US" sz="1600" i="1">
                  <a:latin typeface="Arial" charset="0"/>
                </a:rPr>
                <a:t>Save as checksum2</a:t>
              </a:r>
            </a:p>
          </p:txBody>
        </p:sp>
      </p:grpSp>
    </p:spTree>
    <p:extLst>
      <p:ext uri="{BB962C8B-B14F-4D97-AF65-F5344CB8AC3E}">
        <p14:creationId xmlns:p14="http://schemas.microsoft.com/office/powerpoint/2010/main" val="4076764478"/>
      </p:ext>
    </p:extLst>
  </p:cSld>
  <p:clrMapOvr>
    <a:masterClrMapping/>
  </p:clrMapOvr>
  <p:transition>
    <p:pull dir="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10" name="Rectangle 2"/>
          <p:cNvSpPr>
            <a:spLocks noGrp="1" noChangeArrowheads="1"/>
          </p:cNvSpPr>
          <p:nvPr>
            <p:ph type="title"/>
          </p:nvPr>
        </p:nvSpPr>
        <p:spPr/>
        <p:txBody>
          <a:bodyPr/>
          <a:lstStyle/>
          <a:p>
            <a:r>
              <a:rPr lang="en-US" dirty="0" smtClean="0"/>
              <a:t>Parsing</a:t>
            </a:r>
            <a:endParaRPr lang="en-US" dirty="0"/>
          </a:p>
        </p:txBody>
      </p:sp>
      <p:sp>
        <p:nvSpPr>
          <p:cNvPr id="555011" name="Rectangle 3"/>
          <p:cNvSpPr>
            <a:spLocks noGrp="1" noChangeArrowheads="1"/>
          </p:cNvSpPr>
          <p:nvPr>
            <p:ph sz="half" idx="1"/>
          </p:nvPr>
        </p:nvSpPr>
        <p:spPr>
          <a:xfrm>
            <a:off x="255587" y="838200"/>
            <a:ext cx="8659813" cy="5867400"/>
          </a:xfrm>
        </p:spPr>
        <p:txBody>
          <a:bodyPr/>
          <a:lstStyle/>
          <a:p>
            <a:pPr>
              <a:lnSpc>
                <a:spcPct val="95000"/>
              </a:lnSpc>
              <a:spcBef>
                <a:spcPct val="0"/>
              </a:spcBef>
              <a:buFontTx/>
              <a:buNone/>
            </a:pPr>
            <a:r>
              <a:rPr lang="en-US" sz="1600" dirty="0" smtClean="0">
                <a:latin typeface="Lucida Console" pitchFamily="49" charset="0"/>
              </a:rPr>
              <a:t>switch (</a:t>
            </a:r>
            <a:r>
              <a:rPr lang="en-US" sz="1600" dirty="0" err="1" smtClean="0">
                <a:latin typeface="Lucida Console" pitchFamily="49" charset="0"/>
              </a:rPr>
              <a:t>parser_state</a:t>
            </a:r>
            <a:r>
              <a:rPr lang="en-US" sz="1600" dirty="0" smtClean="0">
                <a:latin typeface="Lucida Console" pitchFamily="49" charset="0"/>
              </a:rPr>
              <a:t>) {</a:t>
            </a:r>
          </a:p>
          <a:p>
            <a:pPr>
              <a:lnSpc>
                <a:spcPct val="95000"/>
              </a:lnSpc>
              <a:spcBef>
                <a:spcPct val="0"/>
              </a:spcBef>
              <a:buFontTx/>
              <a:buNone/>
            </a:pPr>
            <a:r>
              <a:rPr lang="en-US" sz="1600" dirty="0" smtClean="0">
                <a:latin typeface="Lucida Console" pitchFamily="49" charset="0"/>
              </a:rPr>
              <a:t>case TALKER_SENTENCE_TYPE:</a:t>
            </a:r>
          </a:p>
          <a:p>
            <a:pPr>
              <a:lnSpc>
                <a:spcPct val="95000"/>
              </a:lnSpc>
              <a:spcBef>
                <a:spcPct val="0"/>
              </a:spcBef>
              <a:buFontTx/>
              <a:buNone/>
            </a:pPr>
            <a:r>
              <a:rPr lang="en-US" sz="1600" dirty="0" smtClean="0">
                <a:latin typeface="Lucida Console" pitchFamily="49" charset="0"/>
              </a:rPr>
              <a:t>	switch (</a:t>
            </a:r>
            <a:r>
              <a:rPr lang="en-US" sz="1600" dirty="0" err="1" smtClean="0">
                <a:latin typeface="Lucida Console" pitchFamily="49" charset="0"/>
              </a:rPr>
              <a:t>msg</a:t>
            </a:r>
            <a:r>
              <a:rPr lang="en-US" sz="1600" dirty="0" smtClean="0">
                <a:latin typeface="Lucida Console" pitchFamily="49" charset="0"/>
              </a:rPr>
              <a:t>[</a:t>
            </a:r>
            <a:r>
              <a:rPr lang="en-US" sz="1600" dirty="0" err="1" smtClean="0">
                <a:latin typeface="Lucida Console" pitchFamily="49" charset="0"/>
              </a:rPr>
              <a:t>i</a:t>
            </a:r>
            <a:r>
              <a:rPr lang="en-US" sz="1600" dirty="0" smtClean="0">
                <a:latin typeface="Lucida Console" pitchFamily="49" charset="0"/>
              </a:rPr>
              <a:t>]) {</a:t>
            </a:r>
          </a:p>
          <a:p>
            <a:pPr>
              <a:lnSpc>
                <a:spcPct val="95000"/>
              </a:lnSpc>
              <a:spcBef>
                <a:spcPct val="0"/>
              </a:spcBef>
              <a:buFontTx/>
              <a:buNone/>
            </a:pPr>
            <a:r>
              <a:rPr lang="en-US" sz="1600" dirty="0">
                <a:latin typeface="Lucida Console" pitchFamily="49" charset="0"/>
              </a:rPr>
              <a:t>	</a:t>
            </a:r>
            <a:r>
              <a:rPr lang="en-US" sz="1600" dirty="0" smtClean="0">
                <a:latin typeface="Lucida Console" pitchFamily="49" charset="0"/>
              </a:rPr>
              <a:t>	‘*’:</a:t>
            </a:r>
          </a:p>
          <a:p>
            <a:pPr>
              <a:lnSpc>
                <a:spcPct val="95000"/>
              </a:lnSpc>
              <a:spcBef>
                <a:spcPct val="0"/>
              </a:spcBef>
              <a:buFontTx/>
              <a:buNone/>
            </a:pPr>
            <a:r>
              <a:rPr lang="en-US" sz="1600" dirty="0">
                <a:latin typeface="Lucida Console" pitchFamily="49" charset="0"/>
              </a:rPr>
              <a:t>	</a:t>
            </a:r>
            <a:r>
              <a:rPr lang="en-US" sz="1600" dirty="0" smtClean="0">
                <a:latin typeface="Lucida Console" pitchFamily="49" charset="0"/>
              </a:rPr>
              <a:t>	‘\r’:</a:t>
            </a:r>
          </a:p>
          <a:p>
            <a:pPr>
              <a:lnSpc>
                <a:spcPct val="95000"/>
              </a:lnSpc>
              <a:spcBef>
                <a:spcPct val="0"/>
              </a:spcBef>
              <a:buFontTx/>
              <a:buNone/>
            </a:pPr>
            <a:r>
              <a:rPr lang="en-US" sz="1600" dirty="0">
                <a:latin typeface="Lucida Console" pitchFamily="49" charset="0"/>
              </a:rPr>
              <a:t>	</a:t>
            </a:r>
            <a:r>
              <a:rPr lang="en-US" sz="1600" dirty="0" smtClean="0">
                <a:latin typeface="Lucida Console" pitchFamily="49" charset="0"/>
              </a:rPr>
              <a:t>	‘\n’:</a:t>
            </a:r>
          </a:p>
          <a:p>
            <a:pPr>
              <a:lnSpc>
                <a:spcPct val="95000"/>
              </a:lnSpc>
              <a:spcBef>
                <a:spcPct val="0"/>
              </a:spcBef>
              <a:buFontTx/>
              <a:buNone/>
            </a:pPr>
            <a:r>
              <a:rPr lang="en-US" sz="1600" dirty="0">
                <a:latin typeface="Lucida Console" pitchFamily="49" charset="0"/>
              </a:rPr>
              <a:t>	</a:t>
            </a:r>
            <a:r>
              <a:rPr lang="en-US" sz="1600" dirty="0" smtClean="0">
                <a:latin typeface="Lucida Console" pitchFamily="49" charset="0"/>
              </a:rPr>
              <a:t>		</a:t>
            </a:r>
            <a:r>
              <a:rPr lang="en-US" sz="1600" dirty="0" err="1" smtClean="0">
                <a:latin typeface="Lucida Console" pitchFamily="49" charset="0"/>
              </a:rPr>
              <a:t>parser_state</a:t>
            </a:r>
            <a:r>
              <a:rPr lang="en-US" sz="1600" dirty="0" smtClean="0">
                <a:latin typeface="Lucida Console" pitchFamily="49" charset="0"/>
              </a:rPr>
              <a:t> = START;</a:t>
            </a:r>
          </a:p>
          <a:p>
            <a:pPr>
              <a:lnSpc>
                <a:spcPct val="95000"/>
              </a:lnSpc>
              <a:spcBef>
                <a:spcPct val="0"/>
              </a:spcBef>
              <a:buFontTx/>
              <a:buNone/>
            </a:pPr>
            <a:r>
              <a:rPr lang="en-US" sz="1600" dirty="0">
                <a:latin typeface="Lucida Console" pitchFamily="49" charset="0"/>
              </a:rPr>
              <a:t>	</a:t>
            </a:r>
            <a:r>
              <a:rPr lang="en-US" sz="1600" dirty="0" smtClean="0">
                <a:latin typeface="Lucida Console" pitchFamily="49" charset="0"/>
              </a:rPr>
              <a:t>		break;</a:t>
            </a:r>
          </a:p>
          <a:p>
            <a:pPr>
              <a:lnSpc>
                <a:spcPct val="95000"/>
              </a:lnSpc>
              <a:spcBef>
                <a:spcPct val="0"/>
              </a:spcBef>
              <a:buFontTx/>
              <a:buNone/>
            </a:pPr>
            <a:r>
              <a:rPr lang="en-US" sz="1600" dirty="0">
                <a:latin typeface="Lucida Console" pitchFamily="49" charset="0"/>
              </a:rPr>
              <a:t>	</a:t>
            </a:r>
            <a:r>
              <a:rPr lang="en-US" sz="1600" dirty="0" smtClean="0">
                <a:latin typeface="Lucida Console" pitchFamily="49" charset="0"/>
              </a:rPr>
              <a:t>	default:</a:t>
            </a:r>
          </a:p>
          <a:p>
            <a:pPr>
              <a:lnSpc>
                <a:spcPct val="95000"/>
              </a:lnSpc>
              <a:spcBef>
                <a:spcPct val="0"/>
              </a:spcBef>
              <a:buNone/>
            </a:pPr>
            <a:r>
              <a:rPr lang="en-US" sz="1600" dirty="0" smtClean="0">
                <a:latin typeface="Lucida Console" pitchFamily="49" charset="0"/>
              </a:rPr>
              <a:t>		</a:t>
            </a:r>
            <a:r>
              <a:rPr lang="en-US" sz="1600" dirty="0">
                <a:latin typeface="Lucida Console" pitchFamily="49" charset="0"/>
              </a:rPr>
              <a:t>	if (</a:t>
            </a:r>
            <a:r>
              <a:rPr lang="en-US" sz="1600" dirty="0" err="1">
                <a:latin typeface="Lucida Console" pitchFamily="49" charset="0"/>
              </a:rPr>
              <a:t>Is_Not_Character</a:t>
            </a:r>
            <a:r>
              <a:rPr lang="en-US" sz="1600" dirty="0">
                <a:latin typeface="Lucida Console" pitchFamily="49" charset="0"/>
              </a:rPr>
              <a:t>(</a:t>
            </a:r>
            <a:r>
              <a:rPr lang="en-US" sz="1600" dirty="0" err="1">
                <a:latin typeface="Lucida Console" pitchFamily="49" charset="0"/>
              </a:rPr>
              <a:t>msg</a:t>
            </a:r>
            <a:r>
              <a:rPr lang="en-US" sz="1600" dirty="0">
                <a:latin typeface="Lucida Console" pitchFamily="49" charset="0"/>
              </a:rPr>
              <a:t>[</a:t>
            </a:r>
            <a:r>
              <a:rPr lang="en-US" sz="1600" dirty="0" err="1">
                <a:latin typeface="Lucida Console" pitchFamily="49" charset="0"/>
              </a:rPr>
              <a:t>i</a:t>
            </a:r>
            <a:r>
              <a:rPr lang="en-US" sz="1600" dirty="0" smtClean="0">
                <a:latin typeface="Lucida Console" pitchFamily="49" charset="0"/>
              </a:rPr>
              <a:t>]) || n&gt;6) {</a:t>
            </a:r>
          </a:p>
          <a:p>
            <a:pPr>
              <a:lnSpc>
                <a:spcPct val="95000"/>
              </a:lnSpc>
              <a:spcBef>
                <a:spcPct val="0"/>
              </a:spcBef>
              <a:buFontTx/>
              <a:buNone/>
            </a:pPr>
            <a:r>
              <a:rPr lang="en-US" sz="1600" dirty="0" smtClean="0">
                <a:latin typeface="Lucida Console" pitchFamily="49" charset="0"/>
              </a:rPr>
              <a:t>	</a:t>
            </a:r>
            <a:r>
              <a:rPr lang="en-US" sz="1600" dirty="0">
                <a:latin typeface="Lucida Console" pitchFamily="49" charset="0"/>
              </a:rPr>
              <a:t>			</a:t>
            </a:r>
            <a:r>
              <a:rPr lang="en-US" sz="1600" dirty="0" err="1">
                <a:latin typeface="Lucida Console" pitchFamily="49" charset="0"/>
              </a:rPr>
              <a:t>parser_state</a:t>
            </a:r>
            <a:r>
              <a:rPr lang="en-US" sz="1600" dirty="0">
                <a:latin typeface="Lucida Console" pitchFamily="49" charset="0"/>
              </a:rPr>
              <a:t> = START;</a:t>
            </a:r>
          </a:p>
          <a:p>
            <a:pPr>
              <a:lnSpc>
                <a:spcPct val="95000"/>
              </a:lnSpc>
              <a:spcBef>
                <a:spcPct val="0"/>
              </a:spcBef>
              <a:buFontTx/>
              <a:buNone/>
            </a:pPr>
            <a:r>
              <a:rPr lang="en-US" sz="1600" dirty="0">
                <a:latin typeface="Lucida Console" pitchFamily="49" charset="0"/>
              </a:rPr>
              <a:t>			</a:t>
            </a:r>
            <a:r>
              <a:rPr lang="en-US" sz="1600" dirty="0" smtClean="0">
                <a:latin typeface="Lucida Console" pitchFamily="49" charset="0"/>
              </a:rPr>
              <a:t>} else {</a:t>
            </a:r>
            <a:endParaRPr lang="en-US" sz="1600" dirty="0">
              <a:latin typeface="Lucida Console" pitchFamily="49" charset="0"/>
            </a:endParaRPr>
          </a:p>
          <a:p>
            <a:pPr>
              <a:lnSpc>
                <a:spcPct val="95000"/>
              </a:lnSpc>
              <a:spcBef>
                <a:spcPct val="0"/>
              </a:spcBef>
              <a:buFontTx/>
              <a:buNone/>
            </a:pPr>
            <a:r>
              <a:rPr lang="en-US" sz="1600" dirty="0" smtClean="0">
                <a:latin typeface="Lucida Console" pitchFamily="49" charset="0"/>
              </a:rPr>
              <a:t>	</a:t>
            </a:r>
            <a:r>
              <a:rPr lang="en-US" sz="1600" dirty="0">
                <a:latin typeface="Lucida Console" pitchFamily="49" charset="0"/>
              </a:rPr>
              <a:t>	</a:t>
            </a:r>
            <a:r>
              <a:rPr lang="en-US" sz="1600" dirty="0" smtClean="0">
                <a:latin typeface="Lucida Console" pitchFamily="49" charset="0"/>
              </a:rPr>
              <a:t>		</a:t>
            </a:r>
            <a:r>
              <a:rPr lang="en-US" sz="1600" dirty="0" err="1" smtClean="0">
                <a:latin typeface="Lucida Console" pitchFamily="49" charset="0"/>
              </a:rPr>
              <a:t>buf</a:t>
            </a:r>
            <a:r>
              <a:rPr lang="en-US" sz="1600" dirty="0" smtClean="0">
                <a:latin typeface="Lucida Console" pitchFamily="49" charset="0"/>
              </a:rPr>
              <a:t>[n++] = </a:t>
            </a:r>
            <a:r>
              <a:rPr lang="en-US" sz="1600" dirty="0" err="1" smtClean="0">
                <a:latin typeface="Lucida Console" pitchFamily="49" charset="0"/>
              </a:rPr>
              <a:t>msg</a:t>
            </a:r>
            <a:r>
              <a:rPr lang="en-US" sz="1600" dirty="0" smtClean="0">
                <a:latin typeface="Lucida Console" pitchFamily="49" charset="0"/>
              </a:rPr>
              <a:t>[</a:t>
            </a:r>
            <a:r>
              <a:rPr lang="en-US" sz="1600" dirty="0" err="1" smtClean="0">
                <a:latin typeface="Lucida Console" pitchFamily="49" charset="0"/>
              </a:rPr>
              <a:t>i</a:t>
            </a:r>
            <a:r>
              <a:rPr lang="en-US" sz="1600" dirty="0" smtClean="0">
                <a:latin typeface="Lucida Console" pitchFamily="49" charset="0"/>
              </a:rPr>
              <a:t>];</a:t>
            </a:r>
          </a:p>
          <a:p>
            <a:pPr>
              <a:lnSpc>
                <a:spcPct val="95000"/>
              </a:lnSpc>
              <a:spcBef>
                <a:spcPct val="0"/>
              </a:spcBef>
              <a:buFontTx/>
              <a:buNone/>
            </a:pPr>
            <a:r>
              <a:rPr lang="en-US" sz="1600" dirty="0" smtClean="0">
                <a:latin typeface="Lucida Console" pitchFamily="49" charset="0"/>
              </a:rPr>
              <a:t>			}</a:t>
            </a:r>
            <a:r>
              <a:rPr lang="en-US" sz="1600" dirty="0">
                <a:latin typeface="Lucida Console" pitchFamily="49" charset="0"/>
              </a:rPr>
              <a:t>	</a:t>
            </a:r>
            <a:endParaRPr lang="en-US" sz="1600" dirty="0" smtClean="0">
              <a:latin typeface="Lucida Console" pitchFamily="49" charset="0"/>
            </a:endParaRPr>
          </a:p>
          <a:p>
            <a:pPr>
              <a:lnSpc>
                <a:spcPct val="95000"/>
              </a:lnSpc>
              <a:spcBef>
                <a:spcPct val="0"/>
              </a:spcBef>
              <a:buFontTx/>
              <a:buNone/>
            </a:pPr>
            <a:r>
              <a:rPr lang="en-US" sz="1600" dirty="0" smtClean="0">
                <a:latin typeface="Lucida Console" pitchFamily="49" charset="0"/>
              </a:rPr>
              <a:t>		break;</a:t>
            </a:r>
          </a:p>
          <a:p>
            <a:pPr>
              <a:lnSpc>
                <a:spcPct val="95000"/>
              </a:lnSpc>
              <a:spcBef>
                <a:spcPct val="0"/>
              </a:spcBef>
              <a:buFontTx/>
              <a:buNone/>
            </a:pPr>
            <a:r>
              <a:rPr lang="en-US" sz="1600" dirty="0" smtClean="0">
                <a:latin typeface="Lucida Console" pitchFamily="49" charset="0"/>
              </a:rPr>
              <a:t>	}</a:t>
            </a:r>
          </a:p>
          <a:p>
            <a:pPr>
              <a:lnSpc>
                <a:spcPct val="95000"/>
              </a:lnSpc>
              <a:spcBef>
                <a:spcPct val="0"/>
              </a:spcBef>
              <a:buFontTx/>
              <a:buNone/>
            </a:pPr>
            <a:r>
              <a:rPr lang="en-US" sz="1600" dirty="0">
                <a:latin typeface="Lucida Console" pitchFamily="49" charset="0"/>
              </a:rPr>
              <a:t>	</a:t>
            </a:r>
            <a:r>
              <a:rPr lang="en-US" sz="1600" dirty="0" smtClean="0">
                <a:latin typeface="Lucida Console" pitchFamily="49" charset="0"/>
              </a:rPr>
              <a:t>if ((n==6) &amp; … ){</a:t>
            </a:r>
          </a:p>
          <a:p>
            <a:pPr>
              <a:lnSpc>
                <a:spcPct val="95000"/>
              </a:lnSpc>
              <a:spcBef>
                <a:spcPct val="0"/>
              </a:spcBef>
              <a:buFontTx/>
              <a:buNone/>
            </a:pPr>
            <a:r>
              <a:rPr lang="en-US" sz="1600" dirty="0" smtClean="0">
                <a:latin typeface="Lucida Console" pitchFamily="49" charset="0"/>
              </a:rPr>
              <a:t>	</a:t>
            </a:r>
            <a:r>
              <a:rPr lang="en-US" sz="1600" dirty="0">
                <a:latin typeface="Lucida Console" pitchFamily="49" charset="0"/>
              </a:rPr>
              <a:t>	</a:t>
            </a:r>
            <a:r>
              <a:rPr lang="en-US" sz="1600" dirty="0" err="1" smtClean="0">
                <a:latin typeface="Lucida Console" pitchFamily="49" charset="0"/>
              </a:rPr>
              <a:t>parser_state</a:t>
            </a:r>
            <a:r>
              <a:rPr lang="en-US" sz="1600" dirty="0" smtClean="0">
                <a:latin typeface="Lucida Console" pitchFamily="49" charset="0"/>
              </a:rPr>
              <a:t> = SENTENCE_BODY;</a:t>
            </a:r>
          </a:p>
          <a:p>
            <a:pPr>
              <a:lnSpc>
                <a:spcPct val="95000"/>
              </a:lnSpc>
              <a:spcBef>
                <a:spcPct val="0"/>
              </a:spcBef>
              <a:buFontTx/>
              <a:buNone/>
            </a:pPr>
            <a:r>
              <a:rPr lang="en-US" sz="1600" dirty="0" smtClean="0">
                <a:latin typeface="Lucida Console" pitchFamily="49" charset="0"/>
              </a:rPr>
              <a:t>	}</a:t>
            </a:r>
            <a:r>
              <a:rPr lang="en-US" sz="1600" dirty="0">
                <a:latin typeface="Lucida Console" pitchFamily="49" charset="0"/>
              </a:rPr>
              <a:t>	</a:t>
            </a:r>
            <a:endParaRPr lang="en-US" sz="1600" dirty="0" smtClean="0">
              <a:latin typeface="Lucida Console" pitchFamily="49" charset="0"/>
            </a:endParaRPr>
          </a:p>
          <a:p>
            <a:pPr>
              <a:lnSpc>
                <a:spcPct val="95000"/>
              </a:lnSpc>
              <a:spcBef>
                <a:spcPct val="0"/>
              </a:spcBef>
              <a:buFontTx/>
              <a:buNone/>
            </a:pPr>
            <a:r>
              <a:rPr lang="en-US" sz="1600" dirty="0" smtClean="0">
                <a:latin typeface="Lucida Console" pitchFamily="49" charset="0"/>
              </a:rPr>
              <a:t>	break;</a:t>
            </a:r>
          </a:p>
          <a:p>
            <a:pPr>
              <a:lnSpc>
                <a:spcPct val="95000"/>
              </a:lnSpc>
              <a:spcBef>
                <a:spcPct val="0"/>
              </a:spcBef>
              <a:buFontTx/>
              <a:buNone/>
            </a:pPr>
            <a:r>
              <a:rPr lang="en-US" sz="1600" dirty="0" smtClean="0">
                <a:latin typeface="Lucida Console" pitchFamily="49" charset="0"/>
              </a:rPr>
              <a:t>case SENTENCE_BODY:</a:t>
            </a:r>
          </a:p>
          <a:p>
            <a:pPr>
              <a:lnSpc>
                <a:spcPct val="95000"/>
              </a:lnSpc>
              <a:spcBef>
                <a:spcPct val="0"/>
              </a:spcBef>
              <a:buFontTx/>
              <a:buNone/>
            </a:pPr>
            <a:r>
              <a:rPr lang="en-US" sz="1600" dirty="0">
                <a:latin typeface="Lucida Console" pitchFamily="49" charset="0"/>
              </a:rPr>
              <a:t>	</a:t>
            </a:r>
            <a:r>
              <a:rPr lang="en-US" sz="1600" dirty="0" smtClean="0">
                <a:latin typeface="Lucida Console" pitchFamily="49" charset="0"/>
              </a:rPr>
              <a:t>break;</a:t>
            </a:r>
            <a:endParaRPr lang="en-US" sz="1600" dirty="0">
              <a:latin typeface="Lucida Console" pitchFamily="49" charset="0"/>
            </a:endParaRPr>
          </a:p>
        </p:txBody>
      </p:sp>
    </p:spTree>
    <p:extLst>
      <p:ext uri="{BB962C8B-B14F-4D97-AF65-F5344CB8AC3E}">
        <p14:creationId xmlns:p14="http://schemas.microsoft.com/office/powerpoint/2010/main" val="736790732"/>
      </p:ext>
    </p:extLst>
  </p:cSld>
  <p:clrMapOvr>
    <a:masterClrMapping/>
  </p:clrMapOvr>
  <p:transition>
    <p:pull dir="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2895600"/>
            <a:ext cx="7772400" cy="1362075"/>
          </a:xfrm>
        </p:spPr>
        <p:txBody>
          <a:bodyPr/>
          <a:lstStyle/>
          <a:p>
            <a:r>
              <a:rPr lang="en-US" dirty="0" smtClean="0"/>
              <a:t>STM32F407VG and </a:t>
            </a:r>
            <a:r>
              <a:rPr lang="en-US" dirty="0" err="1" smtClean="0"/>
              <a:t>DIscovery</a:t>
            </a:r>
            <a:r>
              <a:rPr lang="en-US" dirty="0" smtClean="0"/>
              <a:t> Specifics</a:t>
            </a:r>
            <a:endParaRPr lang="en-US" dirty="0"/>
          </a:p>
        </p:txBody>
      </p:sp>
    </p:spTree>
    <p:extLst>
      <p:ext uri="{BB962C8B-B14F-4D97-AF65-F5344CB8AC3E}">
        <p14:creationId xmlns:p14="http://schemas.microsoft.com/office/powerpoint/2010/main" val="3601255858"/>
      </p:ext>
    </p:extLst>
  </p:cSld>
  <p:clrMapOvr>
    <a:masterClrMapping/>
  </p:clrMapOvr>
  <p:transition>
    <p:pull dir="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2"/>
          <p:cNvSpPr>
            <a:spLocks noGrp="1" noChangeArrowheads="1"/>
          </p:cNvSpPr>
          <p:nvPr>
            <p:ph type="title"/>
          </p:nvPr>
        </p:nvSpPr>
        <p:spPr/>
        <p:txBody>
          <a:bodyPr/>
          <a:lstStyle/>
          <a:p>
            <a:pPr>
              <a:defRPr/>
            </a:pPr>
            <a:r>
              <a:rPr lang="en-US" smtClean="0"/>
              <a:t>Why Communicate Serially?</a:t>
            </a:r>
          </a:p>
        </p:txBody>
      </p:sp>
      <p:sp>
        <p:nvSpPr>
          <p:cNvPr id="3075" name="Rectangle 3"/>
          <p:cNvSpPr>
            <a:spLocks noGrp="1" noChangeArrowheads="1"/>
          </p:cNvSpPr>
          <p:nvPr>
            <p:ph idx="1"/>
          </p:nvPr>
        </p:nvSpPr>
        <p:spPr/>
        <p:txBody>
          <a:bodyPr/>
          <a:lstStyle/>
          <a:p>
            <a:r>
              <a:rPr lang="en-US" sz="2000" dirty="0" smtClean="0"/>
              <a:t>Native word size is multi-bit (8, 16, 32, etc.)</a:t>
            </a:r>
          </a:p>
          <a:p>
            <a:endParaRPr lang="en-US" sz="2000" dirty="0" smtClean="0"/>
          </a:p>
          <a:p>
            <a:r>
              <a:rPr lang="en-US" sz="2000" dirty="0" smtClean="0"/>
              <a:t>Often it’s not feasible to support sending all the word’s bits at the same time</a:t>
            </a:r>
          </a:p>
          <a:p>
            <a:pPr lvl="1"/>
            <a:r>
              <a:rPr lang="en-US" sz="1800" dirty="0" smtClean="0"/>
              <a:t>Cost and weight: more wires needed, larger connectors needed</a:t>
            </a:r>
          </a:p>
          <a:p>
            <a:pPr lvl="1"/>
            <a:r>
              <a:rPr lang="en-US" sz="1800" dirty="0" smtClean="0"/>
              <a:t>Mechanical reliability: more wires =&gt; more connector contacts to fail</a:t>
            </a:r>
          </a:p>
          <a:p>
            <a:pPr lvl="1"/>
            <a:r>
              <a:rPr lang="en-US" sz="1800" dirty="0" smtClean="0"/>
              <a:t>Timing Complexity: some bits may arrive later than others due to variations in capacitance and resistance across conductors</a:t>
            </a:r>
          </a:p>
          <a:p>
            <a:pPr lvl="1"/>
            <a:r>
              <a:rPr lang="en-US" sz="1800" dirty="0" smtClean="0"/>
              <a:t>Circuit complexity and power: may not want to have 16 different radio transmitters + receivers in the system</a:t>
            </a:r>
          </a:p>
        </p:txBody>
      </p:sp>
    </p:spTree>
  </p:cSld>
  <p:clrMapOvr>
    <a:masterClrMapping/>
  </p:clrMapOvr>
  <p:transition>
    <p:pull dir="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Discovery Serial I/O</a:t>
            </a:r>
            <a:endParaRPr lang="en-US"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r="51986" b="42665"/>
          <a:stretch/>
        </p:blipFill>
        <p:spPr>
          <a:xfrm>
            <a:off x="3505200" y="990600"/>
            <a:ext cx="5639060" cy="5257800"/>
          </a:xfrm>
          <a:prstGeom prst="rect">
            <a:avLst/>
          </a:prstGeom>
        </p:spPr>
      </p:pic>
      <p:sp>
        <p:nvSpPr>
          <p:cNvPr id="69" name="Content Placeholder 2"/>
          <p:cNvSpPr>
            <a:spLocks noGrp="1"/>
          </p:cNvSpPr>
          <p:nvPr>
            <p:ph idx="1"/>
          </p:nvPr>
        </p:nvSpPr>
        <p:spPr>
          <a:xfrm>
            <a:off x="228600" y="1763648"/>
            <a:ext cx="3276600" cy="1855852"/>
          </a:xfrm>
        </p:spPr>
        <p:txBody>
          <a:bodyPr/>
          <a:lstStyle/>
          <a:p>
            <a:r>
              <a:rPr lang="en-US" sz="2000" dirty="0" smtClean="0"/>
              <a:t>For full detail</a:t>
            </a:r>
            <a:r>
              <a:rPr lang="en-US" sz="2000" dirty="0"/>
              <a:t>, refer </a:t>
            </a:r>
            <a:r>
              <a:rPr lang="en-US" sz="2000" dirty="0" smtClean="0"/>
              <a:t>to DM00039084  the User Manual of Discovery board.</a:t>
            </a:r>
            <a:endParaRPr lang="en-US" sz="2000" dirty="0"/>
          </a:p>
        </p:txBody>
      </p:sp>
    </p:spTree>
    <p:extLst>
      <p:ext uri="{BB962C8B-B14F-4D97-AF65-F5344CB8AC3E}">
        <p14:creationId xmlns:p14="http://schemas.microsoft.com/office/powerpoint/2010/main" val="240584310"/>
      </p:ext>
    </p:extLst>
  </p:cSld>
  <p:clrMapOvr>
    <a:masterClrMapping/>
  </p:clrMapOvr>
  <p:transition>
    <p:pull dir="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Clock Gating for Serial Comm.</a:t>
            </a:r>
            <a:endParaRPr lang="en-US" dirty="0"/>
          </a:p>
        </p:txBody>
      </p:sp>
      <p:sp>
        <p:nvSpPr>
          <p:cNvPr id="3" name="Content Placeholder 2"/>
          <p:cNvSpPr>
            <a:spLocks noGrp="1"/>
          </p:cNvSpPr>
          <p:nvPr>
            <p:ph idx="1"/>
          </p:nvPr>
        </p:nvSpPr>
        <p:spPr>
          <a:xfrm>
            <a:off x="228600" y="838200"/>
            <a:ext cx="8839200" cy="2617852"/>
          </a:xfrm>
        </p:spPr>
        <p:txBody>
          <a:bodyPr/>
          <a:lstStyle/>
          <a:p>
            <a:r>
              <a:rPr lang="en-US" sz="2000" dirty="0" smtClean="0"/>
              <a:t>SPI 1,2; USART 2,3; UART 4,5 and I2C 1,2,3 are clocked through APB1</a:t>
            </a:r>
          </a:p>
          <a:p>
            <a:r>
              <a:rPr lang="en-US" sz="2000" dirty="0" smtClean="0"/>
              <a:t>USART 1 and 6 are clocked through APB2</a:t>
            </a:r>
          </a:p>
          <a:p>
            <a:r>
              <a:rPr lang="en-US" sz="2000" dirty="0" smtClean="0"/>
              <a:t>Enable the clock before using these serial communication modules.</a:t>
            </a:r>
            <a:endParaRPr lang="en-US" sz="2000" dirty="0"/>
          </a:p>
        </p:txBody>
      </p:sp>
    </p:spTree>
    <p:extLst>
      <p:ext uri="{BB962C8B-B14F-4D97-AF65-F5344CB8AC3E}">
        <p14:creationId xmlns:p14="http://schemas.microsoft.com/office/powerpoint/2010/main" val="267437780"/>
      </p:ext>
    </p:extLst>
  </p:cSld>
  <p:clrMapOvr>
    <a:masterClrMapping/>
  </p:clrMapOvr>
  <p:transition>
    <p:pull dir="ru"/>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2819400"/>
            <a:ext cx="7772400" cy="1905000"/>
          </a:xfrm>
        </p:spPr>
        <p:txBody>
          <a:bodyPr/>
          <a:lstStyle/>
          <a:p>
            <a:r>
              <a:rPr lang="en-US" dirty="0" smtClean="0"/>
              <a:t>Universal synchronous asynchronous receiver transmitter (USART)</a:t>
            </a:r>
            <a:endParaRPr lang="en-US" dirty="0"/>
          </a:p>
        </p:txBody>
      </p:sp>
    </p:spTree>
    <p:extLst>
      <p:ext uri="{BB962C8B-B14F-4D97-AF65-F5344CB8AC3E}">
        <p14:creationId xmlns:p14="http://schemas.microsoft.com/office/powerpoint/2010/main" val="895664601"/>
      </p:ext>
    </p:extLst>
  </p:cSld>
  <p:clrMapOvr>
    <a:masterClrMapping/>
  </p:clrMapOvr>
  <p:transition>
    <p:pull dir="ru"/>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USART Block Diagram</a:t>
            </a:r>
            <a:endParaRPr lang="en-US" dirty="0"/>
          </a:p>
        </p:txBody>
      </p:sp>
      <p:pic>
        <p:nvPicPr>
          <p:cNvPr id="266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053" t="14527" r="76079" b="23789"/>
          <a:stretch/>
        </p:blipFill>
        <p:spPr bwMode="auto">
          <a:xfrm>
            <a:off x="1905000" y="838200"/>
            <a:ext cx="5105400" cy="5400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54079061"/>
      </p:ext>
    </p:extLst>
  </p:cSld>
  <p:clrMapOvr>
    <a:masterClrMapping/>
  </p:clrMapOvr>
  <p:transition>
    <p:pull dir="ru"/>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06" name="Rectangle 2"/>
          <p:cNvSpPr>
            <a:spLocks noGrp="1" noChangeArrowheads="1"/>
          </p:cNvSpPr>
          <p:nvPr>
            <p:ph type="title"/>
          </p:nvPr>
        </p:nvSpPr>
        <p:spPr/>
        <p:txBody>
          <a:bodyPr/>
          <a:lstStyle/>
          <a:p>
            <a:pPr>
              <a:defRPr/>
            </a:pPr>
            <a:r>
              <a:rPr lang="en-US" dirty="0" smtClean="0"/>
              <a:t>USART</a:t>
            </a:r>
          </a:p>
        </p:txBody>
      </p:sp>
      <p:sp>
        <p:nvSpPr>
          <p:cNvPr id="21507" name="Rectangle 3"/>
          <p:cNvSpPr>
            <a:spLocks noGrp="1" noChangeArrowheads="1"/>
          </p:cNvSpPr>
          <p:nvPr>
            <p:ph idx="1"/>
          </p:nvPr>
        </p:nvSpPr>
        <p:spPr/>
        <p:txBody>
          <a:bodyPr/>
          <a:lstStyle/>
          <a:p>
            <a:r>
              <a:rPr lang="en-US" dirty="0" smtClean="0"/>
              <a:t>Like other modules, USART in the STM32F4 families is capable to operate in many modes. </a:t>
            </a:r>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a:p>
          <a:p>
            <a:r>
              <a:rPr lang="en-US" dirty="0" smtClean="0"/>
              <a:t>This slide will introduce the Asynchronous mode, which is sometimes referred as Universal asynchronous receiver/transmitter (UART).</a:t>
            </a:r>
          </a:p>
        </p:txBody>
      </p:sp>
      <p:pic>
        <p:nvPicPr>
          <p:cNvPr id="2560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9369" t="19245" r="51053" b="58315"/>
          <a:stretch/>
        </p:blipFill>
        <p:spPr bwMode="auto">
          <a:xfrm>
            <a:off x="609600" y="1517299"/>
            <a:ext cx="7848600" cy="33731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69564891"/>
      </p:ext>
    </p:extLst>
  </p:cSld>
  <p:clrMapOvr>
    <a:masterClrMapping/>
  </p:clrMapOvr>
  <p:transition>
    <p:pull dir="ru"/>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4" name="Rectangle 2"/>
          <p:cNvSpPr>
            <a:spLocks noGrp="1" noChangeArrowheads="1"/>
          </p:cNvSpPr>
          <p:nvPr>
            <p:ph type="title"/>
          </p:nvPr>
        </p:nvSpPr>
        <p:spPr/>
        <p:txBody>
          <a:bodyPr/>
          <a:lstStyle/>
          <a:p>
            <a:pPr>
              <a:defRPr/>
            </a:pPr>
            <a:r>
              <a:rPr lang="en-US" dirty="0" smtClean="0"/>
              <a:t>Transmitter Basics</a:t>
            </a:r>
          </a:p>
        </p:txBody>
      </p:sp>
      <p:sp>
        <p:nvSpPr>
          <p:cNvPr id="20483" name="Rectangle 3"/>
          <p:cNvSpPr>
            <a:spLocks noGrp="1" noChangeArrowheads="1"/>
          </p:cNvSpPr>
          <p:nvPr>
            <p:ph idx="1"/>
          </p:nvPr>
        </p:nvSpPr>
        <p:spPr>
          <a:xfrm>
            <a:off x="228600" y="3912386"/>
            <a:ext cx="8839200" cy="2412213"/>
          </a:xfrm>
        </p:spPr>
        <p:txBody>
          <a:bodyPr/>
          <a:lstStyle/>
          <a:p>
            <a:pPr>
              <a:spcBef>
                <a:spcPct val="0"/>
              </a:spcBef>
            </a:pPr>
            <a:r>
              <a:rPr lang="en-US" sz="2400" dirty="0" smtClean="0"/>
              <a:t>If no data to send, keep sending 1 (stop bit) – </a:t>
            </a:r>
            <a:r>
              <a:rPr lang="en-US" sz="2400" i="1" dirty="0" smtClean="0"/>
              <a:t>idle line</a:t>
            </a:r>
            <a:endParaRPr lang="en-US" sz="2400" dirty="0" smtClean="0"/>
          </a:p>
          <a:p>
            <a:pPr>
              <a:spcBef>
                <a:spcPct val="0"/>
              </a:spcBef>
            </a:pPr>
            <a:r>
              <a:rPr lang="en-US" sz="2400" dirty="0" smtClean="0"/>
              <a:t>When there is a data word to send</a:t>
            </a:r>
          </a:p>
          <a:p>
            <a:pPr lvl="1">
              <a:spcBef>
                <a:spcPct val="0"/>
              </a:spcBef>
            </a:pPr>
            <a:r>
              <a:rPr lang="en-US" sz="2000" dirty="0" smtClean="0"/>
              <a:t>Send a 0 (start bit) to indicate the start of a word</a:t>
            </a:r>
          </a:p>
          <a:p>
            <a:pPr lvl="1">
              <a:spcBef>
                <a:spcPct val="0"/>
              </a:spcBef>
            </a:pPr>
            <a:r>
              <a:rPr lang="en-US" sz="2000" dirty="0" smtClean="0"/>
              <a:t>Send each data bit in the word (use a shift register for the </a:t>
            </a:r>
            <a:r>
              <a:rPr lang="en-US" sz="2000" i="1" dirty="0" smtClean="0"/>
              <a:t>transmit buffer</a:t>
            </a:r>
            <a:r>
              <a:rPr lang="en-US" sz="2000" dirty="0" smtClean="0"/>
              <a:t>)</a:t>
            </a:r>
          </a:p>
          <a:p>
            <a:pPr lvl="1">
              <a:spcBef>
                <a:spcPct val="0"/>
              </a:spcBef>
            </a:pPr>
            <a:r>
              <a:rPr lang="en-US" sz="2000" dirty="0" smtClean="0"/>
              <a:t>Send a 1 (stop bit) to indicate the end of the word </a:t>
            </a:r>
          </a:p>
        </p:txBody>
      </p:sp>
      <p:graphicFrame>
        <p:nvGraphicFramePr>
          <p:cNvPr id="5" name="Object 6"/>
          <p:cNvGraphicFramePr>
            <a:graphicFrameLocks noChangeAspect="1"/>
          </p:cNvGraphicFramePr>
          <p:nvPr>
            <p:extLst>
              <p:ext uri="{D42A27DB-BD31-4B8C-83A1-F6EECF244321}">
                <p14:modId xmlns:p14="http://schemas.microsoft.com/office/powerpoint/2010/main" val="3116685113"/>
              </p:ext>
            </p:extLst>
          </p:nvPr>
        </p:nvGraphicFramePr>
        <p:xfrm>
          <a:off x="2581275" y="985611"/>
          <a:ext cx="5953125" cy="1409700"/>
        </p:xfrm>
        <a:graphic>
          <a:graphicData uri="http://schemas.openxmlformats.org/presentationml/2006/ole">
            <mc:AlternateContent xmlns:mc="http://schemas.openxmlformats.org/markup-compatibility/2006">
              <mc:Choice xmlns:v="urn:schemas-microsoft-com:vml" Requires="v">
                <p:oleObj spid="_x0000_s23617" name="Bitmap Image" r:id="rId4" imgW="5952381" imgH="1409897" progId="Paint.Picture">
                  <p:embed/>
                </p:oleObj>
              </mc:Choice>
              <mc:Fallback>
                <p:oleObj name="Bitmap Image" r:id="rId4" imgW="5952381" imgH="1409897"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81275" y="985611"/>
                        <a:ext cx="5953125"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Text Box 13"/>
          <p:cNvSpPr txBox="1">
            <a:spLocks noChangeArrowheads="1"/>
          </p:cNvSpPr>
          <p:nvPr/>
        </p:nvSpPr>
        <p:spPr bwMode="auto">
          <a:xfrm rot="5400000">
            <a:off x="2914734" y="3073699"/>
            <a:ext cx="42191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400" i="1" dirty="0" err="1" smtClean="0">
                <a:solidFill>
                  <a:schemeClr val="accent2"/>
                </a:solidFill>
                <a:latin typeface="Arial" charset="0"/>
                <a:cs typeface="Arial" charset="0"/>
              </a:rPr>
              <a:t>T</a:t>
            </a:r>
            <a:r>
              <a:rPr lang="en-US" sz="1400" i="1" baseline="-25000" dirty="0" err="1" smtClean="0">
                <a:solidFill>
                  <a:schemeClr val="accent2"/>
                </a:solidFill>
                <a:latin typeface="Arial" charset="0"/>
                <a:cs typeface="Arial" charset="0"/>
              </a:rPr>
              <a:t>bit</a:t>
            </a:r>
            <a:endParaRPr lang="en-US" sz="1400" i="1" dirty="0">
              <a:solidFill>
                <a:schemeClr val="accent2"/>
              </a:solidFill>
              <a:latin typeface="Arial" charset="0"/>
              <a:cs typeface="Arial" charset="0"/>
            </a:endParaRPr>
          </a:p>
        </p:txBody>
      </p:sp>
      <p:sp>
        <p:nvSpPr>
          <p:cNvPr id="7" name="Text Box 15"/>
          <p:cNvSpPr txBox="1">
            <a:spLocks noChangeArrowheads="1"/>
          </p:cNvSpPr>
          <p:nvPr/>
        </p:nvSpPr>
        <p:spPr bwMode="auto">
          <a:xfrm>
            <a:off x="3670300" y="974725"/>
            <a:ext cx="7207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2000">
                <a:latin typeface="Arial" charset="0"/>
                <a:cs typeface="Arial" charset="0"/>
              </a:rPr>
              <a:t>Data</a:t>
            </a:r>
          </a:p>
          <a:p>
            <a:pPr algn="ctr"/>
            <a:r>
              <a:rPr lang="en-US" sz="2000">
                <a:latin typeface="Arial" charset="0"/>
                <a:cs typeface="Arial" charset="0"/>
              </a:rPr>
              <a:t>bits</a:t>
            </a:r>
          </a:p>
        </p:txBody>
      </p:sp>
      <p:sp>
        <p:nvSpPr>
          <p:cNvPr id="8" name="TextBox 14"/>
          <p:cNvSpPr txBox="1">
            <a:spLocks noChangeArrowheads="1"/>
          </p:cNvSpPr>
          <p:nvPr/>
        </p:nvSpPr>
        <p:spPr bwMode="auto">
          <a:xfrm>
            <a:off x="304800" y="2667000"/>
            <a:ext cx="193119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a:r>
              <a:rPr lang="en-US" sz="1800" dirty="0">
                <a:latin typeface="Arial" charset="0"/>
                <a:cs typeface="Arial" charset="0"/>
              </a:rPr>
              <a:t>Data Sampling Time at Receiver</a:t>
            </a:r>
          </a:p>
        </p:txBody>
      </p:sp>
      <p:cxnSp>
        <p:nvCxnSpPr>
          <p:cNvPr id="9" name="Straight Connector 8"/>
          <p:cNvCxnSpPr/>
          <p:nvPr/>
        </p:nvCxnSpPr>
        <p:spPr bwMode="auto">
          <a:xfrm>
            <a:off x="2857500" y="1752600"/>
            <a:ext cx="0" cy="1066800"/>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10" name="Straight Connector 9"/>
          <p:cNvCxnSpPr/>
          <p:nvPr/>
        </p:nvCxnSpPr>
        <p:spPr bwMode="auto">
          <a:xfrm>
            <a:off x="3324422" y="1752600"/>
            <a:ext cx="0" cy="1066800"/>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11" name="Straight Connector 10"/>
          <p:cNvCxnSpPr/>
          <p:nvPr/>
        </p:nvCxnSpPr>
        <p:spPr bwMode="auto">
          <a:xfrm>
            <a:off x="3800672" y="1752600"/>
            <a:ext cx="0" cy="1066800"/>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12" name="Straight Connector 11"/>
          <p:cNvCxnSpPr/>
          <p:nvPr/>
        </p:nvCxnSpPr>
        <p:spPr bwMode="auto">
          <a:xfrm>
            <a:off x="4257872" y="1752600"/>
            <a:ext cx="0" cy="1066800"/>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13" name="Straight Connector 12"/>
          <p:cNvCxnSpPr/>
          <p:nvPr/>
        </p:nvCxnSpPr>
        <p:spPr bwMode="auto">
          <a:xfrm>
            <a:off x="4753172" y="1752600"/>
            <a:ext cx="0" cy="1066800"/>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14" name="Straight Connector 13"/>
          <p:cNvCxnSpPr/>
          <p:nvPr/>
        </p:nvCxnSpPr>
        <p:spPr bwMode="auto">
          <a:xfrm>
            <a:off x="5248472" y="1752600"/>
            <a:ext cx="0" cy="1066800"/>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15" name="Straight Connector 14"/>
          <p:cNvCxnSpPr/>
          <p:nvPr/>
        </p:nvCxnSpPr>
        <p:spPr bwMode="auto">
          <a:xfrm>
            <a:off x="5705672" y="1752600"/>
            <a:ext cx="0" cy="1066800"/>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16" name="Straight Connector 15"/>
          <p:cNvCxnSpPr/>
          <p:nvPr/>
        </p:nvCxnSpPr>
        <p:spPr bwMode="auto">
          <a:xfrm>
            <a:off x="6162872" y="1752600"/>
            <a:ext cx="0" cy="1066800"/>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17" name="Straight Connector 16"/>
          <p:cNvCxnSpPr/>
          <p:nvPr/>
        </p:nvCxnSpPr>
        <p:spPr bwMode="auto">
          <a:xfrm>
            <a:off x="6648647" y="1752600"/>
            <a:ext cx="0" cy="1066800"/>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18" name="Straight Connector 17"/>
          <p:cNvCxnSpPr/>
          <p:nvPr/>
        </p:nvCxnSpPr>
        <p:spPr bwMode="auto">
          <a:xfrm>
            <a:off x="7134422" y="1752600"/>
            <a:ext cx="0" cy="1066800"/>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19" name="Straight Connector 18"/>
          <p:cNvCxnSpPr/>
          <p:nvPr/>
        </p:nvCxnSpPr>
        <p:spPr bwMode="auto">
          <a:xfrm>
            <a:off x="7610672" y="1752600"/>
            <a:ext cx="0" cy="1066800"/>
          </a:xfrm>
          <a:prstGeom prst="line">
            <a:avLst/>
          </a:prstGeom>
          <a:solidFill>
            <a:schemeClr val="accent1"/>
          </a:solidFill>
          <a:ln w="9525" cap="flat" cmpd="sng" algn="ctr">
            <a:solidFill>
              <a:srgbClr val="FF0000"/>
            </a:solidFill>
            <a:prstDash val="solid"/>
            <a:round/>
            <a:headEnd type="none" w="med" len="med"/>
            <a:tailEnd type="none" w="med" len="med"/>
          </a:ln>
          <a:effectLst/>
        </p:spPr>
      </p:cxnSp>
      <p:sp>
        <p:nvSpPr>
          <p:cNvPr id="30" name="Text Box 13"/>
          <p:cNvSpPr txBox="1">
            <a:spLocks noChangeArrowheads="1"/>
          </p:cNvSpPr>
          <p:nvPr/>
        </p:nvSpPr>
        <p:spPr bwMode="auto">
          <a:xfrm rot="5400000">
            <a:off x="2312494" y="3250105"/>
            <a:ext cx="101678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400" i="1" dirty="0" smtClean="0">
                <a:solidFill>
                  <a:schemeClr val="accent2"/>
                </a:solidFill>
                <a:latin typeface="Arial" charset="0"/>
                <a:cs typeface="Arial" charset="0"/>
              </a:rPr>
              <a:t>Time Zero</a:t>
            </a:r>
            <a:endParaRPr lang="en-US" sz="1400" i="1" dirty="0">
              <a:solidFill>
                <a:schemeClr val="accent2"/>
              </a:solidFill>
              <a:latin typeface="Arial" charset="0"/>
              <a:cs typeface="Arial" charset="0"/>
            </a:endParaRPr>
          </a:p>
        </p:txBody>
      </p:sp>
      <p:sp>
        <p:nvSpPr>
          <p:cNvPr id="35" name="Text Box 13"/>
          <p:cNvSpPr txBox="1">
            <a:spLocks noChangeArrowheads="1"/>
          </p:cNvSpPr>
          <p:nvPr/>
        </p:nvSpPr>
        <p:spPr bwMode="auto">
          <a:xfrm rot="5400000">
            <a:off x="3855476" y="3073699"/>
            <a:ext cx="42191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400" i="1" dirty="0" err="1" smtClean="0">
                <a:solidFill>
                  <a:schemeClr val="accent2"/>
                </a:solidFill>
                <a:latin typeface="Arial" charset="0"/>
                <a:cs typeface="Arial" charset="0"/>
              </a:rPr>
              <a:t>T</a:t>
            </a:r>
            <a:r>
              <a:rPr lang="en-US" sz="1400" i="1" baseline="-25000" dirty="0" err="1" smtClean="0">
                <a:solidFill>
                  <a:schemeClr val="accent2"/>
                </a:solidFill>
                <a:latin typeface="Arial" charset="0"/>
                <a:cs typeface="Arial" charset="0"/>
              </a:rPr>
              <a:t>bit</a:t>
            </a:r>
            <a:endParaRPr lang="en-US" sz="1400" i="1" dirty="0">
              <a:solidFill>
                <a:schemeClr val="accent2"/>
              </a:solidFill>
              <a:latin typeface="Arial" charset="0"/>
              <a:cs typeface="Arial" charset="0"/>
            </a:endParaRPr>
          </a:p>
        </p:txBody>
      </p:sp>
      <p:sp>
        <p:nvSpPr>
          <p:cNvPr id="36" name="Text Box 13"/>
          <p:cNvSpPr txBox="1">
            <a:spLocks noChangeArrowheads="1"/>
          </p:cNvSpPr>
          <p:nvPr/>
        </p:nvSpPr>
        <p:spPr bwMode="auto">
          <a:xfrm rot="5400000">
            <a:off x="4325847" y="3073699"/>
            <a:ext cx="42191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400" i="1" dirty="0" err="1" smtClean="0">
                <a:solidFill>
                  <a:schemeClr val="accent2"/>
                </a:solidFill>
                <a:latin typeface="Arial" charset="0"/>
                <a:cs typeface="Arial" charset="0"/>
              </a:rPr>
              <a:t>T</a:t>
            </a:r>
            <a:r>
              <a:rPr lang="en-US" sz="1400" i="1" baseline="-25000" dirty="0" err="1" smtClean="0">
                <a:solidFill>
                  <a:schemeClr val="accent2"/>
                </a:solidFill>
                <a:latin typeface="Arial" charset="0"/>
                <a:cs typeface="Arial" charset="0"/>
              </a:rPr>
              <a:t>bit</a:t>
            </a:r>
            <a:endParaRPr lang="en-US" sz="1400" i="1" dirty="0">
              <a:solidFill>
                <a:schemeClr val="accent2"/>
              </a:solidFill>
              <a:latin typeface="Arial" charset="0"/>
              <a:cs typeface="Arial" charset="0"/>
            </a:endParaRPr>
          </a:p>
        </p:txBody>
      </p:sp>
      <p:sp>
        <p:nvSpPr>
          <p:cNvPr id="37" name="Text Box 13"/>
          <p:cNvSpPr txBox="1">
            <a:spLocks noChangeArrowheads="1"/>
          </p:cNvSpPr>
          <p:nvPr/>
        </p:nvSpPr>
        <p:spPr bwMode="auto">
          <a:xfrm rot="5400000">
            <a:off x="4796218" y="3073699"/>
            <a:ext cx="42191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400" i="1" dirty="0" err="1" smtClean="0">
                <a:solidFill>
                  <a:schemeClr val="accent2"/>
                </a:solidFill>
                <a:latin typeface="Arial" charset="0"/>
                <a:cs typeface="Arial" charset="0"/>
              </a:rPr>
              <a:t>T</a:t>
            </a:r>
            <a:r>
              <a:rPr lang="en-US" sz="1400" i="1" baseline="-25000" dirty="0" err="1" smtClean="0">
                <a:solidFill>
                  <a:schemeClr val="accent2"/>
                </a:solidFill>
                <a:latin typeface="Arial" charset="0"/>
                <a:cs typeface="Arial" charset="0"/>
              </a:rPr>
              <a:t>bit</a:t>
            </a:r>
            <a:endParaRPr lang="en-US" sz="1400" i="1" dirty="0">
              <a:solidFill>
                <a:schemeClr val="accent2"/>
              </a:solidFill>
              <a:latin typeface="Arial" charset="0"/>
              <a:cs typeface="Arial" charset="0"/>
            </a:endParaRPr>
          </a:p>
        </p:txBody>
      </p:sp>
      <p:sp>
        <p:nvSpPr>
          <p:cNvPr id="38" name="Text Box 13"/>
          <p:cNvSpPr txBox="1">
            <a:spLocks noChangeArrowheads="1"/>
          </p:cNvSpPr>
          <p:nvPr/>
        </p:nvSpPr>
        <p:spPr bwMode="auto">
          <a:xfrm rot="5400000">
            <a:off x="5266589" y="3073699"/>
            <a:ext cx="42191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400" i="1" dirty="0" err="1" smtClean="0">
                <a:solidFill>
                  <a:schemeClr val="accent2"/>
                </a:solidFill>
                <a:latin typeface="Arial" charset="0"/>
                <a:cs typeface="Arial" charset="0"/>
              </a:rPr>
              <a:t>T</a:t>
            </a:r>
            <a:r>
              <a:rPr lang="en-US" sz="1400" i="1" baseline="-25000" dirty="0" err="1" smtClean="0">
                <a:solidFill>
                  <a:schemeClr val="accent2"/>
                </a:solidFill>
                <a:latin typeface="Arial" charset="0"/>
                <a:cs typeface="Arial" charset="0"/>
              </a:rPr>
              <a:t>bit</a:t>
            </a:r>
            <a:endParaRPr lang="en-US" sz="1400" i="1" dirty="0">
              <a:solidFill>
                <a:schemeClr val="accent2"/>
              </a:solidFill>
              <a:latin typeface="Arial" charset="0"/>
              <a:cs typeface="Arial" charset="0"/>
            </a:endParaRPr>
          </a:p>
        </p:txBody>
      </p:sp>
      <p:sp>
        <p:nvSpPr>
          <p:cNvPr id="39" name="Text Box 13"/>
          <p:cNvSpPr txBox="1">
            <a:spLocks noChangeArrowheads="1"/>
          </p:cNvSpPr>
          <p:nvPr/>
        </p:nvSpPr>
        <p:spPr bwMode="auto">
          <a:xfrm rot="5400000">
            <a:off x="5736960" y="3073699"/>
            <a:ext cx="42191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400" i="1" dirty="0" err="1" smtClean="0">
                <a:solidFill>
                  <a:schemeClr val="accent2"/>
                </a:solidFill>
                <a:latin typeface="Arial" charset="0"/>
                <a:cs typeface="Arial" charset="0"/>
              </a:rPr>
              <a:t>T</a:t>
            </a:r>
            <a:r>
              <a:rPr lang="en-US" sz="1400" i="1" baseline="-25000" dirty="0" err="1" smtClean="0">
                <a:solidFill>
                  <a:schemeClr val="accent2"/>
                </a:solidFill>
                <a:latin typeface="Arial" charset="0"/>
                <a:cs typeface="Arial" charset="0"/>
              </a:rPr>
              <a:t>bit</a:t>
            </a:r>
            <a:endParaRPr lang="en-US" sz="1400" i="1" dirty="0">
              <a:solidFill>
                <a:schemeClr val="accent2"/>
              </a:solidFill>
              <a:latin typeface="Arial" charset="0"/>
              <a:cs typeface="Arial" charset="0"/>
            </a:endParaRPr>
          </a:p>
        </p:txBody>
      </p:sp>
      <p:sp>
        <p:nvSpPr>
          <p:cNvPr id="40" name="Text Box 13"/>
          <p:cNvSpPr txBox="1">
            <a:spLocks noChangeArrowheads="1"/>
          </p:cNvSpPr>
          <p:nvPr/>
        </p:nvSpPr>
        <p:spPr bwMode="auto">
          <a:xfrm rot="5400000">
            <a:off x="6207331" y="3073699"/>
            <a:ext cx="42191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400" i="1" dirty="0" err="1" smtClean="0">
                <a:solidFill>
                  <a:schemeClr val="accent2"/>
                </a:solidFill>
                <a:latin typeface="Arial" charset="0"/>
                <a:cs typeface="Arial" charset="0"/>
              </a:rPr>
              <a:t>T</a:t>
            </a:r>
            <a:r>
              <a:rPr lang="en-US" sz="1400" i="1" baseline="-25000" dirty="0" err="1" smtClean="0">
                <a:solidFill>
                  <a:schemeClr val="accent2"/>
                </a:solidFill>
                <a:latin typeface="Arial" charset="0"/>
                <a:cs typeface="Arial" charset="0"/>
              </a:rPr>
              <a:t>bit</a:t>
            </a:r>
            <a:endParaRPr lang="en-US" sz="1400" i="1" dirty="0">
              <a:solidFill>
                <a:schemeClr val="accent2"/>
              </a:solidFill>
              <a:latin typeface="Arial" charset="0"/>
              <a:cs typeface="Arial" charset="0"/>
            </a:endParaRPr>
          </a:p>
        </p:txBody>
      </p:sp>
      <p:sp>
        <p:nvSpPr>
          <p:cNvPr id="41" name="Text Box 13"/>
          <p:cNvSpPr txBox="1">
            <a:spLocks noChangeArrowheads="1"/>
          </p:cNvSpPr>
          <p:nvPr/>
        </p:nvSpPr>
        <p:spPr bwMode="auto">
          <a:xfrm rot="5400000">
            <a:off x="6677702" y="3073699"/>
            <a:ext cx="42191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400" i="1" dirty="0" err="1" smtClean="0">
                <a:solidFill>
                  <a:schemeClr val="accent2"/>
                </a:solidFill>
                <a:latin typeface="Arial" charset="0"/>
                <a:cs typeface="Arial" charset="0"/>
              </a:rPr>
              <a:t>T</a:t>
            </a:r>
            <a:r>
              <a:rPr lang="en-US" sz="1400" i="1" baseline="-25000" dirty="0" err="1" smtClean="0">
                <a:solidFill>
                  <a:schemeClr val="accent2"/>
                </a:solidFill>
                <a:latin typeface="Arial" charset="0"/>
                <a:cs typeface="Arial" charset="0"/>
              </a:rPr>
              <a:t>bit</a:t>
            </a:r>
            <a:endParaRPr lang="en-US" sz="1400" i="1" dirty="0">
              <a:solidFill>
                <a:schemeClr val="accent2"/>
              </a:solidFill>
              <a:latin typeface="Arial" charset="0"/>
              <a:cs typeface="Arial" charset="0"/>
            </a:endParaRPr>
          </a:p>
        </p:txBody>
      </p:sp>
      <p:sp>
        <p:nvSpPr>
          <p:cNvPr id="42" name="Text Box 13"/>
          <p:cNvSpPr txBox="1">
            <a:spLocks noChangeArrowheads="1"/>
          </p:cNvSpPr>
          <p:nvPr/>
        </p:nvSpPr>
        <p:spPr bwMode="auto">
          <a:xfrm rot="5400000">
            <a:off x="7148073" y="3073699"/>
            <a:ext cx="42191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400" i="1" dirty="0" err="1" smtClean="0">
                <a:solidFill>
                  <a:schemeClr val="accent2"/>
                </a:solidFill>
                <a:latin typeface="Arial" charset="0"/>
                <a:cs typeface="Arial" charset="0"/>
              </a:rPr>
              <a:t>T</a:t>
            </a:r>
            <a:r>
              <a:rPr lang="en-US" sz="1400" i="1" baseline="-25000" dirty="0" err="1" smtClean="0">
                <a:solidFill>
                  <a:schemeClr val="accent2"/>
                </a:solidFill>
                <a:latin typeface="Arial" charset="0"/>
                <a:cs typeface="Arial" charset="0"/>
              </a:rPr>
              <a:t>bit</a:t>
            </a:r>
            <a:endParaRPr lang="en-US" sz="1400" i="1" dirty="0">
              <a:solidFill>
                <a:schemeClr val="accent2"/>
              </a:solidFill>
              <a:latin typeface="Arial" charset="0"/>
              <a:cs typeface="Arial" charset="0"/>
            </a:endParaRPr>
          </a:p>
        </p:txBody>
      </p:sp>
      <p:sp>
        <p:nvSpPr>
          <p:cNvPr id="43" name="Text Box 13"/>
          <p:cNvSpPr txBox="1">
            <a:spLocks noChangeArrowheads="1"/>
          </p:cNvSpPr>
          <p:nvPr/>
        </p:nvSpPr>
        <p:spPr bwMode="auto">
          <a:xfrm rot="5400000">
            <a:off x="7618441" y="3047232"/>
            <a:ext cx="42191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400" i="1" dirty="0" err="1" smtClean="0">
                <a:solidFill>
                  <a:schemeClr val="accent2"/>
                </a:solidFill>
                <a:latin typeface="Arial" charset="0"/>
                <a:cs typeface="Arial" charset="0"/>
              </a:rPr>
              <a:t>T</a:t>
            </a:r>
            <a:r>
              <a:rPr lang="en-US" sz="1400" i="1" baseline="-25000" dirty="0" err="1" smtClean="0">
                <a:solidFill>
                  <a:schemeClr val="accent2"/>
                </a:solidFill>
                <a:latin typeface="Arial" charset="0"/>
                <a:cs typeface="Arial" charset="0"/>
              </a:rPr>
              <a:t>bit</a:t>
            </a:r>
            <a:endParaRPr lang="en-US" sz="1400" i="1" dirty="0">
              <a:solidFill>
                <a:schemeClr val="accent2"/>
              </a:solidFill>
              <a:latin typeface="Arial" charset="0"/>
              <a:cs typeface="Arial" charset="0"/>
            </a:endParaRPr>
          </a:p>
        </p:txBody>
      </p:sp>
      <p:sp>
        <p:nvSpPr>
          <p:cNvPr id="45" name="Text Box 13"/>
          <p:cNvSpPr txBox="1">
            <a:spLocks noChangeArrowheads="1"/>
          </p:cNvSpPr>
          <p:nvPr/>
        </p:nvSpPr>
        <p:spPr bwMode="auto">
          <a:xfrm rot="5400000">
            <a:off x="3385105" y="3073699"/>
            <a:ext cx="42191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400" i="1" dirty="0" err="1" smtClean="0">
                <a:solidFill>
                  <a:schemeClr val="accent2"/>
                </a:solidFill>
                <a:latin typeface="Arial" charset="0"/>
                <a:cs typeface="Arial" charset="0"/>
              </a:rPr>
              <a:t>T</a:t>
            </a:r>
            <a:r>
              <a:rPr lang="en-US" sz="1400" i="1" baseline="-25000" dirty="0" err="1" smtClean="0">
                <a:solidFill>
                  <a:schemeClr val="accent2"/>
                </a:solidFill>
                <a:latin typeface="Arial" charset="0"/>
                <a:cs typeface="Arial" charset="0"/>
              </a:rPr>
              <a:t>bit</a:t>
            </a:r>
            <a:endParaRPr lang="en-US" sz="1400" i="1" dirty="0">
              <a:solidFill>
                <a:schemeClr val="accent2"/>
              </a:solidFill>
              <a:latin typeface="Arial" charset="0"/>
              <a:cs typeface="Arial" charset="0"/>
            </a:endParaRPr>
          </a:p>
        </p:txBody>
      </p:sp>
    </p:spTree>
  </p:cSld>
  <p:clrMapOvr>
    <a:masterClrMapping/>
  </p:clrMapOvr>
  <p:transition>
    <p:pull dir="ru"/>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4" name="Rectangle 2"/>
          <p:cNvSpPr>
            <a:spLocks noGrp="1" noChangeArrowheads="1"/>
          </p:cNvSpPr>
          <p:nvPr>
            <p:ph type="title"/>
          </p:nvPr>
        </p:nvSpPr>
        <p:spPr/>
        <p:txBody>
          <a:bodyPr/>
          <a:lstStyle/>
          <a:p>
            <a:pPr>
              <a:defRPr/>
            </a:pPr>
            <a:r>
              <a:rPr lang="en-US" dirty="0" smtClean="0"/>
              <a:t>Receiver Basics</a:t>
            </a:r>
          </a:p>
        </p:txBody>
      </p:sp>
      <p:sp>
        <p:nvSpPr>
          <p:cNvPr id="20483" name="Rectangle 3"/>
          <p:cNvSpPr>
            <a:spLocks noGrp="1" noChangeArrowheads="1"/>
          </p:cNvSpPr>
          <p:nvPr>
            <p:ph idx="1"/>
          </p:nvPr>
        </p:nvSpPr>
        <p:spPr>
          <a:xfrm>
            <a:off x="228600" y="3886200"/>
            <a:ext cx="8839200" cy="2743200"/>
          </a:xfrm>
        </p:spPr>
        <p:txBody>
          <a:bodyPr/>
          <a:lstStyle/>
          <a:p>
            <a:pPr>
              <a:spcBef>
                <a:spcPct val="0"/>
              </a:spcBef>
            </a:pPr>
            <a:r>
              <a:rPr lang="en-US" sz="2000" dirty="0" smtClean="0"/>
              <a:t>Wait for a falling edge (beginning of a Start bit)</a:t>
            </a:r>
          </a:p>
          <a:p>
            <a:pPr lvl="1">
              <a:spcBef>
                <a:spcPct val="0"/>
              </a:spcBef>
            </a:pPr>
            <a:r>
              <a:rPr lang="en-US" sz="1800" dirty="0" smtClean="0"/>
              <a:t>Then wait ½ bit time </a:t>
            </a:r>
          </a:p>
          <a:p>
            <a:pPr lvl="1">
              <a:spcBef>
                <a:spcPct val="0"/>
              </a:spcBef>
            </a:pPr>
            <a:r>
              <a:rPr lang="en-US" sz="1800" dirty="0" smtClean="0"/>
              <a:t>Do the following for as many data bits in the word</a:t>
            </a:r>
          </a:p>
          <a:p>
            <a:pPr lvl="2">
              <a:spcBef>
                <a:spcPct val="0"/>
              </a:spcBef>
            </a:pPr>
            <a:r>
              <a:rPr lang="en-US" dirty="0" smtClean="0"/>
              <a:t>Wait 1 bit time</a:t>
            </a:r>
          </a:p>
          <a:p>
            <a:pPr lvl="2">
              <a:spcBef>
                <a:spcPct val="0"/>
              </a:spcBef>
            </a:pPr>
            <a:r>
              <a:rPr lang="en-US" dirty="0" smtClean="0"/>
              <a:t>Read the data bit and shift it into a </a:t>
            </a:r>
            <a:r>
              <a:rPr lang="en-US" i="1" dirty="0" smtClean="0"/>
              <a:t>receive buffer </a:t>
            </a:r>
            <a:r>
              <a:rPr lang="en-US" dirty="0" smtClean="0"/>
              <a:t>(shift register)</a:t>
            </a:r>
          </a:p>
          <a:p>
            <a:pPr lvl="1">
              <a:spcBef>
                <a:spcPct val="0"/>
              </a:spcBef>
            </a:pPr>
            <a:r>
              <a:rPr lang="en-US" sz="1800" dirty="0" smtClean="0"/>
              <a:t>Wait 1 bit time</a:t>
            </a:r>
          </a:p>
          <a:p>
            <a:pPr lvl="1">
              <a:spcBef>
                <a:spcPct val="0"/>
              </a:spcBef>
            </a:pPr>
            <a:r>
              <a:rPr lang="en-US" sz="1800" dirty="0" smtClean="0"/>
              <a:t>Read the bit</a:t>
            </a:r>
          </a:p>
          <a:p>
            <a:pPr lvl="2">
              <a:spcBef>
                <a:spcPct val="0"/>
              </a:spcBef>
            </a:pPr>
            <a:r>
              <a:rPr lang="en-US" dirty="0" smtClean="0"/>
              <a:t>if 1 (Stop bit), then OK</a:t>
            </a:r>
          </a:p>
          <a:p>
            <a:pPr lvl="2">
              <a:spcBef>
                <a:spcPct val="0"/>
              </a:spcBef>
            </a:pPr>
            <a:r>
              <a:rPr lang="en-US" dirty="0" smtClean="0"/>
              <a:t>if 0, there’s a problem!</a:t>
            </a:r>
          </a:p>
        </p:txBody>
      </p:sp>
      <p:grpSp>
        <p:nvGrpSpPr>
          <p:cNvPr id="4" name="Group 3"/>
          <p:cNvGrpSpPr/>
          <p:nvPr/>
        </p:nvGrpSpPr>
        <p:grpSpPr>
          <a:xfrm>
            <a:off x="304800" y="974725"/>
            <a:ext cx="8229600" cy="2937662"/>
            <a:chOff x="304800" y="974725"/>
            <a:chExt cx="8229600" cy="2937662"/>
          </a:xfrm>
        </p:grpSpPr>
        <p:graphicFrame>
          <p:nvGraphicFramePr>
            <p:cNvPr id="5" name="Object 6"/>
            <p:cNvGraphicFramePr>
              <a:graphicFrameLocks noChangeAspect="1"/>
            </p:cNvGraphicFramePr>
            <p:nvPr>
              <p:extLst>
                <p:ext uri="{D42A27DB-BD31-4B8C-83A1-F6EECF244321}">
                  <p14:modId xmlns:p14="http://schemas.microsoft.com/office/powerpoint/2010/main" val="3116685113"/>
                </p:ext>
              </p:extLst>
            </p:nvPr>
          </p:nvGraphicFramePr>
          <p:xfrm>
            <a:off x="2581275" y="985611"/>
            <a:ext cx="5953125" cy="1409700"/>
          </p:xfrm>
          <a:graphic>
            <a:graphicData uri="http://schemas.openxmlformats.org/presentationml/2006/ole">
              <mc:AlternateContent xmlns:mc="http://schemas.openxmlformats.org/markup-compatibility/2006">
                <mc:Choice xmlns:v="urn:schemas-microsoft-com:vml" Requires="v">
                  <p:oleObj spid="_x0000_s24640" name="Bitmap Image" r:id="rId4" imgW="5952381" imgH="1409897" progId="Paint.Picture">
                    <p:embed/>
                  </p:oleObj>
                </mc:Choice>
                <mc:Fallback>
                  <p:oleObj name="Bitmap Image" r:id="rId4" imgW="5952381" imgH="1409897"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81275" y="985611"/>
                          <a:ext cx="5953125"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Text Box 13"/>
            <p:cNvSpPr txBox="1">
              <a:spLocks noChangeArrowheads="1"/>
            </p:cNvSpPr>
            <p:nvPr/>
          </p:nvSpPr>
          <p:spPr bwMode="auto">
            <a:xfrm rot="5400000">
              <a:off x="3210946" y="3159442"/>
              <a:ext cx="7409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400" i="1" dirty="0" err="1" smtClean="0">
                  <a:solidFill>
                    <a:schemeClr val="accent2"/>
                  </a:solidFill>
                  <a:latin typeface="Arial" charset="0"/>
                  <a:cs typeface="Arial" charset="0"/>
                </a:rPr>
                <a:t>T</a:t>
              </a:r>
              <a:r>
                <a:rPr lang="en-US" sz="1400" i="1" baseline="-25000" dirty="0" err="1" smtClean="0">
                  <a:solidFill>
                    <a:schemeClr val="accent2"/>
                  </a:solidFill>
                  <a:latin typeface="Arial" charset="0"/>
                  <a:cs typeface="Arial" charset="0"/>
                </a:rPr>
                <a:t>bit</a:t>
              </a:r>
              <a:r>
                <a:rPr lang="en-US" sz="1400" i="1" dirty="0" smtClean="0">
                  <a:solidFill>
                    <a:schemeClr val="accent2"/>
                  </a:solidFill>
                  <a:latin typeface="Arial" charset="0"/>
                  <a:cs typeface="Arial" charset="0"/>
                </a:rPr>
                <a:t>*1.5</a:t>
              </a:r>
              <a:endParaRPr lang="en-US" sz="1400" i="1" dirty="0">
                <a:solidFill>
                  <a:schemeClr val="accent2"/>
                </a:solidFill>
                <a:latin typeface="Arial" charset="0"/>
                <a:cs typeface="Arial" charset="0"/>
              </a:endParaRPr>
            </a:p>
          </p:txBody>
        </p:sp>
        <p:sp>
          <p:nvSpPr>
            <p:cNvPr id="7" name="Text Box 15"/>
            <p:cNvSpPr txBox="1">
              <a:spLocks noChangeArrowheads="1"/>
            </p:cNvSpPr>
            <p:nvPr/>
          </p:nvSpPr>
          <p:spPr bwMode="auto">
            <a:xfrm>
              <a:off x="3670300" y="974725"/>
              <a:ext cx="7207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2000">
                  <a:latin typeface="Arial" charset="0"/>
                  <a:cs typeface="Arial" charset="0"/>
                </a:rPr>
                <a:t>Data</a:t>
              </a:r>
            </a:p>
            <a:p>
              <a:pPr algn="ctr"/>
              <a:r>
                <a:rPr lang="en-US" sz="2000">
                  <a:latin typeface="Arial" charset="0"/>
                  <a:cs typeface="Arial" charset="0"/>
                </a:rPr>
                <a:t>bits</a:t>
              </a:r>
            </a:p>
          </p:txBody>
        </p:sp>
        <p:sp>
          <p:nvSpPr>
            <p:cNvPr id="8" name="TextBox 14"/>
            <p:cNvSpPr txBox="1">
              <a:spLocks noChangeArrowheads="1"/>
            </p:cNvSpPr>
            <p:nvPr/>
          </p:nvSpPr>
          <p:spPr bwMode="auto">
            <a:xfrm>
              <a:off x="304800" y="2667000"/>
              <a:ext cx="193119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a:r>
                <a:rPr lang="en-US" sz="1800" dirty="0">
                  <a:latin typeface="Arial" charset="0"/>
                  <a:cs typeface="Arial" charset="0"/>
                </a:rPr>
                <a:t>Data Sampling Time at Receiver</a:t>
              </a:r>
            </a:p>
          </p:txBody>
        </p:sp>
        <p:cxnSp>
          <p:nvCxnSpPr>
            <p:cNvPr id="9" name="Straight Connector 8"/>
            <p:cNvCxnSpPr/>
            <p:nvPr/>
          </p:nvCxnSpPr>
          <p:spPr bwMode="auto">
            <a:xfrm>
              <a:off x="2857500" y="1752600"/>
              <a:ext cx="0" cy="1066800"/>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10" name="Straight Connector 9"/>
            <p:cNvCxnSpPr/>
            <p:nvPr/>
          </p:nvCxnSpPr>
          <p:spPr bwMode="auto">
            <a:xfrm>
              <a:off x="3581400" y="1752600"/>
              <a:ext cx="0" cy="1066800"/>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11" name="Straight Connector 10"/>
            <p:cNvCxnSpPr/>
            <p:nvPr/>
          </p:nvCxnSpPr>
          <p:spPr bwMode="auto">
            <a:xfrm>
              <a:off x="4038600" y="1752600"/>
              <a:ext cx="0" cy="1066800"/>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12" name="Straight Connector 11"/>
            <p:cNvCxnSpPr/>
            <p:nvPr/>
          </p:nvCxnSpPr>
          <p:spPr bwMode="auto">
            <a:xfrm>
              <a:off x="4495800" y="1752600"/>
              <a:ext cx="0" cy="1066800"/>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13" name="Straight Connector 12"/>
            <p:cNvCxnSpPr/>
            <p:nvPr/>
          </p:nvCxnSpPr>
          <p:spPr bwMode="auto">
            <a:xfrm>
              <a:off x="4991100" y="1752600"/>
              <a:ext cx="0" cy="1066800"/>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14" name="Straight Connector 13"/>
            <p:cNvCxnSpPr/>
            <p:nvPr/>
          </p:nvCxnSpPr>
          <p:spPr bwMode="auto">
            <a:xfrm>
              <a:off x="5486400" y="1752600"/>
              <a:ext cx="0" cy="1066800"/>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15" name="Straight Connector 14"/>
            <p:cNvCxnSpPr/>
            <p:nvPr/>
          </p:nvCxnSpPr>
          <p:spPr bwMode="auto">
            <a:xfrm>
              <a:off x="5943600" y="1752600"/>
              <a:ext cx="0" cy="1066800"/>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16" name="Straight Connector 15"/>
            <p:cNvCxnSpPr/>
            <p:nvPr/>
          </p:nvCxnSpPr>
          <p:spPr bwMode="auto">
            <a:xfrm>
              <a:off x="6400800" y="1752600"/>
              <a:ext cx="0" cy="1066800"/>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17" name="Straight Connector 16"/>
            <p:cNvCxnSpPr/>
            <p:nvPr/>
          </p:nvCxnSpPr>
          <p:spPr bwMode="auto">
            <a:xfrm>
              <a:off x="6886575" y="1752600"/>
              <a:ext cx="0" cy="1066800"/>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18" name="Straight Connector 17"/>
            <p:cNvCxnSpPr/>
            <p:nvPr/>
          </p:nvCxnSpPr>
          <p:spPr bwMode="auto">
            <a:xfrm>
              <a:off x="7372350" y="1752600"/>
              <a:ext cx="0" cy="1066800"/>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19" name="Straight Connector 18"/>
            <p:cNvCxnSpPr/>
            <p:nvPr/>
          </p:nvCxnSpPr>
          <p:spPr bwMode="auto">
            <a:xfrm>
              <a:off x="7848600" y="1752600"/>
              <a:ext cx="0" cy="1066800"/>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20" name="Straight Arrow Connector 19"/>
            <p:cNvCxnSpPr/>
            <p:nvPr/>
          </p:nvCxnSpPr>
          <p:spPr bwMode="auto">
            <a:xfrm>
              <a:off x="2857500" y="2362200"/>
              <a:ext cx="723900" cy="0"/>
            </a:xfrm>
            <a:prstGeom prst="straightConnector1">
              <a:avLst/>
            </a:prstGeom>
            <a:solidFill>
              <a:schemeClr val="accent1"/>
            </a:solidFill>
            <a:ln w="9525" cap="flat" cmpd="sng" algn="ctr">
              <a:solidFill>
                <a:srgbClr val="CC66FF"/>
              </a:solidFill>
              <a:prstDash val="solid"/>
              <a:round/>
              <a:headEnd type="none" w="med" len="med"/>
              <a:tailEnd type="arrow"/>
            </a:ln>
            <a:effectLst/>
          </p:spPr>
        </p:cxnSp>
        <p:sp>
          <p:nvSpPr>
            <p:cNvPr id="21" name="Text Box 13"/>
            <p:cNvSpPr txBox="1">
              <a:spLocks noChangeArrowheads="1"/>
            </p:cNvSpPr>
            <p:nvPr/>
          </p:nvSpPr>
          <p:spPr bwMode="auto">
            <a:xfrm rot="5400000">
              <a:off x="3666657" y="3188366"/>
              <a:ext cx="7409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400" i="1" dirty="0" err="1" smtClean="0">
                  <a:solidFill>
                    <a:schemeClr val="accent2"/>
                  </a:solidFill>
                  <a:latin typeface="Arial" charset="0"/>
                  <a:cs typeface="Arial" charset="0"/>
                </a:rPr>
                <a:t>T</a:t>
              </a:r>
              <a:r>
                <a:rPr lang="en-US" sz="1400" i="1" baseline="-25000" dirty="0" err="1" smtClean="0">
                  <a:solidFill>
                    <a:schemeClr val="accent2"/>
                  </a:solidFill>
                  <a:latin typeface="Arial" charset="0"/>
                  <a:cs typeface="Arial" charset="0"/>
                </a:rPr>
                <a:t>bit</a:t>
              </a:r>
              <a:r>
                <a:rPr lang="en-US" sz="1400" i="1" dirty="0" smtClean="0">
                  <a:solidFill>
                    <a:schemeClr val="accent2"/>
                  </a:solidFill>
                  <a:latin typeface="Arial" charset="0"/>
                  <a:cs typeface="Arial" charset="0"/>
                </a:rPr>
                <a:t>*2.5</a:t>
              </a:r>
              <a:endParaRPr lang="en-US" sz="1400" i="1" dirty="0">
                <a:solidFill>
                  <a:schemeClr val="accent2"/>
                </a:solidFill>
                <a:latin typeface="Arial" charset="0"/>
                <a:cs typeface="Arial" charset="0"/>
              </a:endParaRPr>
            </a:p>
          </p:txBody>
        </p:sp>
        <p:sp>
          <p:nvSpPr>
            <p:cNvPr id="22" name="Text Box 13"/>
            <p:cNvSpPr txBox="1">
              <a:spLocks noChangeArrowheads="1"/>
            </p:cNvSpPr>
            <p:nvPr/>
          </p:nvSpPr>
          <p:spPr bwMode="auto">
            <a:xfrm rot="5400000">
              <a:off x="4123857" y="3188366"/>
              <a:ext cx="7409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400" i="1" dirty="0" err="1" smtClean="0">
                  <a:solidFill>
                    <a:schemeClr val="accent2"/>
                  </a:solidFill>
                  <a:latin typeface="Arial" charset="0"/>
                  <a:cs typeface="Arial" charset="0"/>
                </a:rPr>
                <a:t>T</a:t>
              </a:r>
              <a:r>
                <a:rPr lang="en-US" sz="1400" i="1" baseline="-25000" dirty="0" err="1" smtClean="0">
                  <a:solidFill>
                    <a:schemeClr val="accent2"/>
                  </a:solidFill>
                  <a:latin typeface="Arial" charset="0"/>
                  <a:cs typeface="Arial" charset="0"/>
                </a:rPr>
                <a:t>bit</a:t>
              </a:r>
              <a:r>
                <a:rPr lang="en-US" sz="1400" i="1" dirty="0" smtClean="0">
                  <a:solidFill>
                    <a:schemeClr val="accent2"/>
                  </a:solidFill>
                  <a:latin typeface="Arial" charset="0"/>
                  <a:cs typeface="Arial" charset="0"/>
                </a:rPr>
                <a:t>*3.5</a:t>
              </a:r>
              <a:endParaRPr lang="en-US" sz="1400" i="1" dirty="0">
                <a:solidFill>
                  <a:schemeClr val="accent2"/>
                </a:solidFill>
                <a:latin typeface="Arial" charset="0"/>
                <a:cs typeface="Arial" charset="0"/>
              </a:endParaRPr>
            </a:p>
          </p:txBody>
        </p:sp>
        <p:sp>
          <p:nvSpPr>
            <p:cNvPr id="23" name="Text Box 13"/>
            <p:cNvSpPr txBox="1">
              <a:spLocks noChangeArrowheads="1"/>
            </p:cNvSpPr>
            <p:nvPr/>
          </p:nvSpPr>
          <p:spPr bwMode="auto">
            <a:xfrm rot="5400000">
              <a:off x="4584034" y="3188367"/>
              <a:ext cx="7409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400" i="1" dirty="0" err="1" smtClean="0">
                  <a:solidFill>
                    <a:schemeClr val="accent2"/>
                  </a:solidFill>
                  <a:latin typeface="Arial" charset="0"/>
                  <a:cs typeface="Arial" charset="0"/>
                </a:rPr>
                <a:t>T</a:t>
              </a:r>
              <a:r>
                <a:rPr lang="en-US" sz="1400" i="1" baseline="-25000" dirty="0" err="1" smtClean="0">
                  <a:solidFill>
                    <a:schemeClr val="accent2"/>
                  </a:solidFill>
                  <a:latin typeface="Arial" charset="0"/>
                  <a:cs typeface="Arial" charset="0"/>
                </a:rPr>
                <a:t>bit</a:t>
              </a:r>
              <a:r>
                <a:rPr lang="en-US" sz="1400" i="1" dirty="0" smtClean="0">
                  <a:solidFill>
                    <a:schemeClr val="accent2"/>
                  </a:solidFill>
                  <a:latin typeface="Arial" charset="0"/>
                  <a:cs typeface="Arial" charset="0"/>
                </a:rPr>
                <a:t>*4.5</a:t>
              </a:r>
              <a:endParaRPr lang="en-US" sz="1400" i="1" dirty="0">
                <a:solidFill>
                  <a:schemeClr val="accent2"/>
                </a:solidFill>
                <a:latin typeface="Arial" charset="0"/>
                <a:cs typeface="Arial" charset="0"/>
              </a:endParaRPr>
            </a:p>
          </p:txBody>
        </p:sp>
        <p:sp>
          <p:nvSpPr>
            <p:cNvPr id="24" name="Text Box 13"/>
            <p:cNvSpPr txBox="1">
              <a:spLocks noChangeArrowheads="1"/>
            </p:cNvSpPr>
            <p:nvPr/>
          </p:nvSpPr>
          <p:spPr bwMode="auto">
            <a:xfrm rot="5400000">
              <a:off x="5114457" y="3188366"/>
              <a:ext cx="7409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400" i="1" dirty="0" err="1" smtClean="0">
                  <a:solidFill>
                    <a:schemeClr val="accent2"/>
                  </a:solidFill>
                  <a:latin typeface="Arial" charset="0"/>
                  <a:cs typeface="Arial" charset="0"/>
                </a:rPr>
                <a:t>T</a:t>
              </a:r>
              <a:r>
                <a:rPr lang="en-US" sz="1400" i="1" baseline="-25000" dirty="0" err="1" smtClean="0">
                  <a:solidFill>
                    <a:schemeClr val="accent2"/>
                  </a:solidFill>
                  <a:latin typeface="Arial" charset="0"/>
                  <a:cs typeface="Arial" charset="0"/>
                </a:rPr>
                <a:t>bit</a:t>
              </a:r>
              <a:r>
                <a:rPr lang="en-US" sz="1400" i="1" dirty="0">
                  <a:solidFill>
                    <a:schemeClr val="accent2"/>
                  </a:solidFill>
                  <a:latin typeface="Arial" charset="0"/>
                  <a:cs typeface="Arial" charset="0"/>
                </a:rPr>
                <a:t>*</a:t>
              </a:r>
              <a:r>
                <a:rPr lang="en-US" sz="1400" i="1" dirty="0" smtClean="0">
                  <a:solidFill>
                    <a:schemeClr val="accent2"/>
                  </a:solidFill>
                  <a:latin typeface="Arial" charset="0"/>
                  <a:cs typeface="Arial" charset="0"/>
                </a:rPr>
                <a:t>5.5</a:t>
              </a:r>
              <a:endParaRPr lang="en-US" sz="1400" i="1" dirty="0">
                <a:solidFill>
                  <a:schemeClr val="accent2"/>
                </a:solidFill>
                <a:latin typeface="Arial" charset="0"/>
                <a:cs typeface="Arial" charset="0"/>
              </a:endParaRPr>
            </a:p>
          </p:txBody>
        </p:sp>
        <p:sp>
          <p:nvSpPr>
            <p:cNvPr id="25" name="Text Box 13"/>
            <p:cNvSpPr txBox="1">
              <a:spLocks noChangeArrowheads="1"/>
            </p:cNvSpPr>
            <p:nvPr/>
          </p:nvSpPr>
          <p:spPr bwMode="auto">
            <a:xfrm rot="5400000">
              <a:off x="5571657" y="3188366"/>
              <a:ext cx="7409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400" i="1" dirty="0" err="1" smtClean="0">
                  <a:solidFill>
                    <a:schemeClr val="accent2"/>
                  </a:solidFill>
                  <a:latin typeface="Arial" charset="0"/>
                  <a:cs typeface="Arial" charset="0"/>
                </a:rPr>
                <a:t>T</a:t>
              </a:r>
              <a:r>
                <a:rPr lang="en-US" sz="1400" i="1" baseline="-25000" dirty="0" err="1" smtClean="0">
                  <a:solidFill>
                    <a:schemeClr val="accent2"/>
                  </a:solidFill>
                  <a:latin typeface="Arial" charset="0"/>
                  <a:cs typeface="Arial" charset="0"/>
                </a:rPr>
                <a:t>bit</a:t>
              </a:r>
              <a:r>
                <a:rPr lang="en-US" sz="1400" i="1" dirty="0" smtClean="0">
                  <a:solidFill>
                    <a:schemeClr val="accent2"/>
                  </a:solidFill>
                  <a:latin typeface="Arial" charset="0"/>
                  <a:cs typeface="Arial" charset="0"/>
                </a:rPr>
                <a:t>*6.5</a:t>
              </a:r>
              <a:endParaRPr lang="en-US" sz="1400" i="1" dirty="0">
                <a:solidFill>
                  <a:schemeClr val="accent2"/>
                </a:solidFill>
                <a:latin typeface="Arial" charset="0"/>
                <a:cs typeface="Arial" charset="0"/>
              </a:endParaRPr>
            </a:p>
          </p:txBody>
        </p:sp>
        <p:sp>
          <p:nvSpPr>
            <p:cNvPr id="26" name="Text Box 13"/>
            <p:cNvSpPr txBox="1">
              <a:spLocks noChangeArrowheads="1"/>
            </p:cNvSpPr>
            <p:nvPr/>
          </p:nvSpPr>
          <p:spPr bwMode="auto">
            <a:xfrm rot="5400000">
              <a:off x="6031835" y="3188366"/>
              <a:ext cx="7409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400" i="1" dirty="0" err="1" smtClean="0">
                  <a:solidFill>
                    <a:schemeClr val="accent2"/>
                  </a:solidFill>
                  <a:latin typeface="Arial" charset="0"/>
                  <a:cs typeface="Arial" charset="0"/>
                </a:rPr>
                <a:t>T</a:t>
              </a:r>
              <a:r>
                <a:rPr lang="en-US" sz="1400" i="1" baseline="-25000" dirty="0" err="1" smtClean="0">
                  <a:solidFill>
                    <a:schemeClr val="accent2"/>
                  </a:solidFill>
                  <a:latin typeface="Arial" charset="0"/>
                  <a:cs typeface="Arial" charset="0"/>
                </a:rPr>
                <a:t>bit</a:t>
              </a:r>
              <a:r>
                <a:rPr lang="en-US" sz="1400" i="1" dirty="0" smtClean="0">
                  <a:solidFill>
                    <a:schemeClr val="accent2"/>
                  </a:solidFill>
                  <a:latin typeface="Arial" charset="0"/>
                  <a:cs typeface="Arial" charset="0"/>
                </a:rPr>
                <a:t>*7.5</a:t>
              </a:r>
              <a:endParaRPr lang="en-US" sz="1400" i="1" dirty="0">
                <a:solidFill>
                  <a:schemeClr val="accent2"/>
                </a:solidFill>
                <a:latin typeface="Arial" charset="0"/>
                <a:cs typeface="Arial" charset="0"/>
              </a:endParaRPr>
            </a:p>
          </p:txBody>
        </p:sp>
        <p:sp>
          <p:nvSpPr>
            <p:cNvPr id="27" name="Text Box 13"/>
            <p:cNvSpPr txBox="1">
              <a:spLocks noChangeArrowheads="1"/>
            </p:cNvSpPr>
            <p:nvPr/>
          </p:nvSpPr>
          <p:spPr bwMode="auto">
            <a:xfrm rot="5400000">
              <a:off x="6562257" y="3188366"/>
              <a:ext cx="7409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400" i="1" dirty="0" err="1" smtClean="0">
                  <a:solidFill>
                    <a:schemeClr val="accent2"/>
                  </a:solidFill>
                  <a:latin typeface="Arial" charset="0"/>
                  <a:cs typeface="Arial" charset="0"/>
                </a:rPr>
                <a:t>T</a:t>
              </a:r>
              <a:r>
                <a:rPr lang="en-US" sz="1400" i="1" baseline="-25000" dirty="0" err="1" smtClean="0">
                  <a:solidFill>
                    <a:schemeClr val="accent2"/>
                  </a:solidFill>
                  <a:latin typeface="Arial" charset="0"/>
                  <a:cs typeface="Arial" charset="0"/>
                </a:rPr>
                <a:t>bit</a:t>
              </a:r>
              <a:r>
                <a:rPr lang="en-US" sz="1400" i="1" dirty="0" smtClean="0">
                  <a:solidFill>
                    <a:schemeClr val="accent2"/>
                  </a:solidFill>
                  <a:latin typeface="Arial" charset="0"/>
                  <a:cs typeface="Arial" charset="0"/>
                </a:rPr>
                <a:t>*8.5</a:t>
              </a:r>
              <a:endParaRPr lang="en-US" sz="1400" i="1" dirty="0">
                <a:solidFill>
                  <a:schemeClr val="accent2"/>
                </a:solidFill>
                <a:latin typeface="Arial" charset="0"/>
                <a:cs typeface="Arial" charset="0"/>
              </a:endParaRPr>
            </a:p>
          </p:txBody>
        </p:sp>
        <p:sp>
          <p:nvSpPr>
            <p:cNvPr id="28" name="Text Box 13"/>
            <p:cNvSpPr txBox="1">
              <a:spLocks noChangeArrowheads="1"/>
            </p:cNvSpPr>
            <p:nvPr/>
          </p:nvSpPr>
          <p:spPr bwMode="auto">
            <a:xfrm rot="5400000">
              <a:off x="7019457" y="3188366"/>
              <a:ext cx="7409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400" i="1" dirty="0" err="1" smtClean="0">
                  <a:solidFill>
                    <a:schemeClr val="accent2"/>
                  </a:solidFill>
                  <a:latin typeface="Arial" charset="0"/>
                  <a:cs typeface="Arial" charset="0"/>
                </a:rPr>
                <a:t>T</a:t>
              </a:r>
              <a:r>
                <a:rPr lang="en-US" sz="1400" i="1" baseline="-25000" dirty="0" err="1" smtClean="0">
                  <a:solidFill>
                    <a:schemeClr val="accent2"/>
                  </a:solidFill>
                  <a:latin typeface="Arial" charset="0"/>
                  <a:cs typeface="Arial" charset="0"/>
                </a:rPr>
                <a:t>bit</a:t>
              </a:r>
              <a:r>
                <a:rPr lang="en-US" sz="1400" i="1" dirty="0" smtClean="0">
                  <a:solidFill>
                    <a:schemeClr val="accent2"/>
                  </a:solidFill>
                  <a:latin typeface="Arial" charset="0"/>
                  <a:cs typeface="Arial" charset="0"/>
                </a:rPr>
                <a:t>*9.5</a:t>
              </a:r>
              <a:endParaRPr lang="en-US" sz="1400" i="1" dirty="0">
                <a:solidFill>
                  <a:schemeClr val="accent2"/>
                </a:solidFill>
                <a:latin typeface="Arial" charset="0"/>
                <a:cs typeface="Arial" charset="0"/>
              </a:endParaRPr>
            </a:p>
          </p:txBody>
        </p:sp>
        <p:sp>
          <p:nvSpPr>
            <p:cNvPr id="29" name="Text Box 13"/>
            <p:cNvSpPr txBox="1">
              <a:spLocks noChangeArrowheads="1"/>
            </p:cNvSpPr>
            <p:nvPr/>
          </p:nvSpPr>
          <p:spPr bwMode="auto">
            <a:xfrm rot="5400000">
              <a:off x="7429942" y="3188366"/>
              <a:ext cx="84029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400" i="1" dirty="0" err="1" smtClean="0">
                  <a:solidFill>
                    <a:schemeClr val="accent2"/>
                  </a:solidFill>
                  <a:latin typeface="Arial" charset="0"/>
                  <a:cs typeface="Arial" charset="0"/>
                </a:rPr>
                <a:t>T</a:t>
              </a:r>
              <a:r>
                <a:rPr lang="en-US" sz="1400" i="1" baseline="-25000" dirty="0" err="1" smtClean="0">
                  <a:solidFill>
                    <a:schemeClr val="accent2"/>
                  </a:solidFill>
                  <a:latin typeface="Arial" charset="0"/>
                  <a:cs typeface="Arial" charset="0"/>
                </a:rPr>
                <a:t>bit</a:t>
              </a:r>
              <a:r>
                <a:rPr lang="en-US" sz="1400" i="1" dirty="0" smtClean="0">
                  <a:solidFill>
                    <a:schemeClr val="accent2"/>
                  </a:solidFill>
                  <a:latin typeface="Arial" charset="0"/>
                  <a:cs typeface="Arial" charset="0"/>
                </a:rPr>
                <a:t>*10.5</a:t>
              </a:r>
              <a:endParaRPr lang="en-US" sz="1400" i="1" dirty="0">
                <a:solidFill>
                  <a:schemeClr val="accent2"/>
                </a:solidFill>
                <a:latin typeface="Arial" charset="0"/>
                <a:cs typeface="Arial" charset="0"/>
              </a:endParaRPr>
            </a:p>
          </p:txBody>
        </p:sp>
        <p:sp>
          <p:nvSpPr>
            <p:cNvPr id="30" name="Text Box 13"/>
            <p:cNvSpPr txBox="1">
              <a:spLocks noChangeArrowheads="1"/>
            </p:cNvSpPr>
            <p:nvPr/>
          </p:nvSpPr>
          <p:spPr bwMode="auto">
            <a:xfrm rot="5400000">
              <a:off x="2312494" y="3250105"/>
              <a:ext cx="101678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400" i="1" dirty="0" smtClean="0">
                  <a:solidFill>
                    <a:schemeClr val="accent2"/>
                  </a:solidFill>
                  <a:latin typeface="Arial" charset="0"/>
                  <a:cs typeface="Arial" charset="0"/>
                </a:rPr>
                <a:t>Time Zero</a:t>
              </a:r>
              <a:endParaRPr lang="en-US" sz="1400" i="1" dirty="0">
                <a:solidFill>
                  <a:schemeClr val="accent2"/>
                </a:solidFill>
                <a:latin typeface="Arial" charset="0"/>
                <a:cs typeface="Arial" charset="0"/>
              </a:endParaRPr>
            </a:p>
          </p:txBody>
        </p:sp>
        <p:cxnSp>
          <p:nvCxnSpPr>
            <p:cNvPr id="31" name="Straight Arrow Connector 30"/>
            <p:cNvCxnSpPr/>
            <p:nvPr/>
          </p:nvCxnSpPr>
          <p:spPr bwMode="auto">
            <a:xfrm>
              <a:off x="2857500" y="2438400"/>
              <a:ext cx="1173162" cy="0"/>
            </a:xfrm>
            <a:prstGeom prst="straightConnector1">
              <a:avLst/>
            </a:prstGeom>
            <a:solidFill>
              <a:schemeClr val="accent1"/>
            </a:solidFill>
            <a:ln w="9525" cap="flat" cmpd="sng" algn="ctr">
              <a:solidFill>
                <a:srgbClr val="CC66FF"/>
              </a:solidFill>
              <a:prstDash val="solid"/>
              <a:round/>
              <a:headEnd type="none" w="med" len="med"/>
              <a:tailEnd type="arrow"/>
            </a:ln>
            <a:effectLst/>
          </p:spPr>
        </p:cxnSp>
        <p:cxnSp>
          <p:nvCxnSpPr>
            <p:cNvPr id="32" name="Straight Arrow Connector 31"/>
            <p:cNvCxnSpPr/>
            <p:nvPr/>
          </p:nvCxnSpPr>
          <p:spPr bwMode="auto">
            <a:xfrm>
              <a:off x="2857500" y="2514600"/>
              <a:ext cx="1638300" cy="0"/>
            </a:xfrm>
            <a:prstGeom prst="straightConnector1">
              <a:avLst/>
            </a:prstGeom>
            <a:solidFill>
              <a:schemeClr val="accent1"/>
            </a:solidFill>
            <a:ln w="9525" cap="flat" cmpd="sng" algn="ctr">
              <a:solidFill>
                <a:srgbClr val="CC66FF"/>
              </a:solidFill>
              <a:prstDash val="solid"/>
              <a:round/>
              <a:headEnd type="none" w="med" len="med"/>
              <a:tailEnd type="arrow"/>
            </a:ln>
            <a:effectLst/>
          </p:spPr>
        </p:cxnSp>
        <p:cxnSp>
          <p:nvCxnSpPr>
            <p:cNvPr id="33" name="Straight Arrow Connector 32"/>
            <p:cNvCxnSpPr/>
            <p:nvPr/>
          </p:nvCxnSpPr>
          <p:spPr bwMode="auto">
            <a:xfrm>
              <a:off x="2856011" y="2743200"/>
              <a:ext cx="4992589" cy="0"/>
            </a:xfrm>
            <a:prstGeom prst="straightConnector1">
              <a:avLst/>
            </a:prstGeom>
            <a:solidFill>
              <a:schemeClr val="accent1"/>
            </a:solidFill>
            <a:ln w="9525" cap="flat" cmpd="sng" algn="ctr">
              <a:solidFill>
                <a:srgbClr val="CC66FF"/>
              </a:solidFill>
              <a:prstDash val="solid"/>
              <a:round/>
              <a:headEnd type="none" w="med" len="med"/>
              <a:tailEnd type="arrow"/>
            </a:ln>
            <a:effectLst/>
          </p:spPr>
        </p:cxnSp>
        <p:cxnSp>
          <p:nvCxnSpPr>
            <p:cNvPr id="34" name="Straight Arrow Connector 33"/>
            <p:cNvCxnSpPr/>
            <p:nvPr/>
          </p:nvCxnSpPr>
          <p:spPr bwMode="auto">
            <a:xfrm>
              <a:off x="2857500" y="2671762"/>
              <a:ext cx="4514850" cy="0"/>
            </a:xfrm>
            <a:prstGeom prst="straightConnector1">
              <a:avLst/>
            </a:prstGeom>
            <a:solidFill>
              <a:schemeClr val="accent1"/>
            </a:solidFill>
            <a:ln w="9525" cap="flat" cmpd="sng" algn="ctr">
              <a:solidFill>
                <a:srgbClr val="CC66FF"/>
              </a:solidFill>
              <a:prstDash val="solid"/>
              <a:round/>
              <a:headEnd type="none" w="med" len="med"/>
              <a:tailEnd type="arrow"/>
            </a:ln>
            <a:effectLst/>
          </p:spPr>
        </p:cxnSp>
      </p:grpSp>
    </p:spTree>
    <p:extLst>
      <p:ext uri="{BB962C8B-B14F-4D97-AF65-F5344CB8AC3E}">
        <p14:creationId xmlns:p14="http://schemas.microsoft.com/office/powerpoint/2010/main" val="3972364671"/>
      </p:ext>
    </p:extLst>
  </p:cSld>
  <p:clrMapOvr>
    <a:masterClrMapping/>
  </p:clrMapOvr>
  <p:transition>
    <p:pull dir="ru"/>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06" name="Rectangle 2"/>
          <p:cNvSpPr>
            <a:spLocks noGrp="1" noChangeArrowheads="1"/>
          </p:cNvSpPr>
          <p:nvPr>
            <p:ph type="title"/>
          </p:nvPr>
        </p:nvSpPr>
        <p:spPr/>
        <p:txBody>
          <a:bodyPr/>
          <a:lstStyle/>
          <a:p>
            <a:pPr>
              <a:defRPr/>
            </a:pPr>
            <a:r>
              <a:rPr lang="en-US" smtClean="0"/>
              <a:t>For this to work…</a:t>
            </a:r>
          </a:p>
        </p:txBody>
      </p:sp>
      <p:sp>
        <p:nvSpPr>
          <p:cNvPr id="21507" name="Rectangle 3"/>
          <p:cNvSpPr>
            <a:spLocks noGrp="1" noChangeArrowheads="1"/>
          </p:cNvSpPr>
          <p:nvPr>
            <p:ph idx="1"/>
          </p:nvPr>
        </p:nvSpPr>
        <p:spPr/>
        <p:txBody>
          <a:bodyPr/>
          <a:lstStyle/>
          <a:p>
            <a:r>
              <a:rPr lang="en-US" dirty="0" smtClean="0"/>
              <a:t>Transmitter and receiver must agree on several things (protocol)</a:t>
            </a:r>
          </a:p>
          <a:p>
            <a:pPr lvl="1"/>
            <a:r>
              <a:rPr lang="en-US" dirty="0" smtClean="0"/>
              <a:t>Order of data bits</a:t>
            </a:r>
          </a:p>
          <a:p>
            <a:pPr lvl="1"/>
            <a:r>
              <a:rPr lang="en-US" dirty="0" smtClean="0"/>
              <a:t>Number of data bits</a:t>
            </a:r>
          </a:p>
          <a:p>
            <a:pPr lvl="1"/>
            <a:r>
              <a:rPr lang="en-US" dirty="0" smtClean="0"/>
              <a:t>What a start bit is (1 or 0) </a:t>
            </a:r>
          </a:p>
          <a:p>
            <a:pPr lvl="1"/>
            <a:r>
              <a:rPr lang="en-US" dirty="0" smtClean="0"/>
              <a:t>What a stop bit is (1 or 0)</a:t>
            </a:r>
          </a:p>
          <a:p>
            <a:pPr lvl="1"/>
            <a:r>
              <a:rPr lang="en-US" dirty="0" smtClean="0"/>
              <a:t>How long a bit lasts</a:t>
            </a:r>
          </a:p>
          <a:p>
            <a:pPr lvl="2"/>
            <a:r>
              <a:rPr lang="en-US" dirty="0" smtClean="0"/>
              <a:t>Transmitter and receiver clocks must be reasonably close, since the only timing reference is the start bit</a:t>
            </a:r>
          </a:p>
        </p:txBody>
      </p:sp>
    </p:spTree>
  </p:cSld>
  <p:clrMapOvr>
    <a:masterClrMapping/>
  </p:clrMapOvr>
  <p:transition>
    <p:pull dir="ru"/>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06" name="Rectangle 2"/>
          <p:cNvSpPr>
            <a:spLocks noGrp="1" noChangeArrowheads="1"/>
          </p:cNvSpPr>
          <p:nvPr>
            <p:ph type="title"/>
          </p:nvPr>
        </p:nvSpPr>
        <p:spPr/>
        <p:txBody>
          <a:bodyPr/>
          <a:lstStyle/>
          <a:p>
            <a:pPr>
              <a:defRPr/>
            </a:pPr>
            <a:r>
              <a:rPr lang="en-US" dirty="0" smtClean="0"/>
              <a:t>How the </a:t>
            </a:r>
            <a:r>
              <a:rPr lang="en-US" smtClean="0"/>
              <a:t>STM32F4 </a:t>
            </a:r>
            <a:r>
              <a:rPr lang="en-US" smtClean="0"/>
              <a:t>works</a:t>
            </a:r>
            <a:endParaRPr lang="en-US" dirty="0" smtClean="0"/>
          </a:p>
        </p:txBody>
      </p:sp>
      <p:sp>
        <p:nvSpPr>
          <p:cNvPr id="21507" name="Rectangle 3"/>
          <p:cNvSpPr>
            <a:spLocks noGrp="1" noChangeArrowheads="1"/>
          </p:cNvSpPr>
          <p:nvPr>
            <p:ph idx="1"/>
          </p:nvPr>
        </p:nvSpPr>
        <p:spPr/>
        <p:txBody>
          <a:bodyPr/>
          <a:lstStyle/>
          <a:p>
            <a:r>
              <a:rPr lang="en-US" dirty="0" smtClean="0"/>
              <a:t>Transmitter and receiver must agree on several things (protocol)</a:t>
            </a:r>
          </a:p>
          <a:p>
            <a:pPr lvl="1"/>
            <a:r>
              <a:rPr lang="en-US" dirty="0" smtClean="0"/>
              <a:t>Order of data bits</a:t>
            </a:r>
          </a:p>
          <a:p>
            <a:pPr lvl="2"/>
            <a:r>
              <a:rPr lang="en-US" dirty="0" smtClean="0"/>
              <a:t>LSB will be transmitted first</a:t>
            </a:r>
          </a:p>
          <a:p>
            <a:pPr lvl="1"/>
            <a:r>
              <a:rPr lang="en-US" dirty="0" smtClean="0"/>
              <a:t>Number of data bits</a:t>
            </a:r>
          </a:p>
          <a:p>
            <a:pPr lvl="2"/>
            <a:r>
              <a:rPr lang="en-US" dirty="0" smtClean="0"/>
              <a:t>Can be configured as 8 or 9 bits</a:t>
            </a:r>
          </a:p>
          <a:p>
            <a:pPr lvl="1"/>
            <a:r>
              <a:rPr lang="en-US" dirty="0" smtClean="0"/>
              <a:t>What a start bit is (1 or 0) </a:t>
            </a:r>
          </a:p>
          <a:p>
            <a:pPr lvl="2"/>
            <a:r>
              <a:rPr lang="en-US" dirty="0"/>
              <a:t>0</a:t>
            </a:r>
            <a:endParaRPr lang="en-US" dirty="0" smtClean="0"/>
          </a:p>
          <a:p>
            <a:pPr lvl="1"/>
            <a:r>
              <a:rPr lang="en-US" dirty="0" smtClean="0"/>
              <a:t>What a stop bit is (1 or 0)</a:t>
            </a:r>
          </a:p>
          <a:p>
            <a:pPr lvl="2"/>
            <a:r>
              <a:rPr lang="en-US" dirty="0" smtClean="0"/>
              <a:t>1</a:t>
            </a:r>
          </a:p>
          <a:p>
            <a:pPr lvl="2"/>
            <a:r>
              <a:rPr lang="en-US" dirty="0" smtClean="0"/>
              <a:t>Configurable length (0.5, 1, 1.5 or 2)</a:t>
            </a:r>
          </a:p>
          <a:p>
            <a:pPr lvl="1"/>
            <a:r>
              <a:rPr lang="en-US" dirty="0" smtClean="0"/>
              <a:t>How long a bit lasts</a:t>
            </a:r>
          </a:p>
          <a:p>
            <a:pPr lvl="2"/>
            <a:r>
              <a:rPr lang="en-US" dirty="0" smtClean="0"/>
              <a:t>Software programmable phase and polarity</a:t>
            </a:r>
          </a:p>
          <a:p>
            <a:pPr lvl="1"/>
            <a:endParaRPr lang="en-US" dirty="0" smtClean="0"/>
          </a:p>
          <a:p>
            <a:r>
              <a:rPr lang="en-US" dirty="0" smtClean="0"/>
              <a:t>Many of them are configurable as well</a:t>
            </a:r>
          </a:p>
          <a:p>
            <a:pPr lvl="2"/>
            <a:endParaRPr lang="en-US" dirty="0" smtClean="0"/>
          </a:p>
        </p:txBody>
      </p:sp>
    </p:spTree>
    <p:extLst>
      <p:ext uri="{BB962C8B-B14F-4D97-AF65-F5344CB8AC3E}">
        <p14:creationId xmlns:p14="http://schemas.microsoft.com/office/powerpoint/2010/main" val="2512022023"/>
      </p:ext>
    </p:extLst>
  </p:cSld>
  <p:clrMapOvr>
    <a:masterClrMapping/>
  </p:clrMapOvr>
  <p:transition>
    <p:pull dir="ru"/>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USART Module Block Diagram</a:t>
            </a:r>
            <a:endParaRPr lang="en-US" dirty="0"/>
          </a:p>
        </p:txBody>
      </p:sp>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838200"/>
            <a:ext cx="5105400" cy="55188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36651869"/>
      </p:ext>
    </p:extLst>
  </p:cSld>
  <p:clrMapOvr>
    <a:masterClrMapping/>
  </p:clrMapOvr>
  <p:transition>
    <p:pull dir="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4" name="Rectangle 2"/>
          <p:cNvSpPr>
            <a:spLocks noGrp="1" noChangeArrowheads="1"/>
          </p:cNvSpPr>
          <p:nvPr>
            <p:ph type="title"/>
          </p:nvPr>
        </p:nvSpPr>
        <p:spPr/>
        <p:txBody>
          <a:bodyPr/>
          <a:lstStyle/>
          <a:p>
            <a:pPr>
              <a:defRPr/>
            </a:pPr>
            <a:r>
              <a:rPr lang="en-US" smtClean="0"/>
              <a:t>Example System: Voyager Spacecraft</a:t>
            </a:r>
          </a:p>
        </p:txBody>
      </p:sp>
      <p:sp>
        <p:nvSpPr>
          <p:cNvPr id="4099" name="Rectangle 3"/>
          <p:cNvSpPr>
            <a:spLocks noGrp="1" noChangeArrowheads="1"/>
          </p:cNvSpPr>
          <p:nvPr>
            <p:ph idx="1"/>
          </p:nvPr>
        </p:nvSpPr>
        <p:spPr>
          <a:xfrm>
            <a:off x="228600" y="3886200"/>
            <a:ext cx="8610600" cy="2971800"/>
          </a:xfrm>
        </p:spPr>
        <p:txBody>
          <a:bodyPr/>
          <a:lstStyle/>
          <a:p>
            <a:pPr>
              <a:lnSpc>
                <a:spcPct val="90000"/>
              </a:lnSpc>
            </a:pPr>
            <a:r>
              <a:rPr lang="en-US" sz="1600" dirty="0" smtClean="0"/>
              <a:t>Launched in 1977</a:t>
            </a:r>
          </a:p>
          <a:p>
            <a:pPr>
              <a:lnSpc>
                <a:spcPct val="90000"/>
              </a:lnSpc>
            </a:pPr>
            <a:r>
              <a:rPr lang="en-US" sz="1600" dirty="0" smtClean="0"/>
              <a:t>Constraints: Reliability, power, size, weight, reliability, etc. </a:t>
            </a:r>
          </a:p>
          <a:p>
            <a:pPr>
              <a:lnSpc>
                <a:spcPct val="90000"/>
              </a:lnSpc>
            </a:pPr>
            <a:r>
              <a:rPr lang="en-US" sz="1600" dirty="0" smtClean="0"/>
              <a:t>“Uplink communications is via S-band (16-bits/sec command rate) while an X-band transmitter provides downlink telemetry at 160 bits/sec normally and 1.4 kbps for playback of high-rate plasma wave data. All data are transmitted from and received at the spacecraft via the 3.7 meter high-gain antenna (HGA).” </a:t>
            </a:r>
            <a:r>
              <a:rPr lang="en-US" sz="1600" dirty="0" smtClean="0">
                <a:hlinkClick r:id="rId3"/>
              </a:rPr>
              <a:t>http://voyager.jpl.nasa.gov/spacecraft/index.html</a:t>
            </a:r>
            <a:r>
              <a:rPr lang="en-US" sz="1600" dirty="0" smtClean="0"/>
              <a:t> </a:t>
            </a:r>
          </a:p>
          <a:p>
            <a:pPr lvl="1">
              <a:lnSpc>
                <a:spcPct val="90000"/>
              </a:lnSpc>
            </a:pPr>
            <a:r>
              <a:rPr lang="en-US" sz="1400" dirty="0" smtClean="0"/>
              <a:t>Uplink – to spacecraft</a:t>
            </a:r>
          </a:p>
          <a:p>
            <a:pPr lvl="1">
              <a:lnSpc>
                <a:spcPct val="90000"/>
              </a:lnSpc>
            </a:pPr>
            <a:r>
              <a:rPr lang="en-US" sz="1400" dirty="0" smtClean="0"/>
              <a:t>Downlink – from spacecraft</a:t>
            </a:r>
          </a:p>
        </p:txBody>
      </p:sp>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1290638"/>
            <a:ext cx="3314700"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b="50024"/>
          <a:stretch>
            <a:fillRect/>
          </a:stretch>
        </p:blipFill>
        <p:spPr bwMode="auto">
          <a:xfrm>
            <a:off x="304800" y="1219200"/>
            <a:ext cx="2406650" cy="243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4200" y="1524000"/>
            <a:ext cx="1981200" cy="194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3" name="WordArt 7"/>
          <p:cNvSpPr>
            <a:spLocks noChangeArrowheads="1" noChangeShapeType="1" noTextEdit="1"/>
          </p:cNvSpPr>
          <p:nvPr/>
        </p:nvSpPr>
        <p:spPr bwMode="auto">
          <a:xfrm>
            <a:off x="3200400" y="1219200"/>
            <a:ext cx="1371600" cy="1295400"/>
          </a:xfrm>
          <a:prstGeom prst="rect">
            <a:avLst/>
          </a:prstGeom>
        </p:spPr>
        <p:txBody>
          <a:bodyPr wrap="none" fromWordArt="1">
            <a:prstTxWarp prst="textCascadeUp">
              <a:avLst>
                <a:gd name="adj" fmla="val 44444"/>
              </a:avLst>
            </a:prstTxWarp>
            <a:scene3d>
              <a:camera prst="legacyPerspectiveFront">
                <a:rot lat="20519992"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Gloucester MT Extra Condensed"/>
              </a:rPr>
              <a:t>???</a:t>
            </a:r>
          </a:p>
        </p:txBody>
      </p:sp>
    </p:spTree>
  </p:cSld>
  <p:clrMapOvr>
    <a:masterClrMapping/>
  </p:clrMapOvr>
  <p:transition>
    <p:pull dir="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Input Data Oversampling</a:t>
            </a:r>
            <a:endParaRPr lang="en-US" dirty="0"/>
          </a:p>
        </p:txBody>
      </p:sp>
      <p:sp>
        <p:nvSpPr>
          <p:cNvPr id="3" name="Content Placeholder 2"/>
          <p:cNvSpPr>
            <a:spLocks noGrp="1"/>
          </p:cNvSpPr>
          <p:nvPr>
            <p:ph idx="1"/>
          </p:nvPr>
        </p:nvSpPr>
        <p:spPr>
          <a:xfrm>
            <a:off x="228600" y="2895600"/>
            <a:ext cx="8839200" cy="3276600"/>
          </a:xfrm>
        </p:spPr>
        <p:txBody>
          <a:bodyPr/>
          <a:lstStyle/>
          <a:p>
            <a:r>
              <a:rPr lang="en-US" sz="2000" dirty="0" smtClean="0"/>
              <a:t>When receiving, UART </a:t>
            </a:r>
            <a:r>
              <a:rPr lang="en-US" sz="2000" i="1" dirty="0" smtClean="0"/>
              <a:t>oversamples</a:t>
            </a:r>
            <a:r>
              <a:rPr lang="en-US" sz="2000" dirty="0" smtClean="0"/>
              <a:t> incoming data line </a:t>
            </a:r>
          </a:p>
          <a:p>
            <a:pPr lvl="1"/>
            <a:r>
              <a:rPr lang="en-US" sz="1800" dirty="0"/>
              <a:t>Extra samples allow voting, improving noise immunity</a:t>
            </a:r>
          </a:p>
          <a:p>
            <a:pPr lvl="1"/>
            <a:r>
              <a:rPr lang="en-US" sz="1800" dirty="0" smtClean="0"/>
              <a:t>Better synchronization to incoming data, improving noise immunity</a:t>
            </a:r>
          </a:p>
          <a:p>
            <a:endParaRPr lang="en-US" sz="2000" dirty="0" smtClean="0"/>
          </a:p>
          <a:p>
            <a:r>
              <a:rPr lang="en-US" sz="2000" dirty="0" smtClean="0"/>
              <a:t>FTM32F4 provides configurable oversampling rate of either 8 or 16 times the baud rate clock</a:t>
            </a:r>
          </a:p>
          <a:p>
            <a:endParaRPr lang="en-US" sz="2000" dirty="0" smtClean="0"/>
          </a:p>
          <a:p>
            <a:r>
              <a:rPr lang="en-US" sz="2000" dirty="0" smtClean="0"/>
              <a:t>Two voting method: Single sample in the center or majority vote of the three samples in the center</a:t>
            </a:r>
          </a:p>
        </p:txBody>
      </p:sp>
      <p:grpSp>
        <p:nvGrpSpPr>
          <p:cNvPr id="10" name="Group 9"/>
          <p:cNvGrpSpPr/>
          <p:nvPr/>
        </p:nvGrpSpPr>
        <p:grpSpPr>
          <a:xfrm>
            <a:off x="838200" y="1447800"/>
            <a:ext cx="8001000" cy="1295400"/>
            <a:chOff x="1066800" y="1447800"/>
            <a:chExt cx="8001000" cy="1295400"/>
          </a:xfrm>
        </p:grpSpPr>
        <p:sp>
          <p:nvSpPr>
            <p:cNvPr id="5" name="Rectangle 4"/>
            <p:cNvSpPr/>
            <p:nvPr/>
          </p:nvSpPr>
          <p:spPr bwMode="auto">
            <a:xfrm>
              <a:off x="1066800" y="1447800"/>
              <a:ext cx="1600200" cy="1295400"/>
            </a:xfrm>
            <a:prstGeom prst="rect">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6" name="Rectangle 5"/>
            <p:cNvSpPr/>
            <p:nvPr/>
          </p:nvSpPr>
          <p:spPr bwMode="auto">
            <a:xfrm>
              <a:off x="2667000" y="1447800"/>
              <a:ext cx="1600200" cy="1295400"/>
            </a:xfrm>
            <a:prstGeom prst="rect">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 name="Rectangle 6"/>
            <p:cNvSpPr/>
            <p:nvPr/>
          </p:nvSpPr>
          <p:spPr bwMode="auto">
            <a:xfrm>
              <a:off x="4267200" y="1447800"/>
              <a:ext cx="1600200" cy="1295400"/>
            </a:xfrm>
            <a:prstGeom prst="rect">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8" name="Rectangle 7"/>
            <p:cNvSpPr/>
            <p:nvPr/>
          </p:nvSpPr>
          <p:spPr bwMode="auto">
            <a:xfrm>
              <a:off x="5867400" y="1447800"/>
              <a:ext cx="1600200" cy="1295400"/>
            </a:xfrm>
            <a:prstGeom prst="rect">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9" name="Rectangle 8"/>
            <p:cNvSpPr/>
            <p:nvPr/>
          </p:nvSpPr>
          <p:spPr bwMode="auto">
            <a:xfrm>
              <a:off x="7467600" y="1447800"/>
              <a:ext cx="1600200" cy="1295400"/>
            </a:xfrm>
            <a:prstGeom prst="rect">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grpSp>
        <p:nvGrpSpPr>
          <p:cNvPr id="40" name="Group 39"/>
          <p:cNvGrpSpPr/>
          <p:nvPr/>
        </p:nvGrpSpPr>
        <p:grpSpPr>
          <a:xfrm>
            <a:off x="838200" y="1447800"/>
            <a:ext cx="8001000" cy="1295400"/>
            <a:chOff x="838200" y="1447800"/>
            <a:chExt cx="8001000" cy="1295400"/>
          </a:xfrm>
        </p:grpSpPr>
        <p:grpSp>
          <p:nvGrpSpPr>
            <p:cNvPr id="19" name="Group 18"/>
            <p:cNvGrpSpPr/>
            <p:nvPr/>
          </p:nvGrpSpPr>
          <p:grpSpPr>
            <a:xfrm>
              <a:off x="2438400" y="1447800"/>
              <a:ext cx="1600200" cy="1295400"/>
              <a:chOff x="838200" y="1600200"/>
              <a:chExt cx="6400800" cy="1295400"/>
            </a:xfrm>
          </p:grpSpPr>
          <p:sp>
            <p:nvSpPr>
              <p:cNvPr id="14" name="Rectangle 13"/>
              <p:cNvSpPr/>
              <p:nvPr/>
            </p:nvSpPr>
            <p:spPr bwMode="auto">
              <a:xfrm>
                <a:off x="838200" y="1600200"/>
                <a:ext cx="1600200" cy="1295400"/>
              </a:xfrm>
              <a:prstGeom prst="rect">
                <a:avLst/>
              </a:prstGeom>
              <a:noFill/>
              <a:ln w="9525" cap="flat" cmpd="sng" algn="ctr">
                <a:solidFill>
                  <a:schemeClr val="accent5">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Times New Roman" pitchFamily="18" charset="0"/>
                </a:endParaRPr>
              </a:p>
            </p:txBody>
          </p:sp>
          <p:sp>
            <p:nvSpPr>
              <p:cNvPr id="15" name="Rectangle 14"/>
              <p:cNvSpPr/>
              <p:nvPr/>
            </p:nvSpPr>
            <p:spPr bwMode="auto">
              <a:xfrm>
                <a:off x="2438400" y="1600200"/>
                <a:ext cx="1600200" cy="1295400"/>
              </a:xfrm>
              <a:prstGeom prst="rect">
                <a:avLst/>
              </a:prstGeom>
              <a:noFill/>
              <a:ln w="9525" cap="flat" cmpd="sng" algn="ctr">
                <a:solidFill>
                  <a:schemeClr val="accent5">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Times New Roman" pitchFamily="18" charset="0"/>
                </a:endParaRPr>
              </a:p>
            </p:txBody>
          </p:sp>
          <p:sp>
            <p:nvSpPr>
              <p:cNvPr id="16" name="Rectangle 15"/>
              <p:cNvSpPr/>
              <p:nvPr/>
            </p:nvSpPr>
            <p:spPr bwMode="auto">
              <a:xfrm>
                <a:off x="4038600" y="1600200"/>
                <a:ext cx="1600200" cy="1295400"/>
              </a:xfrm>
              <a:prstGeom prst="rect">
                <a:avLst/>
              </a:prstGeom>
              <a:noFill/>
              <a:ln w="9525" cap="flat" cmpd="sng" algn="ctr">
                <a:solidFill>
                  <a:schemeClr val="accent5">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Times New Roman" pitchFamily="18" charset="0"/>
                </a:endParaRPr>
              </a:p>
            </p:txBody>
          </p:sp>
          <p:sp>
            <p:nvSpPr>
              <p:cNvPr id="17" name="Rectangle 16"/>
              <p:cNvSpPr/>
              <p:nvPr/>
            </p:nvSpPr>
            <p:spPr bwMode="auto">
              <a:xfrm>
                <a:off x="5638800" y="1600200"/>
                <a:ext cx="1600200" cy="1295400"/>
              </a:xfrm>
              <a:prstGeom prst="rect">
                <a:avLst/>
              </a:prstGeom>
              <a:noFill/>
              <a:ln w="9525" cap="flat" cmpd="sng" algn="ctr">
                <a:solidFill>
                  <a:schemeClr val="accent5">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Times New Roman" pitchFamily="18" charset="0"/>
                </a:endParaRPr>
              </a:p>
            </p:txBody>
          </p:sp>
        </p:grpSp>
        <p:grpSp>
          <p:nvGrpSpPr>
            <p:cNvPr id="20" name="Group 19"/>
            <p:cNvGrpSpPr/>
            <p:nvPr/>
          </p:nvGrpSpPr>
          <p:grpSpPr>
            <a:xfrm>
              <a:off x="4038600" y="1447800"/>
              <a:ext cx="1600200" cy="1295400"/>
              <a:chOff x="838200" y="1600200"/>
              <a:chExt cx="6400800" cy="1295400"/>
            </a:xfrm>
          </p:grpSpPr>
          <p:sp>
            <p:nvSpPr>
              <p:cNvPr id="21" name="Rectangle 20"/>
              <p:cNvSpPr/>
              <p:nvPr/>
            </p:nvSpPr>
            <p:spPr bwMode="auto">
              <a:xfrm>
                <a:off x="838200" y="1600200"/>
                <a:ext cx="1600200" cy="1295400"/>
              </a:xfrm>
              <a:prstGeom prst="rect">
                <a:avLst/>
              </a:prstGeom>
              <a:noFill/>
              <a:ln w="9525" cap="flat" cmpd="sng" algn="ctr">
                <a:solidFill>
                  <a:schemeClr val="accent5">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Times New Roman" pitchFamily="18" charset="0"/>
                </a:endParaRPr>
              </a:p>
            </p:txBody>
          </p:sp>
          <p:sp>
            <p:nvSpPr>
              <p:cNvPr id="22" name="Rectangle 21"/>
              <p:cNvSpPr/>
              <p:nvPr/>
            </p:nvSpPr>
            <p:spPr bwMode="auto">
              <a:xfrm>
                <a:off x="2438400" y="1600200"/>
                <a:ext cx="1600200" cy="1295400"/>
              </a:xfrm>
              <a:prstGeom prst="rect">
                <a:avLst/>
              </a:prstGeom>
              <a:noFill/>
              <a:ln w="9525" cap="flat" cmpd="sng" algn="ctr">
                <a:solidFill>
                  <a:schemeClr val="accent5">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Times New Roman" pitchFamily="18" charset="0"/>
                </a:endParaRPr>
              </a:p>
            </p:txBody>
          </p:sp>
          <p:sp>
            <p:nvSpPr>
              <p:cNvPr id="23" name="Rectangle 22"/>
              <p:cNvSpPr/>
              <p:nvPr/>
            </p:nvSpPr>
            <p:spPr bwMode="auto">
              <a:xfrm>
                <a:off x="4038600" y="1600200"/>
                <a:ext cx="1600200" cy="1295400"/>
              </a:xfrm>
              <a:prstGeom prst="rect">
                <a:avLst/>
              </a:prstGeom>
              <a:noFill/>
              <a:ln w="9525" cap="flat" cmpd="sng" algn="ctr">
                <a:solidFill>
                  <a:schemeClr val="accent5">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Times New Roman" pitchFamily="18" charset="0"/>
                </a:endParaRPr>
              </a:p>
            </p:txBody>
          </p:sp>
          <p:sp>
            <p:nvSpPr>
              <p:cNvPr id="24" name="Rectangle 23"/>
              <p:cNvSpPr/>
              <p:nvPr/>
            </p:nvSpPr>
            <p:spPr bwMode="auto">
              <a:xfrm>
                <a:off x="5638800" y="1600200"/>
                <a:ext cx="1600200" cy="1295400"/>
              </a:xfrm>
              <a:prstGeom prst="rect">
                <a:avLst/>
              </a:prstGeom>
              <a:noFill/>
              <a:ln w="9525" cap="flat" cmpd="sng" algn="ctr">
                <a:solidFill>
                  <a:schemeClr val="accent5">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Times New Roman" pitchFamily="18" charset="0"/>
                </a:endParaRPr>
              </a:p>
            </p:txBody>
          </p:sp>
        </p:grpSp>
        <p:grpSp>
          <p:nvGrpSpPr>
            <p:cNvPr id="25" name="Group 24"/>
            <p:cNvGrpSpPr/>
            <p:nvPr/>
          </p:nvGrpSpPr>
          <p:grpSpPr>
            <a:xfrm>
              <a:off x="5638800" y="1447800"/>
              <a:ext cx="1600200" cy="1295400"/>
              <a:chOff x="838200" y="1600200"/>
              <a:chExt cx="6400800" cy="1295400"/>
            </a:xfrm>
          </p:grpSpPr>
          <p:sp>
            <p:nvSpPr>
              <p:cNvPr id="26" name="Rectangle 25"/>
              <p:cNvSpPr/>
              <p:nvPr/>
            </p:nvSpPr>
            <p:spPr bwMode="auto">
              <a:xfrm>
                <a:off x="838200" y="1600200"/>
                <a:ext cx="1600200" cy="1295400"/>
              </a:xfrm>
              <a:prstGeom prst="rect">
                <a:avLst/>
              </a:prstGeom>
              <a:noFill/>
              <a:ln w="9525" cap="flat" cmpd="sng" algn="ctr">
                <a:solidFill>
                  <a:schemeClr val="accent5">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Times New Roman" pitchFamily="18" charset="0"/>
                </a:endParaRPr>
              </a:p>
            </p:txBody>
          </p:sp>
          <p:sp>
            <p:nvSpPr>
              <p:cNvPr id="27" name="Rectangle 26"/>
              <p:cNvSpPr/>
              <p:nvPr/>
            </p:nvSpPr>
            <p:spPr bwMode="auto">
              <a:xfrm>
                <a:off x="2438400" y="1600200"/>
                <a:ext cx="1600200" cy="1295400"/>
              </a:xfrm>
              <a:prstGeom prst="rect">
                <a:avLst/>
              </a:prstGeom>
              <a:noFill/>
              <a:ln w="9525" cap="flat" cmpd="sng" algn="ctr">
                <a:solidFill>
                  <a:schemeClr val="accent5">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Times New Roman" pitchFamily="18" charset="0"/>
                </a:endParaRPr>
              </a:p>
            </p:txBody>
          </p:sp>
          <p:sp>
            <p:nvSpPr>
              <p:cNvPr id="28" name="Rectangle 27"/>
              <p:cNvSpPr/>
              <p:nvPr/>
            </p:nvSpPr>
            <p:spPr bwMode="auto">
              <a:xfrm>
                <a:off x="4038600" y="1600200"/>
                <a:ext cx="1600200" cy="1295400"/>
              </a:xfrm>
              <a:prstGeom prst="rect">
                <a:avLst/>
              </a:prstGeom>
              <a:noFill/>
              <a:ln w="9525" cap="flat" cmpd="sng" algn="ctr">
                <a:solidFill>
                  <a:schemeClr val="accent5">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Times New Roman" pitchFamily="18" charset="0"/>
                </a:endParaRPr>
              </a:p>
            </p:txBody>
          </p:sp>
          <p:sp>
            <p:nvSpPr>
              <p:cNvPr id="29" name="Rectangle 28"/>
              <p:cNvSpPr/>
              <p:nvPr/>
            </p:nvSpPr>
            <p:spPr bwMode="auto">
              <a:xfrm>
                <a:off x="5638800" y="1600200"/>
                <a:ext cx="1600200" cy="1295400"/>
              </a:xfrm>
              <a:prstGeom prst="rect">
                <a:avLst/>
              </a:prstGeom>
              <a:noFill/>
              <a:ln w="9525" cap="flat" cmpd="sng" algn="ctr">
                <a:solidFill>
                  <a:schemeClr val="accent5">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Times New Roman" pitchFamily="18" charset="0"/>
                </a:endParaRPr>
              </a:p>
            </p:txBody>
          </p:sp>
        </p:grpSp>
        <p:grpSp>
          <p:nvGrpSpPr>
            <p:cNvPr id="30" name="Group 29"/>
            <p:cNvGrpSpPr/>
            <p:nvPr/>
          </p:nvGrpSpPr>
          <p:grpSpPr>
            <a:xfrm>
              <a:off x="838200" y="1447800"/>
              <a:ext cx="1600200" cy="1295400"/>
              <a:chOff x="838200" y="1600200"/>
              <a:chExt cx="6400800" cy="1295400"/>
            </a:xfrm>
          </p:grpSpPr>
          <p:sp>
            <p:nvSpPr>
              <p:cNvPr id="31" name="Rectangle 30"/>
              <p:cNvSpPr/>
              <p:nvPr/>
            </p:nvSpPr>
            <p:spPr bwMode="auto">
              <a:xfrm>
                <a:off x="838200" y="1600200"/>
                <a:ext cx="1600200" cy="1295400"/>
              </a:xfrm>
              <a:prstGeom prst="rect">
                <a:avLst/>
              </a:prstGeom>
              <a:noFill/>
              <a:ln w="9525" cap="flat" cmpd="sng" algn="ctr">
                <a:solidFill>
                  <a:schemeClr val="accent5">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Times New Roman" pitchFamily="18" charset="0"/>
                </a:endParaRPr>
              </a:p>
            </p:txBody>
          </p:sp>
          <p:sp>
            <p:nvSpPr>
              <p:cNvPr id="32" name="Rectangle 31"/>
              <p:cNvSpPr/>
              <p:nvPr/>
            </p:nvSpPr>
            <p:spPr bwMode="auto">
              <a:xfrm>
                <a:off x="2438400" y="1600200"/>
                <a:ext cx="1600200" cy="1295400"/>
              </a:xfrm>
              <a:prstGeom prst="rect">
                <a:avLst/>
              </a:prstGeom>
              <a:noFill/>
              <a:ln w="9525" cap="flat" cmpd="sng" algn="ctr">
                <a:solidFill>
                  <a:schemeClr val="accent5">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Times New Roman" pitchFamily="18" charset="0"/>
                </a:endParaRPr>
              </a:p>
            </p:txBody>
          </p:sp>
          <p:sp>
            <p:nvSpPr>
              <p:cNvPr id="33" name="Rectangle 32"/>
              <p:cNvSpPr/>
              <p:nvPr/>
            </p:nvSpPr>
            <p:spPr bwMode="auto">
              <a:xfrm>
                <a:off x="4038600" y="1600200"/>
                <a:ext cx="1600200" cy="1295400"/>
              </a:xfrm>
              <a:prstGeom prst="rect">
                <a:avLst/>
              </a:prstGeom>
              <a:noFill/>
              <a:ln w="9525" cap="flat" cmpd="sng" algn="ctr">
                <a:solidFill>
                  <a:schemeClr val="accent5">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Times New Roman" pitchFamily="18" charset="0"/>
                </a:endParaRPr>
              </a:p>
            </p:txBody>
          </p:sp>
          <p:sp>
            <p:nvSpPr>
              <p:cNvPr id="34" name="Rectangle 33"/>
              <p:cNvSpPr/>
              <p:nvPr/>
            </p:nvSpPr>
            <p:spPr bwMode="auto">
              <a:xfrm>
                <a:off x="5638800" y="1600200"/>
                <a:ext cx="1600200" cy="1295400"/>
              </a:xfrm>
              <a:prstGeom prst="rect">
                <a:avLst/>
              </a:prstGeom>
              <a:noFill/>
              <a:ln w="9525" cap="flat" cmpd="sng" algn="ctr">
                <a:solidFill>
                  <a:schemeClr val="accent5">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Times New Roman" pitchFamily="18" charset="0"/>
                </a:endParaRPr>
              </a:p>
            </p:txBody>
          </p:sp>
        </p:grpSp>
        <p:grpSp>
          <p:nvGrpSpPr>
            <p:cNvPr id="35" name="Group 34"/>
            <p:cNvGrpSpPr/>
            <p:nvPr/>
          </p:nvGrpSpPr>
          <p:grpSpPr>
            <a:xfrm>
              <a:off x="7239000" y="1447800"/>
              <a:ext cx="1600200" cy="1295400"/>
              <a:chOff x="838200" y="1600200"/>
              <a:chExt cx="6400800" cy="1295400"/>
            </a:xfrm>
          </p:grpSpPr>
          <p:sp>
            <p:nvSpPr>
              <p:cNvPr id="36" name="Rectangle 35"/>
              <p:cNvSpPr/>
              <p:nvPr/>
            </p:nvSpPr>
            <p:spPr bwMode="auto">
              <a:xfrm>
                <a:off x="838200" y="1600200"/>
                <a:ext cx="1600200" cy="1295400"/>
              </a:xfrm>
              <a:prstGeom prst="rect">
                <a:avLst/>
              </a:prstGeom>
              <a:noFill/>
              <a:ln w="9525" cap="flat" cmpd="sng" algn="ctr">
                <a:solidFill>
                  <a:schemeClr val="accent5">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Times New Roman" pitchFamily="18" charset="0"/>
                </a:endParaRPr>
              </a:p>
            </p:txBody>
          </p:sp>
          <p:sp>
            <p:nvSpPr>
              <p:cNvPr id="37" name="Rectangle 36"/>
              <p:cNvSpPr/>
              <p:nvPr/>
            </p:nvSpPr>
            <p:spPr bwMode="auto">
              <a:xfrm>
                <a:off x="2438400" y="1600200"/>
                <a:ext cx="1600200" cy="1295400"/>
              </a:xfrm>
              <a:prstGeom prst="rect">
                <a:avLst/>
              </a:prstGeom>
              <a:noFill/>
              <a:ln w="9525" cap="flat" cmpd="sng" algn="ctr">
                <a:solidFill>
                  <a:schemeClr val="accent5">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Times New Roman" pitchFamily="18" charset="0"/>
                </a:endParaRPr>
              </a:p>
            </p:txBody>
          </p:sp>
          <p:sp>
            <p:nvSpPr>
              <p:cNvPr id="38" name="Rectangle 37"/>
              <p:cNvSpPr/>
              <p:nvPr/>
            </p:nvSpPr>
            <p:spPr bwMode="auto">
              <a:xfrm>
                <a:off x="4038600" y="1600200"/>
                <a:ext cx="1600200" cy="1295400"/>
              </a:xfrm>
              <a:prstGeom prst="rect">
                <a:avLst/>
              </a:prstGeom>
              <a:noFill/>
              <a:ln w="9525" cap="flat" cmpd="sng" algn="ctr">
                <a:solidFill>
                  <a:schemeClr val="accent5">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Times New Roman" pitchFamily="18" charset="0"/>
                </a:endParaRPr>
              </a:p>
            </p:txBody>
          </p:sp>
          <p:sp>
            <p:nvSpPr>
              <p:cNvPr id="39" name="Rectangle 38"/>
              <p:cNvSpPr/>
              <p:nvPr/>
            </p:nvSpPr>
            <p:spPr bwMode="auto">
              <a:xfrm>
                <a:off x="5638800" y="1600200"/>
                <a:ext cx="1600200" cy="1295400"/>
              </a:xfrm>
              <a:prstGeom prst="rect">
                <a:avLst/>
              </a:prstGeom>
              <a:noFill/>
              <a:ln w="9525" cap="flat" cmpd="sng" algn="ctr">
                <a:solidFill>
                  <a:schemeClr val="accent5">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Times New Roman" pitchFamily="18" charset="0"/>
                </a:endParaRPr>
              </a:p>
            </p:txBody>
          </p:sp>
        </p:grpSp>
      </p:grpSp>
      <mc:AlternateContent xmlns:mc="http://schemas.openxmlformats.org/markup-compatibility/2006" xmlns:p14="http://schemas.microsoft.com/office/powerpoint/2010/main">
        <mc:Choice Requires="p14">
          <p:contentPart p14:bwMode="auto" r:id="rId3">
            <p14:nvContentPartPr>
              <p14:cNvPr id="46" name="Ink 45"/>
              <p14:cNvContentPartPr/>
              <p14:nvPr/>
            </p14:nvContentPartPr>
            <p14:xfrm>
              <a:off x="858192" y="1406568"/>
              <a:ext cx="8084880" cy="1353600"/>
            </p14:xfrm>
          </p:contentPart>
        </mc:Choice>
        <mc:Fallback xmlns="">
          <p:pic>
            <p:nvPicPr>
              <p:cNvPr id="46" name="Ink 45"/>
              <p:cNvPicPr/>
              <p:nvPr/>
            </p:nvPicPr>
            <p:blipFill>
              <a:blip r:embed="rId4"/>
              <a:stretch>
                <a:fillRect/>
              </a:stretch>
            </p:blipFill>
            <p:spPr>
              <a:xfrm>
                <a:off x="852432" y="1393968"/>
                <a:ext cx="8104680" cy="1381680"/>
              </a:xfrm>
              <a:prstGeom prst="rect">
                <a:avLst/>
              </a:prstGeom>
            </p:spPr>
          </p:pic>
        </mc:Fallback>
      </mc:AlternateContent>
    </p:spTree>
    <p:extLst>
      <p:ext uri="{BB962C8B-B14F-4D97-AF65-F5344CB8AC3E}">
        <p14:creationId xmlns:p14="http://schemas.microsoft.com/office/powerpoint/2010/main" val="1767773681"/>
      </p:ext>
    </p:extLst>
  </p:cSld>
  <p:clrMapOvr>
    <a:masterClrMapping/>
  </p:clrMapOvr>
  <p:transition>
    <p:pull dir="ru"/>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Fractional Baud Rate Generation</a:t>
            </a:r>
            <a:endParaRPr lang="en-US" dirty="0"/>
          </a:p>
        </p:txBody>
      </p:sp>
      <p:pic>
        <p:nvPicPr>
          <p:cNvPr id="5"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685800" y="838200"/>
            <a:ext cx="7772400" cy="2556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6" name="Content Placeholder 5"/>
              <p:cNvSpPr>
                <a:spLocks noGrp="1"/>
              </p:cNvSpPr>
              <p:nvPr>
                <p:ph sz="half" idx="2"/>
              </p:nvPr>
            </p:nvSpPr>
            <p:spPr>
              <a:xfrm>
                <a:off x="37288" y="3352800"/>
                <a:ext cx="9030511" cy="3352800"/>
              </a:xfrm>
            </p:spPr>
            <p:txBody>
              <a:bodyPr/>
              <a:lstStyle/>
              <a:p>
                <a:r>
                  <a:rPr lang="en-US" sz="2000" dirty="0" smtClean="0"/>
                  <a:t>Both Rx and </a:t>
                </a:r>
                <a:r>
                  <a:rPr lang="en-US" sz="2000" dirty="0" err="1"/>
                  <a:t>Tx</a:t>
                </a:r>
                <a:r>
                  <a:rPr lang="en-US" sz="2000" dirty="0"/>
                  <a:t> are set to the same baud rate as programmed in the Mantissa and </a:t>
                </a:r>
                <a:r>
                  <a:rPr lang="en-US" sz="2000" dirty="0" err="1"/>
                  <a:t>Fration</a:t>
                </a:r>
                <a:r>
                  <a:rPr lang="en-US" sz="2000" dirty="0"/>
                  <a:t> values of </a:t>
                </a:r>
                <a:r>
                  <a:rPr lang="en-US" sz="2000" dirty="0" smtClean="0"/>
                  <a:t>USARTDIV</a:t>
                </a:r>
              </a:p>
              <a:p>
                <a:r>
                  <a:rPr lang="en-US" sz="2000" dirty="0" smtClean="0"/>
                  <a:t>In standard USART (SPI mode included)</a:t>
                </a:r>
                <a:endParaRPr lang="en-US" sz="1600" dirty="0" smtClean="0"/>
              </a:p>
              <a:p>
                <a:pPr lvl="1"/>
                <a:r>
                  <a:rPr lang="en-US" sz="1600" dirty="0" smtClean="0"/>
                  <a:t>Baud rate  = </a:t>
                </a:r>
                <a14:m>
                  <m:oMath xmlns:m="http://schemas.openxmlformats.org/officeDocument/2006/math">
                    <m:f>
                      <m:fPr>
                        <m:ctrlPr>
                          <a:rPr lang="en-US" sz="1600" i="1" smtClean="0">
                            <a:latin typeface="Cambria Math"/>
                          </a:rPr>
                        </m:ctrlPr>
                      </m:fPr>
                      <m:num>
                        <m:r>
                          <a:rPr lang="en-GB" sz="1600" b="0" i="1" smtClean="0">
                            <a:latin typeface="Cambria Math"/>
                          </a:rPr>
                          <m:t>𝑓𝑐𝑘</m:t>
                        </m:r>
                      </m:num>
                      <m:den>
                        <m:r>
                          <a:rPr lang="en-GB" sz="1600" b="0" i="1" smtClean="0">
                            <a:latin typeface="Cambria Math"/>
                          </a:rPr>
                          <m:t>8×(2−</m:t>
                        </m:r>
                        <m:r>
                          <a:rPr lang="en-GB" sz="1600" b="0" i="1" smtClean="0">
                            <a:latin typeface="Cambria Math"/>
                          </a:rPr>
                          <m:t>𝑂𝑉𝐸𝑅</m:t>
                        </m:r>
                        <m:r>
                          <a:rPr lang="en-GB" sz="1600" b="0" i="1" smtClean="0">
                            <a:latin typeface="Cambria Math"/>
                          </a:rPr>
                          <m:t>8)×</m:t>
                        </m:r>
                        <m:r>
                          <a:rPr lang="en-GB" sz="1600" b="0" i="1" smtClean="0">
                            <a:latin typeface="Cambria Math"/>
                          </a:rPr>
                          <m:t>𝑈𝑆𝐴𝑅𝑇𝐷𝐼𝑉</m:t>
                        </m:r>
                        <m:r>
                          <m:rPr>
                            <m:nor/>
                          </m:rPr>
                          <a:rPr lang="en-US" sz="1600" dirty="0"/>
                          <m:t> </m:t>
                        </m:r>
                      </m:den>
                    </m:f>
                  </m:oMath>
                </a14:m>
                <a:endParaRPr lang="en-GB" sz="1600" dirty="0" smtClean="0"/>
              </a:p>
              <a:p>
                <a:r>
                  <a:rPr lang="en-US" sz="2000" dirty="0" smtClean="0"/>
                  <a:t>Example: derive USARTDIV value from USART_BRR (OVER8=0)</a:t>
                </a:r>
                <a:endParaRPr lang="en-US" sz="2000" dirty="0"/>
              </a:p>
              <a:p>
                <a:pPr lvl="1"/>
                <a:r>
                  <a:rPr lang="en-US" sz="1600" dirty="0" err="1" smtClean="0"/>
                  <a:t>DIV_Mantissa</a:t>
                </a:r>
                <a:r>
                  <a:rPr lang="en-US" sz="1600" dirty="0" smtClean="0"/>
                  <a:t>=0d27 </a:t>
                </a:r>
                <a:r>
                  <a:rPr lang="en-US" sz="1600" dirty="0" err="1" smtClean="0"/>
                  <a:t>DIV_Fraction</a:t>
                </a:r>
                <a:r>
                  <a:rPr lang="en-US" sz="1600" dirty="0" smtClean="0"/>
                  <a:t>=0d12 (USART_BRR=0x1BC)</a:t>
                </a:r>
              </a:p>
              <a:p>
                <a:pPr lvl="1"/>
                <a:r>
                  <a:rPr lang="en-US" sz="1600" dirty="0" smtClean="0"/>
                  <a:t>Mantissa=0d27, Fraction=12/16=0d0.75(left shift by 4 bits)</a:t>
                </a:r>
              </a:p>
              <a:p>
                <a:pPr lvl="1"/>
                <a:r>
                  <a:rPr lang="en-US" sz="1600" dirty="0" smtClean="0"/>
                  <a:t>Therefore the USARTDIV=0d27.75</a:t>
                </a:r>
              </a:p>
              <a:p>
                <a:pPr lvl="1"/>
                <a:endParaRPr lang="en-US" sz="1600" dirty="0"/>
              </a:p>
            </p:txBody>
          </p:sp>
        </mc:Choice>
        <mc:Fallback xmlns="">
          <p:sp>
            <p:nvSpPr>
              <p:cNvPr id="6" name="Content Placeholder 5"/>
              <p:cNvSpPr>
                <a:spLocks noGrp="1" noRot="1" noChangeAspect="1" noMove="1" noResize="1" noEditPoints="1" noAdjustHandles="1" noChangeArrowheads="1" noChangeShapeType="1" noTextEdit="1"/>
              </p:cNvSpPr>
              <p:nvPr>
                <p:ph sz="half" idx="2"/>
              </p:nvPr>
            </p:nvSpPr>
            <p:spPr>
              <a:xfrm>
                <a:off x="37288" y="3352800"/>
                <a:ext cx="9030511" cy="3352800"/>
              </a:xfrm>
              <a:blipFill rotWithShape="1">
                <a:blip r:embed="rId4"/>
                <a:stretch>
                  <a:fillRect l="-1080" t="-2182"/>
                </a:stretch>
              </a:blipFill>
            </p:spPr>
            <p:txBody>
              <a:bodyPr/>
              <a:lstStyle/>
              <a:p>
                <a:r>
                  <a:rPr lang="en-GB">
                    <a:noFill/>
                  </a:rPr>
                  <a:t> </a:t>
                </a:r>
              </a:p>
            </p:txBody>
          </p:sp>
        </mc:Fallback>
      </mc:AlternateContent>
    </p:spTree>
    <p:extLst>
      <p:ext uri="{BB962C8B-B14F-4D97-AF65-F5344CB8AC3E}">
        <p14:creationId xmlns:p14="http://schemas.microsoft.com/office/powerpoint/2010/main" val="708294309"/>
      </p:ext>
    </p:extLst>
  </p:cSld>
  <p:clrMapOvr>
    <a:masterClrMapping/>
  </p:clrMapOvr>
  <p:transition>
    <p:pull dir="ru"/>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6" name="Rectangle 1026"/>
          <p:cNvSpPr>
            <a:spLocks noGrp="1" noChangeArrowheads="1"/>
          </p:cNvSpPr>
          <p:nvPr>
            <p:ph type="title"/>
          </p:nvPr>
        </p:nvSpPr>
        <p:spPr/>
        <p:txBody>
          <a:bodyPr/>
          <a:lstStyle/>
          <a:p>
            <a:pPr>
              <a:defRPr/>
            </a:pPr>
            <a:r>
              <a:rPr lang="en-US" dirty="0" smtClean="0"/>
              <a:t>Using the UART</a:t>
            </a:r>
          </a:p>
        </p:txBody>
      </p:sp>
      <p:sp>
        <p:nvSpPr>
          <p:cNvPr id="20483" name="Rectangle 1027"/>
          <p:cNvSpPr>
            <a:spLocks noGrp="1" noChangeArrowheads="1"/>
          </p:cNvSpPr>
          <p:nvPr>
            <p:ph sz="half" idx="1"/>
          </p:nvPr>
        </p:nvSpPr>
        <p:spPr>
          <a:xfrm>
            <a:off x="76200" y="914400"/>
            <a:ext cx="4495800" cy="5422900"/>
          </a:xfrm>
        </p:spPr>
        <p:txBody>
          <a:bodyPr/>
          <a:lstStyle/>
          <a:p>
            <a:r>
              <a:rPr lang="en-US" sz="2000" dirty="0" smtClean="0"/>
              <a:t>Transmitter</a:t>
            </a:r>
          </a:p>
          <a:p>
            <a:pPr lvl="1"/>
            <a:r>
              <a:rPr lang="en-US" sz="1600" dirty="0" smtClean="0"/>
              <a:t>Configure the GPIO</a:t>
            </a:r>
          </a:p>
          <a:p>
            <a:pPr lvl="2"/>
            <a:r>
              <a:rPr lang="en-US" sz="1200" dirty="0" smtClean="0"/>
              <a:t>AF mode, fast speed </a:t>
            </a:r>
          </a:p>
          <a:p>
            <a:pPr lvl="1"/>
            <a:r>
              <a:rPr lang="en-US" sz="1600" dirty="0" smtClean="0"/>
              <a:t>Enable the USART (Set UE in CR1)</a:t>
            </a:r>
          </a:p>
          <a:p>
            <a:pPr lvl="1"/>
            <a:r>
              <a:rPr lang="en-US" sz="1600" dirty="0" smtClean="0"/>
              <a:t>Define word length (writing M bit in CR1) </a:t>
            </a:r>
          </a:p>
          <a:p>
            <a:pPr lvl="1"/>
            <a:r>
              <a:rPr lang="en-US" sz="1600" dirty="0" smtClean="0"/>
              <a:t>Program the stop bits (CR2)</a:t>
            </a:r>
          </a:p>
          <a:p>
            <a:pPr lvl="1"/>
            <a:r>
              <a:rPr lang="en-US" sz="1600" dirty="0" smtClean="0"/>
              <a:t>Using DMA? (DMAT in CR3)</a:t>
            </a:r>
          </a:p>
          <a:p>
            <a:pPr lvl="1"/>
            <a:r>
              <a:rPr lang="en-US" sz="1600" dirty="0" smtClean="0"/>
              <a:t>Parity Check? (PCE/PS in CR1)</a:t>
            </a:r>
          </a:p>
          <a:p>
            <a:pPr lvl="1"/>
            <a:r>
              <a:rPr lang="en-US" sz="1600" dirty="0" smtClean="0"/>
              <a:t>Configure Baud Rate (USART_BRR)</a:t>
            </a:r>
          </a:p>
          <a:p>
            <a:pPr lvl="1"/>
            <a:r>
              <a:rPr lang="en-US" sz="1600" dirty="0" smtClean="0"/>
              <a:t>First transmission (Set TE in CR1)</a:t>
            </a:r>
          </a:p>
          <a:p>
            <a:pPr lvl="1"/>
            <a:r>
              <a:rPr lang="en-US" sz="1600" dirty="0" smtClean="0"/>
              <a:t>Write data to send (DR)</a:t>
            </a:r>
          </a:p>
          <a:p>
            <a:pPr lvl="1"/>
            <a:r>
              <a:rPr lang="en-US" sz="1600" dirty="0" smtClean="0"/>
              <a:t>Repeat writing data to send (DR)</a:t>
            </a:r>
          </a:p>
          <a:p>
            <a:pPr lvl="1"/>
            <a:r>
              <a:rPr lang="en-US" sz="1600" dirty="0" smtClean="0"/>
              <a:t>For ending the transmission, wait until the last frame is complete (when TC=1) </a:t>
            </a:r>
          </a:p>
          <a:p>
            <a:pPr lvl="1"/>
            <a:endParaRPr lang="en-US" sz="1600" dirty="0" smtClean="0"/>
          </a:p>
          <a:p>
            <a:endParaRPr lang="en-US" sz="2000" dirty="0" smtClean="0"/>
          </a:p>
          <a:p>
            <a:endParaRPr lang="en-US" sz="2000" dirty="0" smtClean="0"/>
          </a:p>
        </p:txBody>
      </p:sp>
      <p:sp>
        <p:nvSpPr>
          <p:cNvPr id="20484" name="Rectangle 1028"/>
          <p:cNvSpPr>
            <a:spLocks noGrp="1" noChangeArrowheads="1"/>
          </p:cNvSpPr>
          <p:nvPr>
            <p:ph sz="half" idx="2"/>
          </p:nvPr>
        </p:nvSpPr>
        <p:spPr>
          <a:xfrm>
            <a:off x="4343400" y="914400"/>
            <a:ext cx="4724400" cy="5422900"/>
          </a:xfrm>
        </p:spPr>
        <p:txBody>
          <a:bodyPr/>
          <a:lstStyle/>
          <a:p>
            <a:r>
              <a:rPr lang="en-US" sz="2000" dirty="0" smtClean="0"/>
              <a:t>Receiver</a:t>
            </a:r>
          </a:p>
          <a:p>
            <a:pPr lvl="1"/>
            <a:r>
              <a:rPr lang="en-US" sz="1600" dirty="0" smtClean="0"/>
              <a:t>Configure the GPIO</a:t>
            </a:r>
          </a:p>
          <a:p>
            <a:pPr lvl="2"/>
            <a:r>
              <a:rPr lang="en-US" sz="1200" dirty="0" smtClean="0"/>
              <a:t>AF mode, fast speed</a:t>
            </a:r>
          </a:p>
          <a:p>
            <a:pPr lvl="1"/>
            <a:r>
              <a:rPr lang="en-US" sz="1600" dirty="0" smtClean="0"/>
              <a:t>Enable the USART (Set UE in CR1)</a:t>
            </a:r>
          </a:p>
          <a:p>
            <a:pPr lvl="1"/>
            <a:r>
              <a:rPr lang="en-US" sz="1600" dirty="0" smtClean="0"/>
              <a:t>Define word length (M bit in CR1)</a:t>
            </a:r>
          </a:p>
          <a:p>
            <a:pPr lvl="1"/>
            <a:r>
              <a:rPr lang="en-US" sz="1600" dirty="0" smtClean="0"/>
              <a:t>Program the stop bits (CR2)</a:t>
            </a:r>
          </a:p>
          <a:p>
            <a:pPr lvl="1"/>
            <a:r>
              <a:rPr lang="en-US" sz="1600" dirty="0" smtClean="0"/>
              <a:t>Using DMA? (DMAR in CR3)</a:t>
            </a:r>
          </a:p>
          <a:p>
            <a:pPr lvl="1"/>
            <a:r>
              <a:rPr lang="en-US" sz="1600" dirty="0" smtClean="0"/>
              <a:t>Parity Check?(PCE/PS in CR1)</a:t>
            </a:r>
          </a:p>
          <a:p>
            <a:pPr lvl="1"/>
            <a:r>
              <a:rPr lang="en-US" sz="1600" dirty="0" smtClean="0"/>
              <a:t>Configure Baud Rate (USART_BRR)</a:t>
            </a:r>
          </a:p>
          <a:p>
            <a:pPr lvl="1"/>
            <a:r>
              <a:rPr lang="en-US" sz="1600" dirty="0" smtClean="0"/>
              <a:t>Begin waiting for start bit (Set RE in CR1)</a:t>
            </a:r>
          </a:p>
          <a:p>
            <a:pPr lvl="1"/>
            <a:r>
              <a:rPr lang="en-US" sz="1600" dirty="0" smtClean="0"/>
              <a:t>If RXNE is set, then the data has been received and can be read</a:t>
            </a:r>
          </a:p>
          <a:p>
            <a:pPr lvl="1"/>
            <a:r>
              <a:rPr lang="en-US" sz="1600" dirty="0" smtClean="0"/>
              <a:t>Interrupt if RXNEIE bit is set</a:t>
            </a:r>
          </a:p>
          <a:p>
            <a:pPr lvl="1"/>
            <a:endParaRPr lang="en-US" sz="2000" dirty="0"/>
          </a:p>
          <a:p>
            <a:endParaRPr lang="en-US" sz="2000" dirty="0" smtClean="0"/>
          </a:p>
        </p:txBody>
      </p:sp>
    </p:spTree>
    <p:extLst>
      <p:ext uri="{BB962C8B-B14F-4D97-AF65-F5344CB8AC3E}">
        <p14:creationId xmlns:p14="http://schemas.microsoft.com/office/powerpoint/2010/main" val="1777015623"/>
      </p:ext>
    </p:extLst>
  </p:cSld>
  <p:clrMapOvr>
    <a:masterClrMapping/>
  </p:clrMapOvr>
  <p:transition>
    <p:pull dir="ru"/>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USART Control Register 1 (USART_CR1)</a:t>
            </a:r>
            <a:endParaRPr lang="en-US" sz="3200" dirty="0"/>
          </a:p>
        </p:txBody>
      </p:sp>
      <p:sp>
        <p:nvSpPr>
          <p:cNvPr id="3" name="Content Placeholder 2"/>
          <p:cNvSpPr>
            <a:spLocks noGrp="1"/>
          </p:cNvSpPr>
          <p:nvPr>
            <p:ph idx="1"/>
          </p:nvPr>
        </p:nvSpPr>
        <p:spPr>
          <a:xfrm>
            <a:off x="180109" y="2133600"/>
            <a:ext cx="8839200" cy="3276600"/>
          </a:xfrm>
        </p:spPr>
        <p:txBody>
          <a:bodyPr/>
          <a:lstStyle/>
          <a:p>
            <a:r>
              <a:rPr lang="en-US" sz="2000" dirty="0" smtClean="0"/>
              <a:t>OVER8: 0 oversampling by 16/; 1 oversampling by 8</a:t>
            </a:r>
          </a:p>
          <a:p>
            <a:r>
              <a:rPr lang="en-US" sz="2000" dirty="0" smtClean="0"/>
              <a:t>UE: Write 1 to enable</a:t>
            </a:r>
          </a:p>
          <a:p>
            <a:r>
              <a:rPr lang="en-US" sz="2000" dirty="0" smtClean="0"/>
              <a:t>M: Word length: 0 8 data bits; 1 9 data bits</a:t>
            </a:r>
          </a:p>
          <a:p>
            <a:r>
              <a:rPr lang="en-US" sz="2000" dirty="0" smtClean="0"/>
              <a:t>M: Select 9-bit data mode (instead of 8-bit data)</a:t>
            </a:r>
          </a:p>
          <a:p>
            <a:r>
              <a:rPr lang="en-US" sz="2000" dirty="0" smtClean="0"/>
              <a:t>WAKE: Wakeup method</a:t>
            </a:r>
          </a:p>
          <a:p>
            <a:r>
              <a:rPr lang="en-US" sz="2000" dirty="0" smtClean="0"/>
              <a:t>PCE: Parity enabled with 1</a:t>
            </a:r>
          </a:p>
          <a:p>
            <a:r>
              <a:rPr lang="en-US" sz="2000" dirty="0" smtClean="0"/>
              <a:t>PS: Odd parity with 1, even parity with 0</a:t>
            </a:r>
          </a:p>
          <a:p>
            <a:r>
              <a:rPr lang="en-US" sz="2000" dirty="0" smtClean="0"/>
              <a:t>TE: Transmitter enable</a:t>
            </a:r>
          </a:p>
          <a:p>
            <a:r>
              <a:rPr lang="en-US" sz="2000" dirty="0" smtClean="0"/>
              <a:t>RE: Receiver enable</a:t>
            </a:r>
          </a:p>
          <a:p>
            <a:endParaRPr lang="en-US" sz="2000" dirty="0"/>
          </a:p>
        </p:txBody>
      </p:sp>
      <p:pic>
        <p:nvPicPr>
          <p:cNvPr id="2560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3585" t="40460" r="1725" b="47402"/>
          <a:stretch/>
        </p:blipFill>
        <p:spPr bwMode="auto">
          <a:xfrm>
            <a:off x="609600" y="914400"/>
            <a:ext cx="7980219" cy="121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69119939"/>
      </p:ext>
    </p:extLst>
  </p:cSld>
  <p:clrMapOvr>
    <a:masterClrMapping/>
  </p:clrMapOvr>
  <p:transition>
    <p:pull dir="ru"/>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USART Control Register 2 and 3 (USART_CR2/3)</a:t>
            </a:r>
            <a:endParaRPr lang="en-US" sz="2800" dirty="0"/>
          </a:p>
        </p:txBody>
      </p:sp>
      <p:sp>
        <p:nvSpPr>
          <p:cNvPr id="3" name="Content Placeholder 2"/>
          <p:cNvSpPr>
            <a:spLocks noGrp="1"/>
          </p:cNvSpPr>
          <p:nvPr>
            <p:ph idx="1"/>
          </p:nvPr>
        </p:nvSpPr>
        <p:spPr>
          <a:xfrm>
            <a:off x="180109" y="2133600"/>
            <a:ext cx="8839200" cy="4114800"/>
          </a:xfrm>
        </p:spPr>
        <p:txBody>
          <a:bodyPr/>
          <a:lstStyle/>
          <a:p>
            <a:r>
              <a:rPr lang="en-US" sz="2000" dirty="0" smtClean="0"/>
              <a:t>STOP: STOP bits: </a:t>
            </a:r>
          </a:p>
          <a:p>
            <a:pPr lvl="1"/>
            <a:r>
              <a:rPr lang="en-US" sz="1900" dirty="0" smtClean="0"/>
              <a:t>00 1 Stop bit; 01 0.5 Stop bit; 10 2 Stop bits 11 1.5 Stop bit</a:t>
            </a:r>
          </a:p>
          <a:p>
            <a:pPr lvl="1"/>
            <a:endParaRPr lang="en-US" sz="1900" dirty="0"/>
          </a:p>
          <a:p>
            <a:pPr lvl="1"/>
            <a:endParaRPr lang="en-US" sz="1900" dirty="0" smtClean="0"/>
          </a:p>
          <a:p>
            <a:pPr lvl="1"/>
            <a:endParaRPr lang="en-US" sz="1900" dirty="0"/>
          </a:p>
          <a:p>
            <a:pPr lvl="1"/>
            <a:endParaRPr lang="en-US" sz="1900" dirty="0" smtClean="0"/>
          </a:p>
          <a:p>
            <a:r>
              <a:rPr lang="en-US" sz="2000" dirty="0" smtClean="0"/>
              <a:t>ONEBIT: Sample method</a:t>
            </a:r>
          </a:p>
          <a:p>
            <a:pPr lvl="1"/>
            <a:r>
              <a:rPr lang="en-US" sz="1900" dirty="0" smtClean="0"/>
              <a:t>0: Three sample bit method; 1: One sample bit method</a:t>
            </a:r>
          </a:p>
          <a:p>
            <a:r>
              <a:rPr lang="en-US" sz="2000" dirty="0" smtClean="0"/>
              <a:t>DMAT: DMA enable transmitter</a:t>
            </a:r>
          </a:p>
          <a:p>
            <a:r>
              <a:rPr lang="en-US" sz="2000" dirty="0" smtClean="0"/>
              <a:t>DMAR: DMA enable </a:t>
            </a:r>
            <a:r>
              <a:rPr lang="en-US" sz="2000" dirty="0" err="1" smtClean="0"/>
              <a:t>Reciever</a:t>
            </a:r>
            <a:endParaRPr lang="en-US" sz="2000" dirty="0" smtClean="0"/>
          </a:p>
        </p:txBody>
      </p:sp>
      <p:pic>
        <p:nvPicPr>
          <p:cNvPr id="266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3380" t="24643" r="1931" b="63219"/>
          <a:stretch/>
        </p:blipFill>
        <p:spPr bwMode="auto">
          <a:xfrm>
            <a:off x="304799" y="838200"/>
            <a:ext cx="8478975" cy="129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53380" t="37517" r="2345" b="48874"/>
          <a:stretch/>
        </p:blipFill>
        <p:spPr bwMode="auto">
          <a:xfrm>
            <a:off x="304798" y="2971800"/>
            <a:ext cx="8373765" cy="144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4837751"/>
      </p:ext>
    </p:extLst>
  </p:cSld>
  <p:clrMapOvr>
    <a:masterClrMapping/>
  </p:clrMapOvr>
  <p:transition>
    <p:pull dir="ru"/>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Baud Rate Register (USART_BRR)</a:t>
            </a:r>
            <a:endParaRPr lang="en-US" sz="3200" dirty="0"/>
          </a:p>
        </p:txBody>
      </p:sp>
      <p:sp>
        <p:nvSpPr>
          <p:cNvPr id="3" name="Content Placeholder 2"/>
          <p:cNvSpPr>
            <a:spLocks noGrp="1"/>
          </p:cNvSpPr>
          <p:nvPr>
            <p:ph idx="1"/>
          </p:nvPr>
        </p:nvSpPr>
        <p:spPr>
          <a:xfrm>
            <a:off x="152400" y="2286000"/>
            <a:ext cx="8839200" cy="3962400"/>
          </a:xfrm>
        </p:spPr>
        <p:txBody>
          <a:bodyPr/>
          <a:lstStyle/>
          <a:p>
            <a:r>
              <a:rPr lang="en-US" sz="2000" dirty="0" err="1" smtClean="0"/>
              <a:t>DIV_Mantissa</a:t>
            </a:r>
            <a:r>
              <a:rPr lang="en-US" sz="2000" dirty="0" smtClean="0"/>
              <a:t>[11:0]</a:t>
            </a:r>
          </a:p>
          <a:p>
            <a:pPr lvl="1"/>
            <a:r>
              <a:rPr lang="en-US" sz="1900" dirty="0" smtClean="0"/>
              <a:t>Mantissa for the USART Divider</a:t>
            </a:r>
          </a:p>
          <a:p>
            <a:r>
              <a:rPr lang="en-US" sz="2000" dirty="0" err="1" smtClean="0"/>
              <a:t>DIV_Fraction</a:t>
            </a:r>
            <a:r>
              <a:rPr lang="en-US" sz="2000" dirty="0" smtClean="0"/>
              <a:t>[3:0]</a:t>
            </a:r>
          </a:p>
          <a:p>
            <a:pPr lvl="1"/>
            <a:r>
              <a:rPr lang="en-US" sz="1900" dirty="0" smtClean="0"/>
              <a:t>Fraction of USART Divider</a:t>
            </a:r>
          </a:p>
          <a:p>
            <a:pPr lvl="1"/>
            <a:r>
              <a:rPr lang="en-US" sz="1900" dirty="0" smtClean="0"/>
              <a:t>When OVER8 is set, DIV_Fraction3 bit is not considered and must be cleared</a:t>
            </a:r>
          </a:p>
          <a:p>
            <a:endParaRPr lang="en-US" sz="2000" dirty="0"/>
          </a:p>
        </p:txBody>
      </p:sp>
      <p:pic>
        <p:nvPicPr>
          <p:cNvPr id="276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3526" t="37052" r="1790" b="50597"/>
          <a:stretch/>
        </p:blipFill>
        <p:spPr bwMode="auto">
          <a:xfrm>
            <a:off x="287491" y="914400"/>
            <a:ext cx="8821873"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90493683"/>
      </p:ext>
    </p:extLst>
  </p:cSld>
  <p:clrMapOvr>
    <a:masterClrMapping/>
  </p:clrMapOvr>
  <p:transition>
    <p:pull dir="ru"/>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Data Register</a:t>
            </a:r>
            <a:endParaRPr lang="en-GB" dirty="0"/>
          </a:p>
        </p:txBody>
      </p:sp>
      <p:sp>
        <p:nvSpPr>
          <p:cNvPr id="3" name="Content Placeholder 2"/>
          <p:cNvSpPr>
            <a:spLocks noGrp="1"/>
          </p:cNvSpPr>
          <p:nvPr>
            <p:ph idx="1"/>
          </p:nvPr>
        </p:nvSpPr>
        <p:spPr/>
        <p:txBody>
          <a:bodyPr/>
          <a:lstStyle/>
          <a:p>
            <a:r>
              <a:rPr lang="en-GB" dirty="0" smtClean="0"/>
              <a:t>DR[8:0]:Data value</a:t>
            </a:r>
          </a:p>
          <a:p>
            <a:pPr lvl="1"/>
            <a:r>
              <a:rPr lang="en-GB" dirty="0" smtClean="0"/>
              <a:t>The data to be transmitted or the data received, depending on whether it is read from or written to</a:t>
            </a:r>
          </a:p>
          <a:p>
            <a:pPr lvl="1"/>
            <a:endParaRPr lang="en-GB" dirty="0" smtClean="0"/>
          </a:p>
          <a:p>
            <a:pPr lvl="1"/>
            <a:endParaRPr lang="en-GB" dirty="0"/>
          </a:p>
          <a:p>
            <a:pPr lvl="1"/>
            <a:endParaRPr lang="en-GB" dirty="0" smtClean="0"/>
          </a:p>
          <a:p>
            <a:pPr lvl="1"/>
            <a:endParaRPr lang="en-GB" dirty="0"/>
          </a:p>
          <a:p>
            <a:pPr lvl="1"/>
            <a:endParaRPr lang="en-GB" dirty="0" smtClean="0"/>
          </a:p>
          <a:p>
            <a:pPr lvl="1"/>
            <a:endParaRPr lang="en-GB" dirty="0"/>
          </a:p>
          <a:p>
            <a:pPr lvl="1"/>
            <a:endParaRPr lang="en-GB" dirty="0" smtClean="0"/>
          </a:p>
          <a:p>
            <a:pPr lvl="1"/>
            <a:endParaRPr lang="en-GB" dirty="0"/>
          </a:p>
          <a:p>
            <a:r>
              <a:rPr lang="en-GB" b="0" dirty="0"/>
              <a:t>The TDR register provides the parallel interface between the internal bus and the </a:t>
            </a:r>
            <a:r>
              <a:rPr lang="en-GB" b="0" dirty="0" smtClean="0"/>
              <a:t>output shift </a:t>
            </a:r>
            <a:r>
              <a:rPr lang="en-GB" b="0" dirty="0"/>
              <a:t>register .</a:t>
            </a:r>
          </a:p>
          <a:p>
            <a:r>
              <a:rPr lang="en-GB" b="0" dirty="0" smtClean="0"/>
              <a:t>The </a:t>
            </a:r>
            <a:r>
              <a:rPr lang="en-GB" b="0" dirty="0"/>
              <a:t>RDR register provides the parallel interface between the input shift register and </a:t>
            </a:r>
            <a:r>
              <a:rPr lang="en-GB" b="0" dirty="0" smtClean="0"/>
              <a:t>the internal </a:t>
            </a:r>
            <a:r>
              <a:rPr lang="en-GB" b="0" dirty="0"/>
              <a:t>bus</a:t>
            </a:r>
            <a:r>
              <a:rPr lang="en-GB" b="0" dirty="0" smtClean="0"/>
              <a:t>.</a:t>
            </a:r>
            <a:endParaRPr lang="en-GB" b="0" dirty="0"/>
          </a:p>
        </p:txBody>
      </p:sp>
      <p:pic>
        <p:nvPicPr>
          <p:cNvPr id="286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3364" t="15676" r="6684" b="66597"/>
          <a:stretch/>
        </p:blipFill>
        <p:spPr bwMode="auto">
          <a:xfrm>
            <a:off x="1371600" y="2036618"/>
            <a:ext cx="6866772"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0850850"/>
      </p:ext>
    </p:extLst>
  </p:cSld>
  <p:clrMapOvr>
    <a:masterClrMapping/>
  </p:clrMapOvr>
  <p:transition>
    <p:pull dir="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UART Status Register (USART_SR)</a:t>
            </a:r>
            <a:endParaRPr lang="en-US" dirty="0"/>
          </a:p>
        </p:txBody>
      </p:sp>
      <p:sp>
        <p:nvSpPr>
          <p:cNvPr id="3" name="Content Placeholder 2"/>
          <p:cNvSpPr>
            <a:spLocks noGrp="1"/>
          </p:cNvSpPr>
          <p:nvPr>
            <p:ph idx="1"/>
          </p:nvPr>
        </p:nvSpPr>
        <p:spPr>
          <a:xfrm>
            <a:off x="228600" y="2209800"/>
            <a:ext cx="8839200" cy="4648200"/>
          </a:xfrm>
        </p:spPr>
        <p:txBody>
          <a:bodyPr/>
          <a:lstStyle/>
          <a:p>
            <a:r>
              <a:rPr lang="en-US" sz="2000" dirty="0" smtClean="0"/>
              <a:t>TXE: Transmit data register empty</a:t>
            </a:r>
          </a:p>
          <a:p>
            <a:r>
              <a:rPr lang="en-US" sz="2000" dirty="0" smtClean="0"/>
              <a:t>TC: Transmission complete.</a:t>
            </a:r>
          </a:p>
          <a:p>
            <a:r>
              <a:rPr lang="en-US" sz="2000" dirty="0" smtClean="0"/>
              <a:t>IDLE:IDLE line detected</a:t>
            </a:r>
          </a:p>
          <a:p>
            <a:r>
              <a:rPr lang="en-US" sz="2000" dirty="0" smtClean="0"/>
              <a:t>ORE: Receive overrun. Received data has overwritten previous data in receive buffer</a:t>
            </a:r>
          </a:p>
          <a:p>
            <a:r>
              <a:rPr lang="en-US" sz="2000" dirty="0" smtClean="0"/>
              <a:t>NF: Noise flag. Receiver data bit samples don’t agree.</a:t>
            </a:r>
          </a:p>
          <a:p>
            <a:r>
              <a:rPr lang="en-US" sz="2000" dirty="0" smtClean="0"/>
              <a:t>FE: Framing error. Received 0 for a stop bit, expected 1.</a:t>
            </a:r>
          </a:p>
          <a:p>
            <a:r>
              <a:rPr lang="en-US" sz="2000" dirty="0" smtClean="0"/>
              <a:t>PE: Parity error. Incorrect parity received.</a:t>
            </a:r>
            <a:endParaRPr lang="en-US" sz="2000" dirty="0"/>
          </a:p>
        </p:txBody>
      </p:sp>
      <p:pic>
        <p:nvPicPr>
          <p:cNvPr id="296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3368" t="28070" r="1947" b="59018"/>
          <a:stretch/>
        </p:blipFill>
        <p:spPr bwMode="auto">
          <a:xfrm>
            <a:off x="554182" y="886690"/>
            <a:ext cx="8153400" cy="1325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79318325"/>
      </p:ext>
    </p:extLst>
  </p:cSld>
  <p:clrMapOvr>
    <a:masterClrMapping/>
  </p:clrMapOvr>
  <p:transition>
    <p:pull dir="ru"/>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Software for Polled Serial Comm.</a:t>
            </a:r>
            <a:endParaRPr lang="en-US" dirty="0"/>
          </a:p>
        </p:txBody>
      </p:sp>
      <p:sp>
        <p:nvSpPr>
          <p:cNvPr id="5" name="Content Placeholder 4"/>
          <p:cNvSpPr>
            <a:spLocks noGrp="1"/>
          </p:cNvSpPr>
          <p:nvPr>
            <p:ph idx="1"/>
          </p:nvPr>
        </p:nvSpPr>
        <p:spPr>
          <a:xfrm>
            <a:off x="233363" y="749300"/>
            <a:ext cx="8910637" cy="5575300"/>
          </a:xfrm>
        </p:spPr>
        <p:txBody>
          <a:bodyPr/>
          <a:lstStyle/>
          <a:p>
            <a:pPr marL="0" indent="0">
              <a:lnSpc>
                <a:spcPts val="1920"/>
              </a:lnSpc>
              <a:spcBef>
                <a:spcPts val="0"/>
              </a:spcBef>
              <a:buNone/>
            </a:pPr>
            <a:r>
              <a:rPr lang="en-US" sz="1600" dirty="0">
                <a:latin typeface="Lucida Console" pitchFamily="49" charset="0"/>
              </a:rPr>
              <a:t>void usart2_init(uint32_t </a:t>
            </a:r>
            <a:r>
              <a:rPr lang="en-US" sz="1600" dirty="0" err="1">
                <a:latin typeface="Lucida Console" pitchFamily="49" charset="0"/>
              </a:rPr>
              <a:t>pclk</a:t>
            </a:r>
            <a:r>
              <a:rPr lang="en-US" sz="1600" dirty="0">
                <a:latin typeface="Lucida Console" pitchFamily="49" charset="0"/>
              </a:rPr>
              <a:t>, uint32_t </a:t>
            </a:r>
            <a:r>
              <a:rPr lang="en-US" sz="1600" dirty="0" err="1">
                <a:latin typeface="Lucida Console" pitchFamily="49" charset="0"/>
              </a:rPr>
              <a:t>baudrate</a:t>
            </a:r>
            <a:r>
              <a:rPr lang="en-US" sz="1600" dirty="0">
                <a:latin typeface="Lucida Console" pitchFamily="49" charset="0"/>
              </a:rPr>
              <a:t>){</a:t>
            </a:r>
          </a:p>
          <a:p>
            <a:pPr marL="0" indent="0">
              <a:lnSpc>
                <a:spcPts val="1920"/>
              </a:lnSpc>
              <a:spcBef>
                <a:spcPts val="0"/>
              </a:spcBef>
              <a:buNone/>
            </a:pPr>
            <a:r>
              <a:rPr lang="en-US" sz="1600" dirty="0">
                <a:latin typeface="Lucida Console" pitchFamily="49" charset="0"/>
              </a:rPr>
              <a:t>	uint32_t temp=0x00;</a:t>
            </a:r>
          </a:p>
          <a:p>
            <a:pPr marL="0" indent="0">
              <a:lnSpc>
                <a:spcPts val="1920"/>
              </a:lnSpc>
              <a:spcBef>
                <a:spcPts val="0"/>
              </a:spcBef>
              <a:buNone/>
            </a:pPr>
            <a:r>
              <a:rPr lang="en-US" sz="1600" dirty="0">
                <a:latin typeface="Lucida Console" pitchFamily="49" charset="0"/>
              </a:rPr>
              <a:t>	uint32_t integer=0x00;</a:t>
            </a:r>
          </a:p>
          <a:p>
            <a:pPr marL="0" indent="0">
              <a:lnSpc>
                <a:spcPts val="1920"/>
              </a:lnSpc>
              <a:spcBef>
                <a:spcPts val="0"/>
              </a:spcBef>
              <a:buNone/>
            </a:pPr>
            <a:r>
              <a:rPr lang="en-US" sz="1600" dirty="0">
                <a:latin typeface="Lucida Console" pitchFamily="49" charset="0"/>
              </a:rPr>
              <a:t>	uint32_t fraction=0x00</a:t>
            </a:r>
            <a:r>
              <a:rPr lang="en-US" sz="1600" dirty="0" smtClean="0">
                <a:latin typeface="Lucida Console" pitchFamily="49" charset="0"/>
              </a:rPr>
              <a:t>;</a:t>
            </a:r>
            <a:r>
              <a:rPr lang="en-US" sz="1600" dirty="0">
                <a:latin typeface="Lucida Console" pitchFamily="49" charset="0"/>
              </a:rPr>
              <a:t>	</a:t>
            </a:r>
          </a:p>
          <a:p>
            <a:pPr marL="0" indent="0">
              <a:lnSpc>
                <a:spcPts val="1920"/>
              </a:lnSpc>
              <a:spcBef>
                <a:spcPts val="0"/>
              </a:spcBef>
              <a:buNone/>
            </a:pPr>
            <a:r>
              <a:rPr lang="en-US" sz="1600" dirty="0">
                <a:latin typeface="Lucida Console" pitchFamily="49" charset="0"/>
              </a:rPr>
              <a:t>	integer=((25*</a:t>
            </a:r>
            <a:r>
              <a:rPr lang="en-US" sz="1600" dirty="0" err="1">
                <a:latin typeface="Lucida Console" pitchFamily="49" charset="0"/>
              </a:rPr>
              <a:t>pclk</a:t>
            </a:r>
            <a:r>
              <a:rPr lang="en-US" sz="1600" dirty="0">
                <a:latin typeface="Lucida Console" pitchFamily="49" charset="0"/>
              </a:rPr>
              <a:t>*1000000)/(4*</a:t>
            </a:r>
            <a:r>
              <a:rPr lang="en-US" sz="1600" dirty="0" err="1">
                <a:latin typeface="Lucida Console" pitchFamily="49" charset="0"/>
              </a:rPr>
              <a:t>baudrate</a:t>
            </a:r>
            <a:r>
              <a:rPr lang="en-US" sz="1600" dirty="0">
                <a:latin typeface="Lucida Console" pitchFamily="49" charset="0"/>
              </a:rPr>
              <a:t>));</a:t>
            </a:r>
          </a:p>
          <a:p>
            <a:pPr marL="0" indent="0">
              <a:lnSpc>
                <a:spcPts val="1920"/>
              </a:lnSpc>
              <a:spcBef>
                <a:spcPts val="0"/>
              </a:spcBef>
              <a:buNone/>
            </a:pPr>
            <a:r>
              <a:rPr lang="en-US" sz="1600" dirty="0">
                <a:latin typeface="Lucida Console" pitchFamily="49" charset="0"/>
              </a:rPr>
              <a:t>	temp=(integer/100)&lt;&lt;4;</a:t>
            </a:r>
          </a:p>
          <a:p>
            <a:pPr marL="0" indent="0">
              <a:lnSpc>
                <a:spcPts val="1920"/>
              </a:lnSpc>
              <a:spcBef>
                <a:spcPts val="0"/>
              </a:spcBef>
              <a:buNone/>
            </a:pPr>
            <a:r>
              <a:rPr lang="en-US" sz="1600" dirty="0">
                <a:latin typeface="Lucida Console" pitchFamily="49" charset="0"/>
              </a:rPr>
              <a:t>	fraction=integer-(100*(temp&gt;&gt;4));</a:t>
            </a:r>
          </a:p>
          <a:p>
            <a:pPr marL="0" indent="0">
              <a:lnSpc>
                <a:spcPts val="1920"/>
              </a:lnSpc>
              <a:spcBef>
                <a:spcPts val="0"/>
              </a:spcBef>
              <a:buNone/>
            </a:pPr>
            <a:r>
              <a:rPr lang="en-US" sz="1600" dirty="0">
                <a:latin typeface="Lucida Console" pitchFamily="49" charset="0"/>
              </a:rPr>
              <a:t>	</a:t>
            </a:r>
            <a:r>
              <a:rPr lang="en-US" sz="1600" dirty="0" smtClean="0">
                <a:latin typeface="Lucida Console" pitchFamily="49" charset="0"/>
              </a:rPr>
              <a:t>temp</a:t>
            </a:r>
            <a:r>
              <a:rPr lang="en-US" sz="1600" dirty="0">
                <a:latin typeface="Lucida Console" pitchFamily="49" charset="0"/>
              </a:rPr>
              <a:t>|=((((fraction*16)+50)/100))&amp;((uint8_t) 0x0F</a:t>
            </a:r>
            <a:r>
              <a:rPr lang="en-US" sz="1600" dirty="0" smtClean="0">
                <a:latin typeface="Lucida Console" pitchFamily="49" charset="0"/>
              </a:rPr>
              <a:t>);</a:t>
            </a:r>
            <a:endParaRPr lang="en-US" sz="1600" dirty="0">
              <a:latin typeface="Lucida Console" pitchFamily="49" charset="0"/>
            </a:endParaRPr>
          </a:p>
          <a:p>
            <a:pPr marL="0" indent="0">
              <a:lnSpc>
                <a:spcPts val="1920"/>
              </a:lnSpc>
              <a:spcBef>
                <a:spcPts val="0"/>
              </a:spcBef>
              <a:buNone/>
            </a:pPr>
            <a:r>
              <a:rPr lang="en-US" sz="1600" dirty="0">
                <a:latin typeface="Lucida Console" pitchFamily="49" charset="0"/>
              </a:rPr>
              <a:t>	</a:t>
            </a:r>
            <a:endParaRPr lang="en-US" sz="1600" dirty="0" smtClean="0">
              <a:latin typeface="Lucida Console" pitchFamily="49" charset="0"/>
            </a:endParaRPr>
          </a:p>
          <a:p>
            <a:pPr marL="0" indent="0">
              <a:lnSpc>
                <a:spcPts val="1920"/>
              </a:lnSpc>
              <a:spcBef>
                <a:spcPts val="0"/>
              </a:spcBef>
              <a:buNone/>
            </a:pPr>
            <a:r>
              <a:rPr lang="en-US" sz="1600" dirty="0">
                <a:latin typeface="Lucida Console" pitchFamily="49" charset="0"/>
              </a:rPr>
              <a:t>	</a:t>
            </a:r>
            <a:r>
              <a:rPr lang="en-US" sz="1600" dirty="0" smtClean="0">
                <a:latin typeface="Lucida Console" pitchFamily="49" charset="0"/>
              </a:rPr>
              <a:t>RCC-</a:t>
            </a:r>
            <a:r>
              <a:rPr lang="en-US" sz="1600" dirty="0">
                <a:latin typeface="Lucida Console" pitchFamily="49" charset="0"/>
              </a:rPr>
              <a:t>&gt;AHB1ENR|=RCC_AHB1ENR_GPIOAEN;</a:t>
            </a:r>
          </a:p>
          <a:p>
            <a:pPr marL="0" indent="0">
              <a:lnSpc>
                <a:spcPts val="1920"/>
              </a:lnSpc>
              <a:spcBef>
                <a:spcPts val="0"/>
              </a:spcBef>
              <a:buNone/>
            </a:pPr>
            <a:r>
              <a:rPr lang="en-US" sz="1600" dirty="0">
                <a:latin typeface="Lucida Console" pitchFamily="49" charset="0"/>
              </a:rPr>
              <a:t>	RCC-&gt;APB1ENR|=RCC_APB1ENR_USART2EN</a:t>
            </a:r>
            <a:r>
              <a:rPr lang="en-US" sz="1600" dirty="0" smtClean="0">
                <a:latin typeface="Lucida Console" pitchFamily="49" charset="0"/>
              </a:rPr>
              <a:t>;</a:t>
            </a:r>
            <a:endParaRPr lang="en-US" sz="1600" dirty="0">
              <a:latin typeface="Lucida Console" pitchFamily="49" charset="0"/>
            </a:endParaRPr>
          </a:p>
          <a:p>
            <a:pPr marL="0" indent="0">
              <a:lnSpc>
                <a:spcPts val="1920"/>
              </a:lnSpc>
              <a:spcBef>
                <a:spcPts val="0"/>
              </a:spcBef>
              <a:buNone/>
            </a:pPr>
            <a:r>
              <a:rPr lang="en-US" sz="1600" dirty="0">
                <a:latin typeface="Lucida Console" pitchFamily="49" charset="0"/>
              </a:rPr>
              <a:t>	GPIOA-&gt;MODER|=GPIO_MODER_MODER2_1;//Pin2 mode AF</a:t>
            </a:r>
          </a:p>
          <a:p>
            <a:pPr marL="0" indent="0">
              <a:lnSpc>
                <a:spcPts val="1920"/>
              </a:lnSpc>
              <a:spcBef>
                <a:spcPts val="0"/>
              </a:spcBef>
              <a:buNone/>
            </a:pPr>
            <a:r>
              <a:rPr lang="en-US" sz="1600" dirty="0">
                <a:latin typeface="Lucida Console" pitchFamily="49" charset="0"/>
              </a:rPr>
              <a:t>	//GPIOA-&gt;PUPDR|=GPIO_PUPDR_PUPDR2_0;//Pull up</a:t>
            </a:r>
          </a:p>
          <a:p>
            <a:pPr marL="0" indent="0">
              <a:lnSpc>
                <a:spcPts val="1920"/>
              </a:lnSpc>
              <a:spcBef>
                <a:spcPts val="0"/>
              </a:spcBef>
              <a:buNone/>
            </a:pPr>
            <a:r>
              <a:rPr lang="en-US" sz="1600" dirty="0">
                <a:latin typeface="Lucida Console" pitchFamily="49" charset="0"/>
              </a:rPr>
              <a:t>	GPIOA-&gt;OSPEEDR|=GPIO_OSPEEDER_OSPEEDR2_1;</a:t>
            </a:r>
          </a:p>
          <a:p>
            <a:pPr marL="0" indent="0">
              <a:lnSpc>
                <a:spcPts val="1920"/>
              </a:lnSpc>
              <a:spcBef>
                <a:spcPts val="0"/>
              </a:spcBef>
              <a:buNone/>
            </a:pPr>
            <a:r>
              <a:rPr lang="en-US" sz="1600" dirty="0">
                <a:latin typeface="Lucida Console" pitchFamily="49" charset="0"/>
              </a:rPr>
              <a:t>	</a:t>
            </a:r>
          </a:p>
          <a:p>
            <a:pPr marL="0" indent="0">
              <a:lnSpc>
                <a:spcPts val="1920"/>
              </a:lnSpc>
              <a:spcBef>
                <a:spcPts val="0"/>
              </a:spcBef>
              <a:buNone/>
            </a:pPr>
            <a:r>
              <a:rPr lang="en-US" sz="1600" dirty="0">
                <a:latin typeface="Lucida Console" pitchFamily="49" charset="0"/>
              </a:rPr>
              <a:t>	GPIOA-&gt;AFR[0]|=0x00000700;//Set the AF to AF7(USART1~3);</a:t>
            </a:r>
          </a:p>
          <a:p>
            <a:pPr marL="0" indent="0">
              <a:lnSpc>
                <a:spcPts val="1920"/>
              </a:lnSpc>
              <a:spcBef>
                <a:spcPts val="0"/>
              </a:spcBef>
              <a:buNone/>
            </a:pPr>
            <a:endParaRPr lang="en-US" sz="1600" dirty="0">
              <a:latin typeface="Lucida Console" pitchFamily="49" charset="0"/>
            </a:endParaRPr>
          </a:p>
          <a:p>
            <a:pPr marL="0" indent="0">
              <a:lnSpc>
                <a:spcPts val="1920"/>
              </a:lnSpc>
              <a:spcBef>
                <a:spcPts val="0"/>
              </a:spcBef>
              <a:buNone/>
            </a:pPr>
            <a:r>
              <a:rPr lang="en-US" sz="1600" dirty="0">
                <a:latin typeface="Lucida Console" pitchFamily="49" charset="0"/>
              </a:rPr>
              <a:t>	SET_BIT(RCC-&gt;AHB1RSTR,RCC_APB1RSTR_USART2RST);</a:t>
            </a:r>
          </a:p>
          <a:p>
            <a:pPr marL="0" indent="0">
              <a:lnSpc>
                <a:spcPts val="1920"/>
              </a:lnSpc>
              <a:spcBef>
                <a:spcPts val="0"/>
              </a:spcBef>
              <a:buNone/>
            </a:pPr>
            <a:r>
              <a:rPr lang="en-US" sz="1600" dirty="0">
                <a:latin typeface="Lucida Console" pitchFamily="49" charset="0"/>
              </a:rPr>
              <a:t>	CLEAR_BIT(RCC-&gt;AHB1RSTR,RCC_APB1RSTR_USART2RST);</a:t>
            </a:r>
          </a:p>
          <a:p>
            <a:pPr marL="0" indent="0">
              <a:lnSpc>
                <a:spcPts val="1920"/>
              </a:lnSpc>
              <a:spcBef>
                <a:spcPts val="0"/>
              </a:spcBef>
              <a:buNone/>
            </a:pPr>
            <a:r>
              <a:rPr lang="en-US" sz="1600" dirty="0">
                <a:latin typeface="Lucida Console" pitchFamily="49" charset="0"/>
              </a:rPr>
              <a:t>	</a:t>
            </a:r>
          </a:p>
          <a:p>
            <a:pPr marL="0" indent="0">
              <a:lnSpc>
                <a:spcPts val="1920"/>
              </a:lnSpc>
              <a:spcBef>
                <a:spcPts val="0"/>
              </a:spcBef>
              <a:buNone/>
            </a:pPr>
            <a:r>
              <a:rPr lang="en-US" sz="1600" dirty="0">
                <a:latin typeface="Lucida Console" pitchFamily="49" charset="0"/>
              </a:rPr>
              <a:t>	USART2-&gt;CR1|=USART_CR1_UE;</a:t>
            </a:r>
          </a:p>
          <a:p>
            <a:pPr marL="0" indent="0">
              <a:lnSpc>
                <a:spcPts val="1920"/>
              </a:lnSpc>
              <a:spcBef>
                <a:spcPts val="0"/>
              </a:spcBef>
              <a:buNone/>
            </a:pPr>
            <a:r>
              <a:rPr lang="en-US" sz="1600" dirty="0">
                <a:latin typeface="Lucida Console" pitchFamily="49" charset="0"/>
              </a:rPr>
              <a:t>	USART2-&gt;BRR=temp;</a:t>
            </a:r>
          </a:p>
          <a:p>
            <a:pPr marL="0" indent="0">
              <a:lnSpc>
                <a:spcPts val="1920"/>
              </a:lnSpc>
              <a:spcBef>
                <a:spcPts val="0"/>
              </a:spcBef>
              <a:buNone/>
            </a:pPr>
            <a:r>
              <a:rPr lang="en-US" sz="1600" dirty="0">
                <a:latin typeface="Lucida Console" pitchFamily="49" charset="0"/>
              </a:rPr>
              <a:t>	USART2-&gt;CR1|=USART_CR1_TE</a:t>
            </a:r>
            <a:r>
              <a:rPr lang="en-US" sz="1600" dirty="0" smtClean="0">
                <a:latin typeface="Lucida Console" pitchFamily="49" charset="0"/>
              </a:rPr>
              <a:t>;}</a:t>
            </a:r>
            <a:endParaRPr lang="en-US" sz="1600" dirty="0">
              <a:latin typeface="Lucida Console" pitchFamily="49" charset="0"/>
            </a:endParaRPr>
          </a:p>
        </p:txBody>
      </p:sp>
    </p:spTree>
    <p:extLst>
      <p:ext uri="{BB962C8B-B14F-4D97-AF65-F5344CB8AC3E}">
        <p14:creationId xmlns:p14="http://schemas.microsoft.com/office/powerpoint/2010/main" val="3647214693"/>
      </p:ext>
    </p:extLst>
  </p:cSld>
  <p:clrMapOvr>
    <a:masterClrMapping/>
  </p:clrMapOvr>
  <p:transition>
    <p:pull dir="ru"/>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Software for Polled Serial Comm.</a:t>
            </a:r>
            <a:endParaRPr lang="en-US" dirty="0"/>
          </a:p>
        </p:txBody>
      </p:sp>
      <p:sp>
        <p:nvSpPr>
          <p:cNvPr id="5" name="Content Placeholder 4"/>
          <p:cNvSpPr>
            <a:spLocks noGrp="1"/>
          </p:cNvSpPr>
          <p:nvPr>
            <p:ph idx="1"/>
          </p:nvPr>
        </p:nvSpPr>
        <p:spPr/>
        <p:txBody>
          <a:bodyPr/>
          <a:lstStyle/>
          <a:p>
            <a:pPr marL="0" indent="0">
              <a:buNone/>
            </a:pPr>
            <a:r>
              <a:rPr lang="en-US" sz="2000" dirty="0">
                <a:latin typeface="Lucida Console" pitchFamily="49" charset="0"/>
              </a:rPr>
              <a:t>void usart2_send(uint16_t data){</a:t>
            </a:r>
          </a:p>
          <a:p>
            <a:pPr marL="0" indent="0">
              <a:buNone/>
            </a:pPr>
            <a:endParaRPr lang="en-US" sz="2000" dirty="0">
              <a:latin typeface="Lucida Console" pitchFamily="49" charset="0"/>
            </a:endParaRPr>
          </a:p>
          <a:p>
            <a:pPr marL="0" indent="0">
              <a:buNone/>
            </a:pPr>
            <a:r>
              <a:rPr lang="en-US" sz="2000" dirty="0">
                <a:latin typeface="Lucida Console" pitchFamily="49" charset="0"/>
              </a:rPr>
              <a:t>	USART2-&gt;DR=(data&amp;(uint16_t)0x01ff);</a:t>
            </a:r>
          </a:p>
          <a:p>
            <a:pPr marL="0" indent="0">
              <a:buNone/>
            </a:pPr>
            <a:r>
              <a:rPr lang="en-US" sz="2000" dirty="0">
                <a:latin typeface="Lucida Console" pitchFamily="49" charset="0"/>
              </a:rPr>
              <a:t>	while(!READ_BIT(USART2-&gt;SR, USART_SR_TC)){}</a:t>
            </a:r>
          </a:p>
          <a:p>
            <a:pPr marL="0" indent="0">
              <a:buNone/>
            </a:pPr>
            <a:endParaRPr lang="en-US" sz="2000" dirty="0">
              <a:latin typeface="Lucida Console" pitchFamily="49" charset="0"/>
            </a:endParaRPr>
          </a:p>
          <a:p>
            <a:pPr marL="0" indent="0">
              <a:buNone/>
            </a:pPr>
            <a:r>
              <a:rPr lang="en-US" sz="2000" dirty="0">
                <a:latin typeface="Lucida Console" pitchFamily="49" charset="0"/>
              </a:rPr>
              <a:t>}</a:t>
            </a:r>
          </a:p>
          <a:p>
            <a:pPr marL="0" indent="0">
              <a:buNone/>
            </a:pPr>
            <a:endParaRPr lang="en-US" sz="2000" dirty="0">
              <a:latin typeface="Lucida Console" pitchFamily="49" charset="0"/>
            </a:endParaRPr>
          </a:p>
          <a:p>
            <a:pPr marL="0" indent="0">
              <a:buNone/>
            </a:pPr>
            <a:r>
              <a:rPr lang="en-US" sz="2000" dirty="0">
                <a:latin typeface="Lucida Console" pitchFamily="49" charset="0"/>
              </a:rPr>
              <a:t>uint16_t usart3_receive(){</a:t>
            </a:r>
          </a:p>
          <a:p>
            <a:pPr marL="0" indent="0">
              <a:buNone/>
            </a:pPr>
            <a:endParaRPr lang="en-US" sz="2000" dirty="0">
              <a:latin typeface="Lucida Console" pitchFamily="49" charset="0"/>
            </a:endParaRPr>
          </a:p>
          <a:p>
            <a:pPr marL="0" indent="0">
              <a:buNone/>
            </a:pPr>
            <a:endParaRPr lang="en-US" sz="2000" dirty="0">
              <a:latin typeface="Lucida Console" pitchFamily="49" charset="0"/>
            </a:endParaRPr>
          </a:p>
          <a:p>
            <a:pPr marL="0" indent="0">
              <a:buNone/>
            </a:pPr>
            <a:r>
              <a:rPr lang="en-US" sz="2000" dirty="0">
                <a:latin typeface="Lucida Console" pitchFamily="49" charset="0"/>
              </a:rPr>
              <a:t>	while(!READ_BIT(USART3-&gt;SR, USART_SR_RXNE)){}</a:t>
            </a:r>
          </a:p>
          <a:p>
            <a:pPr marL="0" indent="0">
              <a:buNone/>
            </a:pPr>
            <a:r>
              <a:rPr lang="en-US" sz="2000" dirty="0">
                <a:latin typeface="Lucida Console" pitchFamily="49" charset="0"/>
              </a:rPr>
              <a:t>  return (uint16_t)(USART3-&gt;DR &amp; (uint16_t)0x01FF);</a:t>
            </a:r>
          </a:p>
          <a:p>
            <a:pPr marL="0" indent="0">
              <a:buNone/>
            </a:pPr>
            <a:endParaRPr lang="en-US" sz="2000" dirty="0">
              <a:latin typeface="Lucida Console" pitchFamily="49" charset="0"/>
            </a:endParaRPr>
          </a:p>
          <a:p>
            <a:pPr marL="0" indent="0">
              <a:buNone/>
            </a:pPr>
            <a:r>
              <a:rPr lang="en-US" sz="2000" dirty="0">
                <a:latin typeface="Lucida Console" pitchFamily="49" charset="0"/>
              </a:rPr>
              <a:t>}</a:t>
            </a:r>
          </a:p>
        </p:txBody>
      </p:sp>
    </p:spTree>
    <p:extLst>
      <p:ext uri="{BB962C8B-B14F-4D97-AF65-F5344CB8AC3E}">
        <p14:creationId xmlns:p14="http://schemas.microsoft.com/office/powerpoint/2010/main" val="2422887487"/>
      </p:ext>
    </p:extLst>
  </p:cSld>
  <p:clrMapOvr>
    <a:masterClrMapping/>
  </p:clrMapOvr>
  <p:transition>
    <p:pull dir="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Example System</a:t>
            </a:r>
            <a:endParaRPr lang="en-US" dirty="0"/>
          </a:p>
        </p:txBody>
      </p:sp>
      <p:sp>
        <p:nvSpPr>
          <p:cNvPr id="5123" name="Content Placeholder 2"/>
          <p:cNvSpPr>
            <a:spLocks noGrp="1"/>
          </p:cNvSpPr>
          <p:nvPr>
            <p:ph idx="1"/>
          </p:nvPr>
        </p:nvSpPr>
        <p:spPr>
          <a:xfrm>
            <a:off x="228600" y="4038600"/>
            <a:ext cx="8839200" cy="2895600"/>
          </a:xfrm>
        </p:spPr>
        <p:txBody>
          <a:bodyPr/>
          <a:lstStyle/>
          <a:p>
            <a:r>
              <a:rPr lang="en-US" sz="2000" dirty="0" smtClean="0"/>
              <a:t>Dedicated point-to-point connections</a:t>
            </a:r>
          </a:p>
          <a:p>
            <a:pPr lvl="1"/>
            <a:r>
              <a:rPr lang="en-US" sz="1800" dirty="0" smtClean="0"/>
              <a:t>Parallel data lines, read and write lines between MCU and each peripheral</a:t>
            </a:r>
          </a:p>
          <a:p>
            <a:r>
              <a:rPr lang="en-US" sz="2000" dirty="0" smtClean="0"/>
              <a:t>Fast, allows simultaneous transfers</a:t>
            </a:r>
          </a:p>
          <a:p>
            <a:r>
              <a:rPr lang="en-US" sz="2000" dirty="0" smtClean="0"/>
              <a:t>Requires many connections, PCB area, scales badly</a:t>
            </a:r>
          </a:p>
        </p:txBody>
      </p:sp>
      <p:graphicFrame>
        <p:nvGraphicFramePr>
          <p:cNvPr id="5124" name="Object 3"/>
          <p:cNvGraphicFramePr>
            <a:graphicFrameLocks noChangeAspect="1"/>
          </p:cNvGraphicFramePr>
          <p:nvPr/>
        </p:nvGraphicFramePr>
        <p:xfrm>
          <a:off x="2133600" y="852488"/>
          <a:ext cx="3810000" cy="3186112"/>
        </p:xfrm>
        <a:graphic>
          <a:graphicData uri="http://schemas.openxmlformats.org/presentationml/2006/ole">
            <mc:AlternateContent xmlns:mc="http://schemas.openxmlformats.org/markup-compatibility/2006">
              <mc:Choice xmlns:v="urn:schemas-microsoft-com:vml" Requires="v">
                <p:oleObj spid="_x0000_s5246" name="Visio" r:id="rId4" imgW="2790743" imgH="2333610" progId="Visio.Drawing.11">
                  <p:embed/>
                </p:oleObj>
              </mc:Choice>
              <mc:Fallback>
                <p:oleObj name="Visio" r:id="rId4" imgW="2790743" imgH="2333610" progId="Visio.Drawing.11">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3600" y="852488"/>
                        <a:ext cx="3810000" cy="318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p:pull dir="ru"/>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Transmitter</a:t>
            </a:r>
            <a:endParaRPr lang="en-US" dirty="0"/>
          </a:p>
        </p:txBody>
      </p:sp>
      <p:sp>
        <p:nvSpPr>
          <p:cNvPr id="3" name="Content Placeholder 2"/>
          <p:cNvSpPr>
            <a:spLocks noGrp="1"/>
          </p:cNvSpPr>
          <p:nvPr>
            <p:ph idx="1"/>
          </p:nvPr>
        </p:nvSpPr>
        <p:spPr/>
        <p:txBody>
          <a:bodyPr/>
          <a:lstStyle/>
          <a:p>
            <a:pPr marL="0" indent="0">
              <a:buNone/>
            </a:pPr>
            <a:r>
              <a:rPr lang="en-US" sz="2400" dirty="0">
                <a:latin typeface="Lucida Console" pitchFamily="49" charset="0"/>
              </a:rPr>
              <a:t>	while(1){</a:t>
            </a:r>
          </a:p>
          <a:p>
            <a:pPr marL="0" indent="0">
              <a:buNone/>
            </a:pPr>
            <a:r>
              <a:rPr lang="en-US" sz="2400" dirty="0">
                <a:latin typeface="Lucida Console" pitchFamily="49" charset="0"/>
              </a:rPr>
              <a:t>	</a:t>
            </a:r>
            <a:r>
              <a:rPr lang="en-US" sz="2400" dirty="0" smtClean="0">
                <a:latin typeface="Lucida Console" pitchFamily="49" charset="0"/>
              </a:rPr>
              <a:t>usart2_send(data);</a:t>
            </a:r>
            <a:endParaRPr lang="en-US" sz="2400" dirty="0">
              <a:latin typeface="Lucida Console" pitchFamily="49" charset="0"/>
            </a:endParaRPr>
          </a:p>
          <a:p>
            <a:pPr marL="0" indent="0">
              <a:buNone/>
            </a:pPr>
            <a:r>
              <a:rPr lang="en-US" sz="2400" dirty="0">
                <a:latin typeface="Lucida Console" pitchFamily="49" charset="0"/>
              </a:rPr>
              <a:t>	}</a:t>
            </a:r>
          </a:p>
        </p:txBody>
      </p:sp>
    </p:spTree>
    <p:extLst>
      <p:ext uri="{BB962C8B-B14F-4D97-AF65-F5344CB8AC3E}">
        <p14:creationId xmlns:p14="http://schemas.microsoft.com/office/powerpoint/2010/main" val="3859704721"/>
      </p:ext>
    </p:extLst>
  </p:cSld>
  <p:clrMapOvr>
    <a:masterClrMapping/>
  </p:clrMapOvr>
  <p:transition>
    <p:pull dir="ru"/>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Receiver</a:t>
            </a:r>
            <a:endParaRPr lang="en-US" dirty="0"/>
          </a:p>
        </p:txBody>
      </p:sp>
      <p:sp>
        <p:nvSpPr>
          <p:cNvPr id="3" name="Content Placeholder 2"/>
          <p:cNvSpPr>
            <a:spLocks noGrp="1"/>
          </p:cNvSpPr>
          <p:nvPr>
            <p:ph idx="1"/>
          </p:nvPr>
        </p:nvSpPr>
        <p:spPr>
          <a:xfrm>
            <a:off x="233363" y="906463"/>
            <a:ext cx="8910637" cy="1150937"/>
          </a:xfrm>
        </p:spPr>
        <p:txBody>
          <a:bodyPr/>
          <a:lstStyle/>
          <a:p>
            <a:pPr marL="0" indent="0">
              <a:buNone/>
            </a:pPr>
            <a:r>
              <a:rPr lang="en-US" sz="2000" dirty="0">
                <a:latin typeface="Lucida Console" pitchFamily="49" charset="0"/>
              </a:rPr>
              <a:t>	while (1) {</a:t>
            </a:r>
          </a:p>
          <a:p>
            <a:pPr marL="0" indent="0">
              <a:buNone/>
            </a:pPr>
            <a:r>
              <a:rPr lang="en-US" sz="2000" dirty="0">
                <a:latin typeface="Lucida Console" pitchFamily="49" charset="0"/>
              </a:rPr>
              <a:t>		echo=usart3_receive();	</a:t>
            </a:r>
            <a:endParaRPr lang="en-US" sz="2000" dirty="0" smtClean="0">
              <a:latin typeface="Lucida Console" pitchFamily="49" charset="0"/>
            </a:endParaRPr>
          </a:p>
          <a:p>
            <a:pPr marL="0" indent="0">
              <a:buNone/>
            </a:pPr>
            <a:r>
              <a:rPr lang="en-US" sz="2000" dirty="0">
                <a:latin typeface="Lucida Console" pitchFamily="49" charset="0"/>
              </a:rPr>
              <a:t>	</a:t>
            </a:r>
            <a:r>
              <a:rPr lang="en-US" sz="2000" dirty="0" smtClean="0">
                <a:latin typeface="Lucida Console" pitchFamily="49" charset="0"/>
              </a:rPr>
              <a:t>}</a:t>
            </a:r>
            <a:endParaRPr lang="en-US" sz="2000" dirty="0">
              <a:latin typeface="Lucida Console" pitchFamily="49" charset="0"/>
            </a:endParaRPr>
          </a:p>
        </p:txBody>
      </p:sp>
      <p:sp>
        <p:nvSpPr>
          <p:cNvPr id="4" name="Content Placeholder 2"/>
          <p:cNvSpPr txBox="1">
            <a:spLocks/>
          </p:cNvSpPr>
          <p:nvPr/>
        </p:nvSpPr>
        <p:spPr bwMode="auto">
          <a:xfrm>
            <a:off x="233363" y="3047999"/>
            <a:ext cx="8910637" cy="1752601"/>
          </a:xfrm>
          <a:prstGeom prst="rect">
            <a:avLst/>
          </a:prstGeom>
          <a:noFill/>
          <a:ln w="9525">
            <a:noFill/>
            <a:miter lim="800000"/>
            <a:headEnd/>
            <a:tailEnd/>
          </a:ln>
        </p:spPr>
        <p:txBody>
          <a:bodyPr vert="horz" wrap="square" lIns="80151" tIns="40076" rIns="80151" bIns="40076" numCol="1" anchor="t" anchorCtr="0" compatLnSpc="1">
            <a:prstTxWarp prst="textNoShape">
              <a:avLst/>
            </a:prstTxWarp>
          </a:bodyPr>
          <a:lstStyle>
            <a:lvl1pPr marL="301625" indent="-301625" algn="l" defTabSz="801688" rtl="0" eaLnBrk="1" fontAlgn="ctr" hangingPunct="1">
              <a:spcBef>
                <a:spcPct val="25000"/>
              </a:spcBef>
              <a:spcAft>
                <a:spcPct val="0"/>
              </a:spcAft>
              <a:buClr>
                <a:schemeClr val="bg2"/>
              </a:buClr>
              <a:buSzPct val="125000"/>
              <a:buFont typeface="Wingdings" pitchFamily="2" charset="2"/>
              <a:buChar char="§"/>
              <a:defRPr b="1">
                <a:solidFill>
                  <a:schemeClr val="tx1"/>
                </a:solidFill>
                <a:latin typeface="+mn-lt"/>
                <a:ea typeface="+mn-ea"/>
                <a:cs typeface="+mn-cs"/>
              </a:defRPr>
            </a:lvl1pPr>
            <a:lvl2pPr marL="650875" indent="-249238" algn="l" defTabSz="801688" rtl="0" eaLnBrk="1" fontAlgn="ctr" hangingPunct="1">
              <a:spcBef>
                <a:spcPct val="25000"/>
              </a:spcBef>
              <a:spcAft>
                <a:spcPct val="0"/>
              </a:spcAft>
              <a:buClr>
                <a:schemeClr val="bg2"/>
              </a:buClr>
              <a:buSzPct val="125000"/>
              <a:buFont typeface="Wingdings" pitchFamily="2" charset="2"/>
              <a:buChar char="§"/>
              <a:defRPr sz="1700">
                <a:solidFill>
                  <a:schemeClr val="tx1"/>
                </a:solidFill>
                <a:latin typeface="+mn-lt"/>
              </a:defRPr>
            </a:lvl2pPr>
            <a:lvl3pPr marL="1001713" indent="-200025" algn="l" defTabSz="801688" rtl="0" eaLnBrk="1" fontAlgn="ctr" hangingPunct="1">
              <a:spcBef>
                <a:spcPct val="25000"/>
              </a:spcBef>
              <a:spcAft>
                <a:spcPct val="0"/>
              </a:spcAft>
              <a:buClr>
                <a:schemeClr val="bg2"/>
              </a:buClr>
              <a:buSzPct val="125000"/>
              <a:buFont typeface="Wingdings" pitchFamily="2" charset="2"/>
              <a:buChar char="§"/>
              <a:defRPr sz="1600">
                <a:solidFill>
                  <a:schemeClr val="tx1"/>
                </a:solidFill>
                <a:latin typeface="+mn-lt"/>
              </a:defRPr>
            </a:lvl3pPr>
            <a:lvl4pPr marL="1403350" indent="-200025" algn="l" defTabSz="801688" rtl="0" eaLnBrk="1" fontAlgn="ctr" hangingPunct="1">
              <a:spcBef>
                <a:spcPct val="25000"/>
              </a:spcBef>
              <a:spcAft>
                <a:spcPct val="0"/>
              </a:spcAft>
              <a:buClr>
                <a:schemeClr val="bg2"/>
              </a:buClr>
              <a:buSzPct val="125000"/>
              <a:buFont typeface="Wingdings" pitchFamily="2" charset="2"/>
              <a:buChar char="§"/>
              <a:defRPr sz="1500">
                <a:solidFill>
                  <a:schemeClr val="tx1"/>
                </a:solidFill>
                <a:latin typeface="+mn-lt"/>
              </a:defRPr>
            </a:lvl4pPr>
            <a:lvl5pPr marL="1803400" indent="-200025" algn="l" defTabSz="801688" rtl="0" eaLnBrk="1" fontAlgn="base" hangingPunct="1">
              <a:spcBef>
                <a:spcPct val="15000"/>
              </a:spcBef>
              <a:spcAft>
                <a:spcPct val="0"/>
              </a:spcAft>
              <a:buClr>
                <a:schemeClr val="tx1"/>
              </a:buClr>
              <a:buSzPct val="70000"/>
              <a:buChar char="•"/>
              <a:defRPr sz="2000">
                <a:solidFill>
                  <a:schemeClr val="bg1"/>
                </a:solidFill>
                <a:latin typeface="+mn-lt"/>
              </a:defRPr>
            </a:lvl5pPr>
            <a:lvl6pPr marL="2260600" indent="-200025" algn="l" defTabSz="801688" rtl="0" eaLnBrk="1" fontAlgn="base" hangingPunct="1">
              <a:spcBef>
                <a:spcPct val="15000"/>
              </a:spcBef>
              <a:spcAft>
                <a:spcPct val="0"/>
              </a:spcAft>
              <a:buClr>
                <a:schemeClr val="tx1"/>
              </a:buClr>
              <a:buSzPct val="70000"/>
              <a:buChar char="•"/>
              <a:defRPr sz="2000">
                <a:solidFill>
                  <a:schemeClr val="bg1"/>
                </a:solidFill>
                <a:latin typeface="+mn-lt"/>
              </a:defRPr>
            </a:lvl6pPr>
            <a:lvl7pPr marL="2717800" indent="-200025" algn="l" defTabSz="801688" rtl="0" eaLnBrk="1" fontAlgn="base" hangingPunct="1">
              <a:spcBef>
                <a:spcPct val="15000"/>
              </a:spcBef>
              <a:spcAft>
                <a:spcPct val="0"/>
              </a:spcAft>
              <a:buClr>
                <a:schemeClr val="tx1"/>
              </a:buClr>
              <a:buSzPct val="70000"/>
              <a:buChar char="•"/>
              <a:defRPr sz="2000">
                <a:solidFill>
                  <a:schemeClr val="bg1"/>
                </a:solidFill>
                <a:latin typeface="+mn-lt"/>
              </a:defRPr>
            </a:lvl7pPr>
            <a:lvl8pPr marL="3175000" indent="-200025" algn="l" defTabSz="801688" rtl="0" eaLnBrk="1" fontAlgn="base" hangingPunct="1">
              <a:spcBef>
                <a:spcPct val="15000"/>
              </a:spcBef>
              <a:spcAft>
                <a:spcPct val="0"/>
              </a:spcAft>
              <a:buClr>
                <a:schemeClr val="tx1"/>
              </a:buClr>
              <a:buSzPct val="70000"/>
              <a:buChar char="•"/>
              <a:defRPr sz="2000">
                <a:solidFill>
                  <a:schemeClr val="bg1"/>
                </a:solidFill>
                <a:latin typeface="+mn-lt"/>
              </a:defRPr>
            </a:lvl8pPr>
            <a:lvl9pPr marL="3632200" indent="-200025" algn="l" defTabSz="801688" rtl="0" eaLnBrk="1" fontAlgn="base" hangingPunct="1">
              <a:spcBef>
                <a:spcPct val="15000"/>
              </a:spcBef>
              <a:spcAft>
                <a:spcPct val="0"/>
              </a:spcAft>
              <a:buClr>
                <a:schemeClr val="tx1"/>
              </a:buClr>
              <a:buSzPct val="70000"/>
              <a:buChar char="•"/>
              <a:defRPr sz="2000">
                <a:solidFill>
                  <a:schemeClr val="bg1"/>
                </a:solidFill>
                <a:latin typeface="+mn-lt"/>
              </a:defRPr>
            </a:lvl9pPr>
          </a:lstStyle>
          <a:p>
            <a:r>
              <a:rPr lang="en-GB" sz="1800" kern="0" dirty="0" smtClean="0"/>
              <a:t>Also possible to display the received data on LCD screen.</a:t>
            </a:r>
            <a:endParaRPr lang="en-GB" sz="1400" b="0" kern="0" dirty="0" smtClean="0"/>
          </a:p>
          <a:p>
            <a:pPr lvl="1"/>
            <a:r>
              <a:rPr lang="en-GB" sz="1600" kern="0" dirty="0" smtClean="0"/>
              <a:t>Using the module we built in the previous lectures</a:t>
            </a:r>
          </a:p>
        </p:txBody>
      </p:sp>
    </p:spTree>
    <p:extLst>
      <p:ext uri="{BB962C8B-B14F-4D97-AF65-F5344CB8AC3E}">
        <p14:creationId xmlns:p14="http://schemas.microsoft.com/office/powerpoint/2010/main" val="4228863180"/>
      </p:ext>
    </p:extLst>
  </p:cSld>
  <p:clrMapOvr>
    <a:masterClrMapping/>
  </p:clrMapOvr>
  <p:transition>
    <p:pull dir="ru"/>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Software for Interrupt-Driven Serial Comm.</a:t>
            </a:r>
            <a:endParaRPr lang="en-US" sz="3200" dirty="0"/>
          </a:p>
        </p:txBody>
      </p:sp>
      <p:sp>
        <p:nvSpPr>
          <p:cNvPr id="5" name="Content Placeholder 4"/>
          <p:cNvSpPr>
            <a:spLocks noGrp="1"/>
          </p:cNvSpPr>
          <p:nvPr>
            <p:ph idx="1"/>
          </p:nvPr>
        </p:nvSpPr>
        <p:spPr/>
        <p:txBody>
          <a:bodyPr/>
          <a:lstStyle/>
          <a:p>
            <a:r>
              <a:rPr lang="en-US" sz="2000" dirty="0" smtClean="0"/>
              <a:t>Use interrupts</a:t>
            </a:r>
          </a:p>
          <a:p>
            <a:endParaRPr lang="en-US" sz="2000" dirty="0" smtClean="0"/>
          </a:p>
          <a:p>
            <a:r>
              <a:rPr lang="en-US" sz="2000" dirty="0" smtClean="0"/>
              <a:t>First, initialize peripheral to generate interrupts</a:t>
            </a:r>
          </a:p>
          <a:p>
            <a:endParaRPr lang="en-US" sz="2000" dirty="0" smtClean="0"/>
          </a:p>
          <a:p>
            <a:r>
              <a:rPr lang="en-US" sz="2000" dirty="0" smtClean="0"/>
              <a:t>Second, create single ISR with three sections corresponding to cause of interrupt</a:t>
            </a:r>
          </a:p>
          <a:p>
            <a:pPr lvl="1"/>
            <a:r>
              <a:rPr lang="en-US" sz="1800" dirty="0" smtClean="0"/>
              <a:t>Transmitter</a:t>
            </a:r>
          </a:p>
          <a:p>
            <a:pPr lvl="1"/>
            <a:r>
              <a:rPr lang="en-US" sz="1800" dirty="0" smtClean="0"/>
              <a:t>Receiver </a:t>
            </a:r>
          </a:p>
          <a:p>
            <a:pPr lvl="1"/>
            <a:r>
              <a:rPr lang="en-US" sz="1800" dirty="0" smtClean="0"/>
              <a:t>Error</a:t>
            </a:r>
          </a:p>
          <a:p>
            <a:pPr marL="0" indent="0">
              <a:buNone/>
            </a:pPr>
            <a:endParaRPr lang="en-US" sz="2000" dirty="0">
              <a:latin typeface="Lucida Console" pitchFamily="49" charset="0"/>
            </a:endParaRPr>
          </a:p>
        </p:txBody>
      </p:sp>
    </p:spTree>
    <p:extLst>
      <p:ext uri="{BB962C8B-B14F-4D97-AF65-F5344CB8AC3E}">
        <p14:creationId xmlns:p14="http://schemas.microsoft.com/office/powerpoint/2010/main" val="3623127669"/>
      </p:ext>
    </p:extLst>
  </p:cSld>
  <p:clrMapOvr>
    <a:masterClrMapping/>
  </p:clrMapOvr>
  <p:transition>
    <p:pull dir="ru"/>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USART Control Register 1 (USART_CR1)</a:t>
            </a:r>
            <a:endParaRPr lang="en-US" sz="3200" dirty="0"/>
          </a:p>
        </p:txBody>
      </p:sp>
      <p:sp>
        <p:nvSpPr>
          <p:cNvPr id="3" name="Content Placeholder 2"/>
          <p:cNvSpPr>
            <a:spLocks noGrp="1"/>
          </p:cNvSpPr>
          <p:nvPr>
            <p:ph idx="1"/>
          </p:nvPr>
        </p:nvSpPr>
        <p:spPr>
          <a:xfrm>
            <a:off x="180109" y="2133600"/>
            <a:ext cx="8839200" cy="3276600"/>
          </a:xfrm>
        </p:spPr>
        <p:txBody>
          <a:bodyPr/>
          <a:lstStyle/>
          <a:p>
            <a:r>
              <a:rPr lang="en-US" sz="2000" dirty="0" smtClean="0"/>
              <a:t>TCIE: Transmission complete interrupt enable</a:t>
            </a:r>
          </a:p>
          <a:p>
            <a:r>
              <a:rPr lang="en-US" sz="2000" dirty="0" smtClean="0"/>
              <a:t>RXNEIE: RXNE interrupt enable, this means whenever overrun error or read data register is not empty(ORE=1 or RXNE=1), it will assert the interrupt. </a:t>
            </a:r>
          </a:p>
          <a:p>
            <a:endParaRPr lang="en-US" sz="2000" dirty="0"/>
          </a:p>
        </p:txBody>
      </p:sp>
      <p:pic>
        <p:nvPicPr>
          <p:cNvPr id="2560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3585" t="40460" r="1725" b="47402"/>
          <a:stretch/>
        </p:blipFill>
        <p:spPr bwMode="auto">
          <a:xfrm>
            <a:off x="609600" y="914400"/>
            <a:ext cx="7980219" cy="121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8738858"/>
      </p:ext>
    </p:extLst>
  </p:cSld>
  <p:clrMapOvr>
    <a:masterClrMapping/>
  </p:clrMapOvr>
  <p:transition>
    <p:pull dir="ru"/>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Interrupt Initialization(transmitter)</a:t>
            </a:r>
            <a:endParaRPr lang="en-US" sz="4000" dirty="0"/>
          </a:p>
        </p:txBody>
      </p:sp>
      <p:sp>
        <p:nvSpPr>
          <p:cNvPr id="3" name="Content Placeholder 2"/>
          <p:cNvSpPr>
            <a:spLocks noGrp="1"/>
          </p:cNvSpPr>
          <p:nvPr>
            <p:ph idx="1"/>
          </p:nvPr>
        </p:nvSpPr>
        <p:spPr/>
        <p:txBody>
          <a:bodyPr/>
          <a:lstStyle/>
          <a:p>
            <a:pPr marL="0" indent="0">
              <a:buNone/>
            </a:pPr>
            <a:r>
              <a:rPr lang="en-US" sz="2000" dirty="0">
                <a:latin typeface="Lucida Console" pitchFamily="49" charset="0"/>
              </a:rPr>
              <a:t>void Init_UART2(uint32_t </a:t>
            </a:r>
            <a:r>
              <a:rPr lang="en-US" sz="2000" dirty="0" smtClean="0">
                <a:latin typeface="Lucida Console" pitchFamily="49" charset="0"/>
              </a:rPr>
              <a:t>pclk,uint32_t </a:t>
            </a:r>
            <a:r>
              <a:rPr lang="en-US" sz="2000" dirty="0" err="1">
                <a:latin typeface="Lucida Console" pitchFamily="49" charset="0"/>
              </a:rPr>
              <a:t>baud_rate</a:t>
            </a:r>
            <a:r>
              <a:rPr lang="en-US" sz="2000" dirty="0">
                <a:latin typeface="Lucida Console" pitchFamily="49" charset="0"/>
              </a:rPr>
              <a:t>) {</a:t>
            </a:r>
          </a:p>
          <a:p>
            <a:pPr marL="0" indent="0">
              <a:buNone/>
            </a:pPr>
            <a:r>
              <a:rPr lang="en-US" sz="2000" dirty="0" smtClean="0">
                <a:latin typeface="Lucida Console" pitchFamily="49" charset="0"/>
              </a:rPr>
              <a:t>	…</a:t>
            </a:r>
          </a:p>
          <a:p>
            <a:pPr marL="0" indent="0">
              <a:buNone/>
            </a:pPr>
            <a:r>
              <a:rPr lang="en-US" sz="2000" dirty="0">
                <a:latin typeface="Lucida Console" pitchFamily="49" charset="0"/>
              </a:rPr>
              <a:t>	</a:t>
            </a:r>
            <a:r>
              <a:rPr lang="en-US" sz="2000" dirty="0" err="1" smtClean="0">
                <a:latin typeface="Lucida Console" pitchFamily="49" charset="0"/>
              </a:rPr>
              <a:t>NVIC_SetPriority</a:t>
            </a:r>
            <a:r>
              <a:rPr lang="en-US" sz="2000" dirty="0" smtClean="0">
                <a:latin typeface="Lucida Console" pitchFamily="49" charset="0"/>
              </a:rPr>
              <a:t>(USART2_IRQn</a:t>
            </a:r>
            <a:r>
              <a:rPr lang="en-US" sz="2000" dirty="0">
                <a:latin typeface="Lucida Console" pitchFamily="49" charset="0"/>
              </a:rPr>
              <a:t>, </a:t>
            </a:r>
            <a:r>
              <a:rPr lang="en-US" sz="2000" dirty="0" smtClean="0">
                <a:latin typeface="Lucida Console" pitchFamily="49" charset="0"/>
              </a:rPr>
              <a:t>0); </a:t>
            </a:r>
            <a:endParaRPr lang="en-US" sz="2000" dirty="0">
              <a:latin typeface="Lucida Console" pitchFamily="49" charset="0"/>
            </a:endParaRPr>
          </a:p>
          <a:p>
            <a:pPr marL="0" indent="0">
              <a:buNone/>
            </a:pPr>
            <a:r>
              <a:rPr lang="en-US" sz="2000" dirty="0">
                <a:latin typeface="Lucida Console" pitchFamily="49" charset="0"/>
              </a:rPr>
              <a:t>	</a:t>
            </a:r>
            <a:r>
              <a:rPr lang="en-US" sz="2000" dirty="0" err="1" smtClean="0">
                <a:latin typeface="Lucida Console" pitchFamily="49" charset="0"/>
              </a:rPr>
              <a:t>NVIC_ClearPendingIRQ</a:t>
            </a:r>
            <a:r>
              <a:rPr lang="en-US" sz="2000" dirty="0" smtClean="0">
                <a:latin typeface="Lucida Console" pitchFamily="49" charset="0"/>
              </a:rPr>
              <a:t>(USART2_IRQn</a:t>
            </a:r>
            <a:r>
              <a:rPr lang="en-US" sz="2000" dirty="0">
                <a:latin typeface="Lucida Console" pitchFamily="49" charset="0"/>
              </a:rPr>
              <a:t>); </a:t>
            </a:r>
          </a:p>
          <a:p>
            <a:pPr marL="0" indent="0">
              <a:buNone/>
            </a:pPr>
            <a:r>
              <a:rPr lang="en-US" sz="2000" dirty="0">
                <a:latin typeface="Lucida Console" pitchFamily="49" charset="0"/>
              </a:rPr>
              <a:t>	</a:t>
            </a:r>
            <a:r>
              <a:rPr lang="en-US" sz="2000" dirty="0" err="1" smtClean="0">
                <a:latin typeface="Lucida Console" pitchFamily="49" charset="0"/>
              </a:rPr>
              <a:t>NVIC_EnableIRQ</a:t>
            </a:r>
            <a:r>
              <a:rPr lang="en-US" sz="2000" dirty="0" smtClean="0">
                <a:latin typeface="Lucida Console" pitchFamily="49" charset="0"/>
              </a:rPr>
              <a:t>(USART2_IRQn</a:t>
            </a:r>
            <a:r>
              <a:rPr lang="en-US" sz="2000" dirty="0">
                <a:latin typeface="Lucida Console" pitchFamily="49" charset="0"/>
              </a:rPr>
              <a:t>);</a:t>
            </a:r>
          </a:p>
          <a:p>
            <a:pPr marL="0" indent="0">
              <a:buNone/>
            </a:pPr>
            <a:r>
              <a:rPr lang="en-US" sz="2000" dirty="0" smtClean="0">
                <a:latin typeface="Lucida Console" pitchFamily="49" charset="0"/>
              </a:rPr>
              <a:t>	</a:t>
            </a:r>
            <a:endParaRPr lang="en-US" sz="2000" dirty="0">
              <a:latin typeface="Lucida Console" pitchFamily="49" charset="0"/>
            </a:endParaRPr>
          </a:p>
          <a:p>
            <a:pPr marL="0" indent="0">
              <a:buNone/>
            </a:pPr>
            <a:r>
              <a:rPr lang="en-US" sz="2000" dirty="0">
                <a:latin typeface="Lucida Console" pitchFamily="49" charset="0"/>
              </a:rPr>
              <a:t>	</a:t>
            </a:r>
            <a:r>
              <a:rPr lang="en-US" sz="2000" dirty="0" smtClean="0">
                <a:latin typeface="Lucida Console" pitchFamily="49" charset="0"/>
              </a:rPr>
              <a:t>USART2-</a:t>
            </a:r>
            <a:r>
              <a:rPr lang="en-US" sz="2000" dirty="0">
                <a:latin typeface="Lucida Console" pitchFamily="49" charset="0"/>
              </a:rPr>
              <a:t>&gt;CR1|=USART_CR1_TCIE</a:t>
            </a:r>
            <a:r>
              <a:rPr lang="en-US" sz="2000" dirty="0" smtClean="0">
                <a:latin typeface="Lucida Console" pitchFamily="49" charset="0"/>
              </a:rPr>
              <a:t>;</a:t>
            </a:r>
          </a:p>
          <a:p>
            <a:pPr marL="0" indent="0">
              <a:buNone/>
            </a:pPr>
            <a:r>
              <a:rPr lang="en-US" sz="2000" dirty="0">
                <a:latin typeface="Lucida Console" pitchFamily="49" charset="0"/>
              </a:rPr>
              <a:t>	</a:t>
            </a:r>
            <a:r>
              <a:rPr lang="en-US" sz="2000" dirty="0" smtClean="0">
                <a:latin typeface="Lucida Console" pitchFamily="49" charset="0"/>
              </a:rPr>
              <a:t>…</a:t>
            </a:r>
          </a:p>
          <a:p>
            <a:pPr marL="0" indent="0">
              <a:buNone/>
            </a:pPr>
            <a:r>
              <a:rPr lang="en-US" sz="2000" dirty="0" smtClean="0">
                <a:latin typeface="Lucida Console" pitchFamily="49" charset="0"/>
              </a:rPr>
              <a:t>}</a:t>
            </a:r>
            <a:endParaRPr lang="en-US" sz="2000" dirty="0">
              <a:latin typeface="Lucida Console" pitchFamily="49" charset="0"/>
            </a:endParaRPr>
          </a:p>
        </p:txBody>
      </p:sp>
    </p:spTree>
    <p:extLst>
      <p:ext uri="{BB962C8B-B14F-4D97-AF65-F5344CB8AC3E}">
        <p14:creationId xmlns:p14="http://schemas.microsoft.com/office/powerpoint/2010/main" val="1236344134"/>
      </p:ext>
    </p:extLst>
  </p:cSld>
  <p:clrMapOvr>
    <a:masterClrMapping/>
  </p:clrMapOvr>
  <p:transition>
    <p:pull dir="ru"/>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Interrupt Handler: Transmitter</a:t>
            </a:r>
            <a:endParaRPr lang="en-US" dirty="0"/>
          </a:p>
        </p:txBody>
      </p:sp>
      <p:sp>
        <p:nvSpPr>
          <p:cNvPr id="5" name="Content Placeholder 4"/>
          <p:cNvSpPr>
            <a:spLocks noGrp="1"/>
          </p:cNvSpPr>
          <p:nvPr>
            <p:ph idx="1"/>
          </p:nvPr>
        </p:nvSpPr>
        <p:spPr/>
        <p:txBody>
          <a:bodyPr/>
          <a:lstStyle/>
          <a:p>
            <a:pPr marL="0" indent="0">
              <a:buNone/>
            </a:pPr>
            <a:r>
              <a:rPr lang="en-US" sz="2000" dirty="0">
                <a:latin typeface="Lucida Console" pitchFamily="49" charset="0"/>
              </a:rPr>
              <a:t>void UART2_IRQHandler(void) {</a:t>
            </a:r>
          </a:p>
          <a:p>
            <a:pPr marL="0" indent="0">
              <a:buNone/>
            </a:pPr>
            <a:r>
              <a:rPr lang="en-US" sz="2000" dirty="0">
                <a:latin typeface="Lucida Console" pitchFamily="49" charset="0"/>
              </a:rPr>
              <a:t>	</a:t>
            </a:r>
            <a:r>
              <a:rPr lang="en-US" sz="2000" dirty="0" err="1" smtClean="0">
                <a:latin typeface="Lucida Console" pitchFamily="49" charset="0"/>
              </a:rPr>
              <a:t>NVIC_ClearPendingIRQ</a:t>
            </a:r>
            <a:r>
              <a:rPr lang="en-US" sz="2000" dirty="0" smtClean="0">
                <a:latin typeface="Lucida Console" pitchFamily="49" charset="0"/>
              </a:rPr>
              <a:t>(USART2_IRQn</a:t>
            </a:r>
            <a:r>
              <a:rPr lang="en-US" sz="2000" dirty="0">
                <a:latin typeface="Lucida Console" pitchFamily="49" charset="0"/>
              </a:rPr>
              <a:t>);</a:t>
            </a:r>
          </a:p>
          <a:p>
            <a:pPr marL="0" indent="0">
              <a:buNone/>
            </a:pPr>
            <a:r>
              <a:rPr lang="en-US" sz="2000" dirty="0">
                <a:latin typeface="Lucida Console" pitchFamily="49" charset="0"/>
              </a:rPr>
              <a:t>	usart2_send(echo-1</a:t>
            </a:r>
            <a:r>
              <a:rPr lang="en-US" sz="2000" dirty="0" smtClean="0">
                <a:latin typeface="Lucida Console" pitchFamily="49" charset="0"/>
              </a:rPr>
              <a:t>);</a:t>
            </a:r>
          </a:p>
          <a:p>
            <a:pPr marL="0" indent="0">
              <a:buNone/>
            </a:pPr>
            <a:r>
              <a:rPr lang="en-US" sz="2000" dirty="0" smtClean="0">
                <a:latin typeface="Lucida Console" pitchFamily="49" charset="0"/>
              </a:rPr>
              <a:t>	…	</a:t>
            </a:r>
          </a:p>
          <a:p>
            <a:pPr marL="0" indent="0">
              <a:buNone/>
            </a:pPr>
            <a:r>
              <a:rPr lang="en-US" sz="2000" dirty="0" smtClean="0">
                <a:latin typeface="Lucida Console" pitchFamily="49" charset="0"/>
              </a:rPr>
              <a:t>}</a:t>
            </a:r>
            <a:endParaRPr lang="en-US" sz="2000" dirty="0">
              <a:latin typeface="Lucida Console" pitchFamily="49" charset="0"/>
            </a:endParaRPr>
          </a:p>
          <a:p>
            <a:pPr marL="0" indent="0">
              <a:buNone/>
            </a:pPr>
            <a:endParaRPr lang="en-US" sz="2000" dirty="0">
              <a:latin typeface="Lucida Console" pitchFamily="49" charset="0"/>
            </a:endParaRPr>
          </a:p>
        </p:txBody>
      </p:sp>
    </p:spTree>
    <p:extLst>
      <p:ext uri="{BB962C8B-B14F-4D97-AF65-F5344CB8AC3E}">
        <p14:creationId xmlns:p14="http://schemas.microsoft.com/office/powerpoint/2010/main" val="147116482"/>
      </p:ext>
    </p:extLst>
  </p:cSld>
  <p:clrMapOvr>
    <a:masterClrMapping/>
  </p:clrMapOvr>
  <p:transition>
    <p:pull dir="ru"/>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Interrupt Handler: </a:t>
            </a:r>
            <a:r>
              <a:rPr lang="en-US" dirty="0" smtClean="0"/>
              <a:t>Receiver</a:t>
            </a:r>
            <a:endParaRPr lang="en-US" dirty="0"/>
          </a:p>
        </p:txBody>
      </p:sp>
      <p:sp>
        <p:nvSpPr>
          <p:cNvPr id="5" name="Content Placeholder 4"/>
          <p:cNvSpPr>
            <a:spLocks noGrp="1"/>
          </p:cNvSpPr>
          <p:nvPr>
            <p:ph idx="1"/>
          </p:nvPr>
        </p:nvSpPr>
        <p:spPr/>
        <p:txBody>
          <a:bodyPr/>
          <a:lstStyle/>
          <a:p>
            <a:pPr marL="0" indent="0">
              <a:buNone/>
            </a:pPr>
            <a:r>
              <a:rPr lang="en-US" sz="2000" dirty="0">
                <a:latin typeface="Lucida Console" pitchFamily="49" charset="0"/>
              </a:rPr>
              <a:t>void UART2_IRQHandler(void) {</a:t>
            </a:r>
          </a:p>
          <a:p>
            <a:pPr marL="400050" lvl="1" indent="0">
              <a:buNone/>
            </a:pPr>
            <a:r>
              <a:rPr lang="en-US" sz="2000" dirty="0" smtClean="0">
                <a:latin typeface="Lucida Console" pitchFamily="49" charset="0"/>
              </a:rPr>
              <a:t>	…</a:t>
            </a:r>
          </a:p>
          <a:p>
            <a:pPr marL="0" indent="0">
              <a:buNone/>
            </a:pPr>
            <a:r>
              <a:rPr lang="en-US" sz="2000" dirty="0">
                <a:latin typeface="Lucida Console" pitchFamily="49" charset="0"/>
              </a:rPr>
              <a:t>	if (READ_BIT(USART2-&gt;SR, </a:t>
            </a:r>
            <a:r>
              <a:rPr lang="en-US" sz="2000" dirty="0" smtClean="0">
                <a:latin typeface="Lucida Console" pitchFamily="49" charset="0"/>
              </a:rPr>
              <a:t>USART_SR_RXNE)) </a:t>
            </a:r>
            <a:r>
              <a:rPr lang="en-US" sz="2000" dirty="0">
                <a:latin typeface="Lucida Console" pitchFamily="49" charset="0"/>
              </a:rPr>
              <a:t>{</a:t>
            </a:r>
          </a:p>
          <a:p>
            <a:pPr marL="0" indent="0">
              <a:buNone/>
            </a:pPr>
            <a:r>
              <a:rPr lang="en-US" sz="2000" dirty="0">
                <a:latin typeface="Lucida Console" pitchFamily="49" charset="0"/>
              </a:rPr>
              <a:t>		// received a character</a:t>
            </a:r>
          </a:p>
          <a:p>
            <a:pPr marL="0" indent="0">
              <a:buNone/>
            </a:pPr>
            <a:r>
              <a:rPr lang="en-US" sz="2000" dirty="0">
                <a:latin typeface="Lucida Console" pitchFamily="49" charset="0"/>
              </a:rPr>
              <a:t>		}</a:t>
            </a:r>
          </a:p>
          <a:p>
            <a:pPr marL="0" indent="0">
              <a:buNone/>
            </a:pPr>
            <a:r>
              <a:rPr lang="en-US" sz="2000" dirty="0">
                <a:latin typeface="Lucida Console" pitchFamily="49" charset="0"/>
              </a:rPr>
              <a:t>	}</a:t>
            </a:r>
          </a:p>
          <a:p>
            <a:pPr marL="0" indent="0">
              <a:buNone/>
            </a:pPr>
            <a:r>
              <a:rPr lang="en-US" sz="1800" dirty="0">
                <a:latin typeface="Lucida Console" pitchFamily="49" charset="0"/>
              </a:rPr>
              <a:t>	</a:t>
            </a:r>
          </a:p>
        </p:txBody>
      </p:sp>
    </p:spTree>
    <p:extLst>
      <p:ext uri="{BB962C8B-B14F-4D97-AF65-F5344CB8AC3E}">
        <p14:creationId xmlns:p14="http://schemas.microsoft.com/office/powerpoint/2010/main" val="132400489"/>
      </p:ext>
    </p:extLst>
  </p:cSld>
  <p:clrMapOvr>
    <a:masterClrMapping/>
  </p:clrMapOvr>
  <p:transition>
    <p:pull dir="ru"/>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Interrupt Handler: Error Cases</a:t>
            </a:r>
            <a:endParaRPr lang="en-US" dirty="0"/>
          </a:p>
        </p:txBody>
      </p:sp>
      <p:sp>
        <p:nvSpPr>
          <p:cNvPr id="5" name="Content Placeholder 4"/>
          <p:cNvSpPr>
            <a:spLocks noGrp="1"/>
          </p:cNvSpPr>
          <p:nvPr>
            <p:ph idx="1"/>
          </p:nvPr>
        </p:nvSpPr>
        <p:spPr/>
        <p:txBody>
          <a:bodyPr/>
          <a:lstStyle/>
          <a:p>
            <a:pPr marL="0" indent="0">
              <a:buNone/>
            </a:pPr>
            <a:r>
              <a:rPr lang="en-US" sz="2000" dirty="0">
                <a:latin typeface="Lucida Console" pitchFamily="49" charset="0"/>
              </a:rPr>
              <a:t>void UART2_IRQHandler(void) {</a:t>
            </a:r>
          </a:p>
          <a:p>
            <a:pPr marL="0" indent="0">
              <a:buNone/>
            </a:pPr>
            <a:r>
              <a:rPr lang="en-US" sz="2000" dirty="0" smtClean="0">
                <a:latin typeface="Lucida Console" pitchFamily="49" charset="0"/>
              </a:rPr>
              <a:t>	…</a:t>
            </a:r>
            <a:r>
              <a:rPr lang="en-US" sz="2000" dirty="0">
                <a:latin typeface="Lucida Console" pitchFamily="49" charset="0"/>
              </a:rPr>
              <a:t>	</a:t>
            </a:r>
            <a:endParaRPr lang="en-US" sz="2000" dirty="0" smtClean="0">
              <a:latin typeface="Lucida Console" pitchFamily="49" charset="0"/>
            </a:endParaRPr>
          </a:p>
          <a:p>
            <a:pPr marL="0" indent="0">
              <a:buNone/>
            </a:pPr>
            <a:r>
              <a:rPr lang="en-US" sz="2000" dirty="0">
                <a:latin typeface="Lucida Console" pitchFamily="49" charset="0"/>
              </a:rPr>
              <a:t>	if (READ_BIT(USART2-&gt;SR, </a:t>
            </a:r>
            <a:r>
              <a:rPr lang="en-US" sz="2000" dirty="0" smtClean="0">
                <a:latin typeface="Lucida Console" pitchFamily="49" charset="0"/>
              </a:rPr>
              <a:t>USART_SR_ORE){</a:t>
            </a:r>
            <a:endParaRPr lang="en-US" sz="2000" dirty="0">
              <a:latin typeface="Lucida Console" pitchFamily="49" charset="0"/>
            </a:endParaRPr>
          </a:p>
          <a:p>
            <a:pPr marL="0" indent="0">
              <a:buNone/>
            </a:pPr>
            <a:r>
              <a:rPr lang="en-US" sz="2000" dirty="0">
                <a:latin typeface="Lucida Console" pitchFamily="49" charset="0"/>
              </a:rPr>
              <a:t>			// handle the error</a:t>
            </a:r>
          </a:p>
          <a:p>
            <a:pPr marL="0" indent="0">
              <a:buNone/>
            </a:pPr>
            <a:endParaRPr lang="en-US" sz="2000" dirty="0" smtClean="0">
              <a:latin typeface="Lucida Console" pitchFamily="49" charset="0"/>
            </a:endParaRPr>
          </a:p>
          <a:p>
            <a:pPr marL="0" indent="0">
              <a:buNone/>
            </a:pPr>
            <a:r>
              <a:rPr lang="en-US" sz="2000" dirty="0">
                <a:latin typeface="Lucida Console" pitchFamily="49" charset="0"/>
              </a:rPr>
              <a:t>			// clear the flag</a:t>
            </a:r>
          </a:p>
          <a:p>
            <a:pPr marL="0" indent="0">
              <a:buNone/>
            </a:pPr>
            <a:endParaRPr lang="en-US" sz="2000" dirty="0" smtClean="0">
              <a:latin typeface="Lucida Console" pitchFamily="49" charset="0"/>
            </a:endParaRPr>
          </a:p>
          <a:p>
            <a:pPr marL="0" indent="0">
              <a:buNone/>
            </a:pPr>
            <a:r>
              <a:rPr lang="en-US" sz="2000" dirty="0">
                <a:latin typeface="Lucida Console" pitchFamily="49" charset="0"/>
              </a:rPr>
              <a:t>		}</a:t>
            </a:r>
          </a:p>
          <a:p>
            <a:pPr marL="0" indent="0">
              <a:buNone/>
            </a:pPr>
            <a:r>
              <a:rPr lang="en-US" sz="2000" dirty="0">
                <a:latin typeface="Lucida Console" pitchFamily="49" charset="0"/>
              </a:rPr>
              <a:t>}</a:t>
            </a:r>
          </a:p>
          <a:p>
            <a:pPr marL="0" indent="0">
              <a:buNone/>
            </a:pPr>
            <a:endParaRPr lang="en-US" sz="1600" dirty="0">
              <a:latin typeface="Lucida Console" pitchFamily="49" charset="0"/>
            </a:endParaRPr>
          </a:p>
        </p:txBody>
      </p:sp>
    </p:spTree>
    <p:extLst>
      <p:ext uri="{BB962C8B-B14F-4D97-AF65-F5344CB8AC3E}">
        <p14:creationId xmlns:p14="http://schemas.microsoft.com/office/powerpoint/2010/main" val="132400489"/>
      </p:ext>
    </p:extLst>
  </p:cSld>
  <p:clrMapOvr>
    <a:masterClrMapping/>
  </p:clrMapOvr>
  <p:transition>
    <p:pull dir="ru"/>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UART Application</a:t>
            </a:r>
            <a:endParaRPr lang="en-US" dirty="0"/>
          </a:p>
        </p:txBody>
      </p:sp>
      <p:sp>
        <p:nvSpPr>
          <p:cNvPr id="3" name="Content Placeholder 2"/>
          <p:cNvSpPr>
            <a:spLocks noGrp="1"/>
          </p:cNvSpPr>
          <p:nvPr>
            <p:ph sz="half" idx="1"/>
          </p:nvPr>
        </p:nvSpPr>
        <p:spPr>
          <a:xfrm>
            <a:off x="152400" y="1066800"/>
            <a:ext cx="3962400" cy="4572000"/>
          </a:xfrm>
        </p:spPr>
        <p:txBody>
          <a:bodyPr/>
          <a:lstStyle/>
          <a:p>
            <a:r>
              <a:rPr lang="en-US" sz="2000" dirty="0" smtClean="0"/>
              <a:t>Many subsystems connect with the rest </a:t>
            </a:r>
            <a:r>
              <a:rPr lang="en-US" sz="2000" dirty="0"/>
              <a:t>of </a:t>
            </a:r>
            <a:r>
              <a:rPr lang="en-US" sz="2000" dirty="0" smtClean="0"/>
              <a:t>the system using asynchronous serial communications</a:t>
            </a:r>
          </a:p>
          <a:p>
            <a:pPr lvl="1"/>
            <a:endParaRPr lang="en-US" sz="1800" dirty="0" smtClean="0"/>
          </a:p>
        </p:txBody>
      </p:sp>
      <p:sp>
        <p:nvSpPr>
          <p:cNvPr id="4" name="Content Placeholder 3"/>
          <p:cNvSpPr>
            <a:spLocks noGrp="1"/>
          </p:cNvSpPr>
          <p:nvPr>
            <p:ph sz="half" idx="2"/>
          </p:nvPr>
        </p:nvSpPr>
        <p:spPr>
          <a:xfrm>
            <a:off x="4724400" y="4114800"/>
            <a:ext cx="4343400" cy="2590800"/>
          </a:xfrm>
        </p:spPr>
        <p:txBody>
          <a:bodyPr/>
          <a:lstStyle/>
          <a:p>
            <a:r>
              <a:rPr lang="en-US" sz="2000" dirty="0" smtClean="0"/>
              <a:t>Lassen </a:t>
            </a:r>
            <a:r>
              <a:rPr lang="en-US" sz="2000" dirty="0" err="1" smtClean="0"/>
              <a:t>iQ</a:t>
            </a:r>
            <a:r>
              <a:rPr lang="en-US" sz="2000" dirty="0" smtClean="0"/>
              <a:t> GPS receiver module from Trimble</a:t>
            </a:r>
          </a:p>
          <a:p>
            <a:pPr lvl="1"/>
            <a:r>
              <a:rPr lang="en-US" sz="1800" dirty="0" smtClean="0"/>
              <a:t>Two full-duplex </a:t>
            </a:r>
            <a:r>
              <a:rPr lang="en-US" sz="1800" dirty="0" err="1" smtClean="0"/>
              <a:t>asynch</a:t>
            </a:r>
            <a:r>
              <a:rPr lang="en-US" sz="1800" dirty="0" smtClean="0"/>
              <a:t>. serial connections</a:t>
            </a:r>
          </a:p>
          <a:p>
            <a:pPr lvl="1"/>
            <a:r>
              <a:rPr lang="en-US" sz="1800" dirty="0" smtClean="0"/>
              <a:t>Three protocols supported</a:t>
            </a:r>
          </a:p>
          <a:p>
            <a:pPr lvl="1"/>
            <a:r>
              <a:rPr lang="en-US" sz="1800" dirty="0" smtClean="0"/>
              <a:t>Support higher speeds through reconfiguration</a:t>
            </a:r>
          </a:p>
        </p:txBody>
      </p:sp>
      <p:pic>
        <p:nvPicPr>
          <p:cNvPr id="256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990600"/>
            <a:ext cx="3638550" cy="30389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505200"/>
            <a:ext cx="4391025" cy="2409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59128636"/>
      </p:ext>
    </p:extLst>
  </p:cSld>
  <p:clrMapOvr>
    <a:masterClrMapping/>
  </p:clrMapOvr>
  <p:transition>
    <p:pull dir="ru"/>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USB to UART Interface</a:t>
            </a:r>
            <a:endParaRPr lang="en-US" dirty="0"/>
          </a:p>
        </p:txBody>
      </p:sp>
      <p:sp>
        <p:nvSpPr>
          <p:cNvPr id="3" name="Content Placeholder 2"/>
          <p:cNvSpPr>
            <a:spLocks noGrp="1"/>
          </p:cNvSpPr>
          <p:nvPr>
            <p:ph sz="half" idx="1"/>
          </p:nvPr>
        </p:nvSpPr>
        <p:spPr/>
        <p:txBody>
          <a:bodyPr/>
          <a:lstStyle/>
          <a:p>
            <a:endParaRPr lang="en-US" sz="2000" dirty="0" smtClean="0"/>
          </a:p>
          <a:p>
            <a:r>
              <a:rPr lang="en-US" sz="2000" dirty="0" smtClean="0"/>
              <a:t>PCs haven’t had external asynchronous serial interfaces for a while, so how do we communicate with a UART?</a:t>
            </a:r>
          </a:p>
          <a:p>
            <a:endParaRPr lang="en-US" sz="2000" dirty="0" smtClean="0"/>
          </a:p>
          <a:p>
            <a:endParaRPr lang="en-US" sz="2000" dirty="0" smtClean="0"/>
          </a:p>
          <a:p>
            <a:r>
              <a:rPr lang="en-US" sz="2000" dirty="0" smtClean="0"/>
              <a:t>USB to UART interface</a:t>
            </a:r>
          </a:p>
          <a:p>
            <a:pPr lvl="1"/>
            <a:r>
              <a:rPr lang="en-US" sz="1800" dirty="0" smtClean="0"/>
              <a:t>USB connection to PC</a:t>
            </a:r>
          </a:p>
          <a:p>
            <a:pPr lvl="1"/>
            <a:r>
              <a:rPr lang="en-US" sz="1800" dirty="0" smtClean="0"/>
              <a:t>Logic level (0-3.3V) to microcontroller’s UART (not RS232 voltage levels)</a:t>
            </a:r>
          </a:p>
          <a:p>
            <a:pPr lvl="1"/>
            <a:endParaRPr lang="en-US" sz="1800" dirty="0"/>
          </a:p>
        </p:txBody>
      </p:sp>
      <p:sp>
        <p:nvSpPr>
          <p:cNvPr id="4" name="Content Placeholder 3"/>
          <p:cNvSpPr>
            <a:spLocks noGrp="1"/>
          </p:cNvSpPr>
          <p:nvPr>
            <p:ph sz="half" idx="2"/>
          </p:nvPr>
        </p:nvSpPr>
        <p:spPr>
          <a:xfrm>
            <a:off x="4419600" y="3562350"/>
            <a:ext cx="4648200" cy="3295649"/>
          </a:xfrm>
        </p:spPr>
        <p:txBody>
          <a:bodyPr/>
          <a:lstStyle/>
          <a:p>
            <a:r>
              <a:rPr lang="en-US" sz="2000" dirty="0" smtClean="0"/>
              <a:t>USB01A USB to serial adaptor</a:t>
            </a:r>
            <a:endParaRPr lang="en-US" sz="2000" dirty="0" smtClean="0">
              <a:hlinkClick r:id="rId3"/>
            </a:endParaRPr>
          </a:p>
          <a:p>
            <a:pPr lvl="1"/>
            <a:r>
              <a:rPr lang="en-US" sz="1600" dirty="0" smtClean="0">
                <a:hlinkClick r:id="rId3"/>
              </a:rPr>
              <a:t>http</a:t>
            </a:r>
            <a:r>
              <a:rPr lang="en-US" sz="1600" dirty="0">
                <a:hlinkClick r:id="rId3"/>
              </a:rPr>
              <a:t>://</a:t>
            </a:r>
            <a:r>
              <a:rPr lang="en-US" sz="1600" dirty="0" smtClean="0">
                <a:hlinkClick r:id="rId3"/>
              </a:rPr>
              <a:t>www.pololu.com/catalog/product/391</a:t>
            </a:r>
            <a:r>
              <a:rPr lang="en-US" sz="1600" dirty="0" smtClean="0"/>
              <a:t> </a:t>
            </a:r>
          </a:p>
          <a:p>
            <a:pPr lvl="1"/>
            <a:r>
              <a:rPr lang="en-US" sz="1600" dirty="0" smtClean="0"/>
              <a:t>Can also supply 5 V, 3.3 V from USB </a:t>
            </a:r>
            <a:endParaRPr lang="en-US" sz="1600" dirty="0"/>
          </a:p>
        </p:txBody>
      </p:sp>
      <p:pic>
        <p:nvPicPr>
          <p:cNvPr id="25604" name="Picture 4" descr="http://a.pololu-files.com/picture/0J401.600.gif?3c9eef627e84b85941af12e1fe884d0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914400"/>
            <a:ext cx="2914650" cy="2647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6464688"/>
      </p:ext>
    </p:extLst>
  </p:cSld>
  <p:clrMapOvr>
    <a:masterClrMapping/>
  </p:clrMapOvr>
  <p:transition>
    <p:pull dir="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Parallel Buses</a:t>
            </a:r>
            <a:endParaRPr lang="en-US" dirty="0"/>
          </a:p>
        </p:txBody>
      </p:sp>
      <p:sp>
        <p:nvSpPr>
          <p:cNvPr id="6147" name="Content Placeholder 2"/>
          <p:cNvSpPr>
            <a:spLocks noGrp="1"/>
          </p:cNvSpPr>
          <p:nvPr>
            <p:ph idx="1"/>
          </p:nvPr>
        </p:nvSpPr>
        <p:spPr>
          <a:xfrm>
            <a:off x="228600" y="3733800"/>
            <a:ext cx="8839200" cy="3124200"/>
          </a:xfrm>
        </p:spPr>
        <p:txBody>
          <a:bodyPr/>
          <a:lstStyle/>
          <a:p>
            <a:r>
              <a:rPr lang="en-US" sz="2000" dirty="0" smtClean="0"/>
              <a:t>All devices use buses to share data, read and write signals</a:t>
            </a:r>
          </a:p>
          <a:p>
            <a:r>
              <a:rPr lang="en-US" sz="2000" dirty="0" smtClean="0"/>
              <a:t>MCU uses individual select lines to address each peripheral</a:t>
            </a:r>
          </a:p>
          <a:p>
            <a:r>
              <a:rPr lang="en-US" sz="2000" dirty="0" smtClean="0"/>
              <a:t>MCU requires fewer pins for data, but still one per data bit</a:t>
            </a:r>
          </a:p>
          <a:p>
            <a:r>
              <a:rPr lang="en-US" sz="2000" dirty="0" smtClean="0"/>
              <a:t>MCU can communicate with only one peripheral at a time</a:t>
            </a:r>
          </a:p>
        </p:txBody>
      </p:sp>
      <p:graphicFrame>
        <p:nvGraphicFramePr>
          <p:cNvPr id="6148" name="Object 3"/>
          <p:cNvGraphicFramePr>
            <a:graphicFrameLocks noChangeAspect="1"/>
          </p:cNvGraphicFramePr>
          <p:nvPr/>
        </p:nvGraphicFramePr>
        <p:xfrm>
          <a:off x="1371600" y="1447800"/>
          <a:ext cx="7197725" cy="1720850"/>
        </p:xfrm>
        <a:graphic>
          <a:graphicData uri="http://schemas.openxmlformats.org/presentationml/2006/ole">
            <mc:AlternateContent xmlns:mc="http://schemas.openxmlformats.org/markup-compatibility/2006">
              <mc:Choice xmlns:v="urn:schemas-microsoft-com:vml" Requires="v">
                <p:oleObj spid="_x0000_s6270" name="Visio" r:id="rId4" imgW="5603638" imgH="1340280" progId="Visio.Drawing.11">
                  <p:embed/>
                </p:oleObj>
              </mc:Choice>
              <mc:Fallback>
                <p:oleObj name="Visio" r:id="rId4" imgW="5603638" imgH="1340280" progId="Visio.Drawing.11">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1447800"/>
                        <a:ext cx="7197725" cy="172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p:pull dir="ru"/>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Building on Asynchronous Comm.</a:t>
            </a:r>
            <a:endParaRPr lang="en-US" dirty="0"/>
          </a:p>
        </p:txBody>
      </p:sp>
      <p:sp>
        <p:nvSpPr>
          <p:cNvPr id="3" name="Content Placeholder 2"/>
          <p:cNvSpPr>
            <a:spLocks noGrp="1"/>
          </p:cNvSpPr>
          <p:nvPr>
            <p:ph sz="half" idx="1"/>
          </p:nvPr>
        </p:nvSpPr>
        <p:spPr>
          <a:xfrm>
            <a:off x="228600" y="990600"/>
            <a:ext cx="8458200" cy="5867400"/>
          </a:xfrm>
        </p:spPr>
        <p:txBody>
          <a:bodyPr/>
          <a:lstStyle/>
          <a:p>
            <a:r>
              <a:rPr lang="en-US" sz="2000" dirty="0" smtClean="0"/>
              <a:t>Problem #1</a:t>
            </a:r>
          </a:p>
          <a:p>
            <a:pPr lvl="1"/>
            <a:r>
              <a:rPr lang="en-US" sz="1800" dirty="0" smtClean="0"/>
              <a:t>Logic-level signals (0 to 1.65 V, 1.65 V to 3.3 V) are sensitive </a:t>
            </a:r>
            <a:r>
              <a:rPr lang="en-US" sz="1800" dirty="0"/>
              <a:t>to noise and signal degradation</a:t>
            </a:r>
          </a:p>
          <a:p>
            <a:endParaRPr lang="en-US" sz="2000" dirty="0" smtClean="0"/>
          </a:p>
          <a:p>
            <a:r>
              <a:rPr lang="en-US" sz="2000" dirty="0" smtClean="0"/>
              <a:t>Problem #2</a:t>
            </a:r>
          </a:p>
          <a:p>
            <a:pPr lvl="1"/>
            <a:r>
              <a:rPr lang="en-US" sz="1800" dirty="0" smtClean="0"/>
              <a:t>Point-to-point topology does not support a large number of nodes well</a:t>
            </a:r>
          </a:p>
          <a:p>
            <a:pPr lvl="2"/>
            <a:r>
              <a:rPr lang="en-US" sz="1600" dirty="0" smtClean="0"/>
              <a:t>Need a dedicated wire to send information from one device to another</a:t>
            </a:r>
          </a:p>
          <a:p>
            <a:pPr lvl="2"/>
            <a:r>
              <a:rPr lang="en-US" sz="1600" dirty="0" smtClean="0"/>
              <a:t>Need a UART channel for each device the MCU needs to talk to</a:t>
            </a:r>
          </a:p>
          <a:p>
            <a:pPr lvl="2"/>
            <a:r>
              <a:rPr lang="en-US" sz="1600" dirty="0" smtClean="0"/>
              <a:t>Single </a:t>
            </a:r>
            <a:r>
              <a:rPr lang="en-US" sz="1600" dirty="0"/>
              <a:t>transmitter, single receiver per </a:t>
            </a:r>
            <a:r>
              <a:rPr lang="en-US" sz="1600" dirty="0" smtClean="0"/>
              <a:t>data wire</a:t>
            </a:r>
          </a:p>
          <a:p>
            <a:pPr lvl="2"/>
            <a:endParaRPr lang="en-US" sz="1600" dirty="0"/>
          </a:p>
        </p:txBody>
      </p:sp>
    </p:spTree>
    <p:extLst>
      <p:ext uri="{BB962C8B-B14F-4D97-AF65-F5344CB8AC3E}">
        <p14:creationId xmlns:p14="http://schemas.microsoft.com/office/powerpoint/2010/main" val="916413571"/>
      </p:ext>
    </p:extLst>
  </p:cSld>
  <p:clrMapOvr>
    <a:masterClrMapping/>
  </p:clrMapOvr>
  <p:transition>
    <p:pull dir="ru"/>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Solution to Noise: Higher Voltages</a:t>
            </a:r>
            <a:endParaRPr lang="en-US" dirty="0"/>
          </a:p>
        </p:txBody>
      </p:sp>
      <p:sp>
        <p:nvSpPr>
          <p:cNvPr id="3" name="Content Placeholder 2"/>
          <p:cNvSpPr>
            <a:spLocks noGrp="1"/>
          </p:cNvSpPr>
          <p:nvPr>
            <p:ph sz="half" idx="1"/>
          </p:nvPr>
        </p:nvSpPr>
        <p:spPr>
          <a:xfrm>
            <a:off x="228600" y="3487496"/>
            <a:ext cx="4953000" cy="3370503"/>
          </a:xfrm>
        </p:spPr>
        <p:txBody>
          <a:bodyPr/>
          <a:lstStyle/>
          <a:p>
            <a:r>
              <a:rPr lang="en-US" sz="2000" dirty="0" smtClean="0"/>
              <a:t>Use higher voltages to improve noise margin: </a:t>
            </a:r>
            <a:br>
              <a:rPr lang="en-US" sz="2000" dirty="0" smtClean="0"/>
            </a:br>
            <a:r>
              <a:rPr lang="en-US" sz="2000" dirty="0" smtClean="0"/>
              <a:t>+3 to +15 V, -3 to -15 V</a:t>
            </a:r>
          </a:p>
          <a:p>
            <a:endParaRPr lang="en-US" sz="2000" dirty="0" smtClean="0"/>
          </a:p>
          <a:p>
            <a:r>
              <a:rPr lang="en-US" sz="2000" dirty="0" smtClean="0"/>
              <a:t>Example IC (Maxim MAX3232) uses charge pumps to generate higher voltages from 3.3V supply rail</a:t>
            </a:r>
          </a:p>
        </p:txBody>
      </p:sp>
      <p:pic>
        <p:nvPicPr>
          <p:cNvPr id="4" name="Picture 5" descr="image28"/>
          <p:cNvPicPr>
            <a:picLocks noChangeAspect="1" noChangeArrowheads="1"/>
          </p:cNvPicPr>
          <p:nvPr/>
        </p:nvPicPr>
        <p:blipFill rotWithShape="1">
          <a:blip r:embed="rId3">
            <a:extLst>
              <a:ext uri="{28A0092B-C50C-407E-A947-70E740481C1C}">
                <a14:useLocalDpi xmlns:a14="http://schemas.microsoft.com/office/drawing/2010/main" val="0"/>
              </a:ext>
            </a:extLst>
          </a:blip>
          <a:srcRect l="5366"/>
          <a:stretch/>
        </p:blipFill>
        <p:spPr bwMode="auto">
          <a:xfrm>
            <a:off x="228600" y="990599"/>
            <a:ext cx="4870257"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2" name="Picture 2" descr="http://www.orbit-lab.org/raw-attachment/wiki/Hardware/jCM/dCM3/bHardware/CM_232_block.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3603" y="990599"/>
            <a:ext cx="4050397" cy="4876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9399358"/>
      </p:ext>
    </p:extLst>
  </p:cSld>
  <p:clrMapOvr>
    <a:masterClrMapping/>
  </p:clrMapOvr>
  <p:transition>
    <p:pull dir="ru"/>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Solution to Noise: Differential Signaling</a:t>
            </a:r>
            <a:endParaRPr lang="en-US" dirty="0"/>
          </a:p>
        </p:txBody>
      </p:sp>
      <p:sp>
        <p:nvSpPr>
          <p:cNvPr id="3" name="Content Placeholder 2"/>
          <p:cNvSpPr>
            <a:spLocks noGrp="1"/>
          </p:cNvSpPr>
          <p:nvPr>
            <p:ph sz="half" idx="1"/>
          </p:nvPr>
        </p:nvSpPr>
        <p:spPr>
          <a:xfrm>
            <a:off x="228600" y="4495800"/>
            <a:ext cx="6553200" cy="2302934"/>
          </a:xfrm>
        </p:spPr>
        <p:txBody>
          <a:bodyPr/>
          <a:lstStyle/>
          <a:p>
            <a:r>
              <a:rPr lang="en-US" sz="2400" dirty="0" smtClean="0"/>
              <a:t>Use differential signaling </a:t>
            </a:r>
          </a:p>
          <a:p>
            <a:pPr lvl="1"/>
            <a:r>
              <a:rPr lang="en-US" sz="2000" dirty="0" smtClean="0"/>
              <a:t>Send two signals: Buffered data (A), buffered complement of data (B)</a:t>
            </a:r>
          </a:p>
          <a:p>
            <a:pPr lvl="1"/>
            <a:r>
              <a:rPr lang="en-US" sz="2000" dirty="0" smtClean="0"/>
              <a:t>Receiver compares the two signals to determine if data is a one (A &gt; B) or a zero (B &gt; A)</a:t>
            </a:r>
          </a:p>
        </p:txBody>
      </p:sp>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914399"/>
            <a:ext cx="6757988" cy="36406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28600" y="1074824"/>
            <a:ext cx="2438400" cy="369332"/>
          </a:xfrm>
          <a:prstGeom prst="rect">
            <a:avLst/>
          </a:prstGeom>
          <a:noFill/>
        </p:spPr>
        <p:txBody>
          <a:bodyPr wrap="square" rtlCol="0">
            <a:spAutoFit/>
          </a:bodyPr>
          <a:lstStyle/>
          <a:p>
            <a:pPr algn="ctr"/>
            <a:r>
              <a:rPr lang="en-US" sz="1800" dirty="0" smtClean="0">
                <a:latin typeface="Arial" pitchFamily="34" charset="0"/>
                <a:cs typeface="Arial" pitchFamily="34" charset="0"/>
              </a:rPr>
              <a:t>Data into Transmitter</a:t>
            </a:r>
            <a:endParaRPr lang="en-US" sz="1800" dirty="0">
              <a:latin typeface="Arial" pitchFamily="34" charset="0"/>
              <a:cs typeface="Arial" pitchFamily="34" charset="0"/>
            </a:endParaRPr>
          </a:p>
        </p:txBody>
      </p:sp>
      <p:sp>
        <p:nvSpPr>
          <p:cNvPr id="8" name="TextBox 7"/>
          <p:cNvSpPr txBox="1"/>
          <p:nvPr/>
        </p:nvSpPr>
        <p:spPr>
          <a:xfrm>
            <a:off x="228600" y="2373868"/>
            <a:ext cx="2438400" cy="646331"/>
          </a:xfrm>
          <a:prstGeom prst="rect">
            <a:avLst/>
          </a:prstGeom>
          <a:noFill/>
        </p:spPr>
        <p:txBody>
          <a:bodyPr wrap="square" rtlCol="0">
            <a:spAutoFit/>
          </a:bodyPr>
          <a:lstStyle/>
          <a:p>
            <a:pPr algn="ctr"/>
            <a:r>
              <a:rPr lang="en-US" sz="1800" dirty="0" smtClean="0">
                <a:latin typeface="Arial" pitchFamily="34" charset="0"/>
                <a:cs typeface="Arial" pitchFamily="34" charset="0"/>
              </a:rPr>
              <a:t>Data out of Transmitter, on bus</a:t>
            </a:r>
            <a:endParaRPr lang="en-US" sz="1800" dirty="0">
              <a:latin typeface="Arial" pitchFamily="34" charset="0"/>
              <a:cs typeface="Arial" pitchFamily="34" charset="0"/>
            </a:endParaRPr>
          </a:p>
        </p:txBody>
      </p:sp>
      <p:sp>
        <p:nvSpPr>
          <p:cNvPr id="9" name="TextBox 8"/>
          <p:cNvSpPr txBox="1"/>
          <p:nvPr/>
        </p:nvSpPr>
        <p:spPr>
          <a:xfrm>
            <a:off x="228600" y="3440668"/>
            <a:ext cx="2438400" cy="369332"/>
          </a:xfrm>
          <a:prstGeom prst="rect">
            <a:avLst/>
          </a:prstGeom>
          <a:noFill/>
        </p:spPr>
        <p:txBody>
          <a:bodyPr wrap="square" rtlCol="0">
            <a:spAutoFit/>
          </a:bodyPr>
          <a:lstStyle/>
          <a:p>
            <a:pPr algn="ctr"/>
            <a:r>
              <a:rPr lang="en-US" sz="1800" dirty="0" smtClean="0">
                <a:latin typeface="Arial" pitchFamily="34" charset="0"/>
                <a:cs typeface="Arial" pitchFamily="34" charset="0"/>
              </a:rPr>
              <a:t>Data out of Receiver</a:t>
            </a:r>
            <a:endParaRPr lang="en-US" sz="1800" dirty="0">
              <a:latin typeface="Arial" pitchFamily="34" charset="0"/>
              <a:cs typeface="Arial" pitchFamily="34" charset="0"/>
            </a:endParaRPr>
          </a:p>
        </p:txBody>
      </p:sp>
      <p:pic>
        <p:nvPicPr>
          <p:cNvPr id="26628" name="Picture 4" descr="MAX14840E, MAX14841E: Functional Diagr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3564402"/>
            <a:ext cx="1981200" cy="2824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7496885"/>
      </p:ext>
    </p:extLst>
  </p:cSld>
  <p:clrMapOvr>
    <a:masterClrMapping/>
  </p:clrMapOvr>
  <p:transition>
    <p:pull dir="ru"/>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Solutions to Poor Scaling</a:t>
            </a:r>
            <a:endParaRPr lang="en-US" dirty="0"/>
          </a:p>
        </p:txBody>
      </p:sp>
      <p:sp>
        <p:nvSpPr>
          <p:cNvPr id="3" name="Content Placeholder 2"/>
          <p:cNvSpPr>
            <a:spLocks noGrp="1"/>
          </p:cNvSpPr>
          <p:nvPr>
            <p:ph sz="half" idx="1"/>
          </p:nvPr>
        </p:nvSpPr>
        <p:spPr>
          <a:xfrm>
            <a:off x="228600" y="990600"/>
            <a:ext cx="8610600" cy="5867400"/>
          </a:xfrm>
        </p:spPr>
        <p:txBody>
          <a:bodyPr/>
          <a:lstStyle/>
          <a:p>
            <a:r>
              <a:rPr lang="en-US" sz="2400" dirty="0" smtClean="0"/>
              <a:t>Approaches</a:t>
            </a:r>
          </a:p>
          <a:p>
            <a:pPr lvl="1"/>
            <a:r>
              <a:rPr lang="en-US" sz="2000" dirty="0" smtClean="0"/>
              <a:t>Allow one transmitter to drive multiple receivers (multi-drop)</a:t>
            </a:r>
          </a:p>
          <a:p>
            <a:pPr lvl="1"/>
            <a:r>
              <a:rPr lang="en-US" sz="2000" dirty="0" smtClean="0"/>
              <a:t>Connect all transmitters and all receivers to same data line </a:t>
            </a:r>
            <a:r>
              <a:rPr lang="en-US" sz="2000" dirty="0"/>
              <a:t>(multi-point network</a:t>
            </a:r>
            <a:r>
              <a:rPr lang="en-US" sz="2000" dirty="0" smtClean="0"/>
              <a:t>). Need to add a medium access control technique so all nodes can share the wire</a:t>
            </a:r>
          </a:p>
          <a:p>
            <a:endParaRPr lang="en-US" sz="2400" dirty="0" smtClean="0"/>
          </a:p>
          <a:p>
            <a:r>
              <a:rPr lang="en-US" sz="2400" dirty="0" smtClean="0"/>
              <a:t>Example Protocols</a:t>
            </a:r>
          </a:p>
          <a:p>
            <a:pPr lvl="1"/>
            <a:r>
              <a:rPr lang="en-US" sz="2000" dirty="0" smtClean="0"/>
              <a:t>RS-232: higher voltages, point-to-point</a:t>
            </a:r>
          </a:p>
          <a:p>
            <a:pPr lvl="1"/>
            <a:r>
              <a:rPr lang="en-US" sz="2000" dirty="0" smtClean="0"/>
              <a:t>RS-422: higher voltages, differential data transmission, multi-drop</a:t>
            </a:r>
          </a:p>
          <a:p>
            <a:pPr lvl="1"/>
            <a:r>
              <a:rPr lang="en-US" sz="2000" dirty="0" smtClean="0"/>
              <a:t>RS-485: higher voltages, multi-point</a:t>
            </a:r>
          </a:p>
          <a:p>
            <a:pPr lvl="1"/>
            <a:endParaRPr lang="en-US" sz="2000" dirty="0" smtClean="0"/>
          </a:p>
        </p:txBody>
      </p:sp>
    </p:spTree>
    <p:extLst>
      <p:ext uri="{BB962C8B-B14F-4D97-AF65-F5344CB8AC3E}">
        <p14:creationId xmlns:p14="http://schemas.microsoft.com/office/powerpoint/2010/main" val="2566439273"/>
      </p:ext>
    </p:extLst>
  </p:cSld>
  <p:clrMapOvr>
    <a:masterClrMapping/>
  </p:clrMapOvr>
  <p:transition>
    <p:pull dir="ru"/>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Protocols</a:t>
            </a:r>
            <a:endParaRPr lang="en-US" dirty="0"/>
          </a:p>
        </p:txBody>
      </p:sp>
      <p:sp>
        <p:nvSpPr>
          <p:cNvPr id="3" name="Content Placeholder 2"/>
          <p:cNvSpPr>
            <a:spLocks noGrp="1"/>
          </p:cNvSpPr>
          <p:nvPr>
            <p:ph sz="half" idx="1"/>
          </p:nvPr>
        </p:nvSpPr>
        <p:spPr>
          <a:xfrm>
            <a:off x="228600" y="990600"/>
            <a:ext cx="8610600" cy="5867400"/>
          </a:xfrm>
        </p:spPr>
        <p:txBody>
          <a:bodyPr/>
          <a:lstStyle/>
          <a:p>
            <a:r>
              <a:rPr lang="en-US" sz="2400" dirty="0" smtClean="0"/>
              <a:t>RS-232: higher voltages, point-to-point</a:t>
            </a:r>
          </a:p>
          <a:p>
            <a:endParaRPr lang="en-US" sz="2400" dirty="0" smtClean="0"/>
          </a:p>
          <a:p>
            <a:r>
              <a:rPr lang="en-US" sz="2400" dirty="0" smtClean="0"/>
              <a:t>RS-422: higher voltages, differential data transmission, multi-drop</a:t>
            </a:r>
          </a:p>
          <a:p>
            <a:endParaRPr lang="en-US" sz="2400" dirty="0" smtClean="0"/>
          </a:p>
          <a:p>
            <a:r>
              <a:rPr lang="en-US" sz="2400" dirty="0" smtClean="0"/>
              <a:t>RS-485: higher voltages, multi-point</a:t>
            </a:r>
          </a:p>
          <a:p>
            <a:pPr lvl="1"/>
            <a:endParaRPr lang="en-US" sz="2000" dirty="0" smtClean="0"/>
          </a:p>
        </p:txBody>
      </p:sp>
    </p:spTree>
    <p:extLst>
      <p:ext uri="{BB962C8B-B14F-4D97-AF65-F5344CB8AC3E}">
        <p14:creationId xmlns:p14="http://schemas.microsoft.com/office/powerpoint/2010/main" val="2566439273"/>
      </p:ext>
    </p:extLst>
  </p:cSld>
  <p:clrMapOvr>
    <a:masterClrMapping/>
  </p:clrMapOvr>
  <p:transition>
    <p:pull dir="ru"/>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Demonstration: Echo back</a:t>
            </a:r>
            <a:endParaRPr lang="en-US" dirty="0"/>
          </a:p>
        </p:txBody>
      </p:sp>
      <p:sp>
        <p:nvSpPr>
          <p:cNvPr id="3" name="Content Placeholder 2"/>
          <p:cNvSpPr>
            <a:spLocks noGrp="1"/>
          </p:cNvSpPr>
          <p:nvPr>
            <p:ph sz="half" idx="1"/>
          </p:nvPr>
        </p:nvSpPr>
        <p:spPr>
          <a:xfrm>
            <a:off x="233363" y="906463"/>
            <a:ext cx="8758237" cy="5422900"/>
          </a:xfrm>
        </p:spPr>
        <p:txBody>
          <a:bodyPr/>
          <a:lstStyle/>
          <a:p>
            <a:endParaRPr lang="en-US" sz="2000" dirty="0" smtClean="0"/>
          </a:p>
          <a:p>
            <a:r>
              <a:rPr lang="en-US" sz="2000" dirty="0" smtClean="0"/>
              <a:t>Transmit bytes through USART2 and received by USART3</a:t>
            </a:r>
          </a:p>
          <a:p>
            <a:r>
              <a:rPr lang="en-US" sz="2000" dirty="0" smtClean="0"/>
              <a:t>After successful receiving a byte, decrement and send it to DR of USART2 to send again</a:t>
            </a:r>
          </a:p>
          <a:p>
            <a:r>
              <a:rPr lang="en-US" sz="2000" dirty="0" smtClean="0"/>
              <a:t>No interrupt, pulling only</a:t>
            </a:r>
          </a:p>
          <a:p>
            <a:endParaRPr lang="en-US" sz="2000" dirty="0"/>
          </a:p>
          <a:p>
            <a:endParaRPr lang="en-US" sz="1800" dirty="0" smtClean="0"/>
          </a:p>
          <a:p>
            <a:pPr lvl="1"/>
            <a:endParaRPr lang="en-US" sz="1800" dirty="0"/>
          </a:p>
        </p:txBody>
      </p:sp>
      <p:graphicFrame>
        <p:nvGraphicFramePr>
          <p:cNvPr id="5" name="Diagram 4"/>
          <p:cNvGraphicFramePr/>
          <p:nvPr>
            <p:extLst>
              <p:ext uri="{D42A27DB-BD31-4B8C-83A1-F6EECF244321}">
                <p14:modId xmlns:p14="http://schemas.microsoft.com/office/powerpoint/2010/main" val="1422928835"/>
              </p:ext>
            </p:extLst>
          </p:nvPr>
        </p:nvGraphicFramePr>
        <p:xfrm>
          <a:off x="2133600" y="2895600"/>
          <a:ext cx="4800600" cy="3124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92609349"/>
      </p:ext>
    </p:extLst>
  </p:cSld>
  <p:clrMapOvr>
    <a:masterClrMapping/>
  </p:clrMapOvr>
  <p:transition>
    <p:pull dir="ru"/>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2971800"/>
            <a:ext cx="7772400" cy="1362075"/>
          </a:xfrm>
        </p:spPr>
        <p:txBody>
          <a:bodyPr/>
          <a:lstStyle/>
          <a:p>
            <a:r>
              <a:rPr lang="en-US" dirty="0" smtClean="0"/>
              <a:t>SPI Communications</a:t>
            </a:r>
            <a:endParaRPr lang="en-US" dirty="0"/>
          </a:p>
        </p:txBody>
      </p:sp>
      <p:sp>
        <p:nvSpPr>
          <p:cNvPr id="5" name="Text Placeholder 4"/>
          <p:cNvSpPr>
            <a:spLocks noGrp="1"/>
          </p:cNvSpPr>
          <p:nvPr>
            <p:ph type="body" idx="1"/>
          </p:nvPr>
        </p:nvSpPr>
        <p:spPr/>
        <p:txBody>
          <a:bodyPr/>
          <a:lstStyle/>
          <a:p>
            <a:endParaRPr lang="en-US" dirty="0"/>
          </a:p>
          <a:p>
            <a:endParaRPr lang="en-US" dirty="0" smtClean="0"/>
          </a:p>
        </p:txBody>
      </p:sp>
    </p:spTree>
    <p:extLst>
      <p:ext uri="{BB962C8B-B14F-4D97-AF65-F5344CB8AC3E}">
        <p14:creationId xmlns:p14="http://schemas.microsoft.com/office/powerpoint/2010/main" val="2850696268"/>
      </p:ext>
    </p:extLst>
  </p:cSld>
  <p:clrMapOvr>
    <a:masterClrMapping/>
  </p:clrMapOvr>
  <p:transition>
    <p:pull dir="ru"/>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Hardware Architecture</a:t>
            </a:r>
            <a:endParaRPr lang="en-US" dirty="0"/>
          </a:p>
        </p:txBody>
      </p:sp>
      <p:sp>
        <p:nvSpPr>
          <p:cNvPr id="5" name="Content Placeholder 4"/>
          <p:cNvSpPr>
            <a:spLocks noGrp="1"/>
          </p:cNvSpPr>
          <p:nvPr>
            <p:ph idx="1"/>
          </p:nvPr>
        </p:nvSpPr>
        <p:spPr>
          <a:xfrm>
            <a:off x="228600" y="3276600"/>
            <a:ext cx="8839200" cy="3581400"/>
          </a:xfrm>
        </p:spPr>
        <p:txBody>
          <a:bodyPr/>
          <a:lstStyle/>
          <a:p>
            <a:r>
              <a:rPr lang="en-US" sz="2000" dirty="0" smtClean="0"/>
              <a:t>All chips share bus signals</a:t>
            </a:r>
          </a:p>
          <a:p>
            <a:pPr lvl="1"/>
            <a:r>
              <a:rPr lang="en-US" sz="1800" dirty="0" smtClean="0"/>
              <a:t>Clock SCK</a:t>
            </a:r>
          </a:p>
          <a:p>
            <a:pPr lvl="1"/>
            <a:r>
              <a:rPr lang="en-US" sz="1800" dirty="0" smtClean="0"/>
              <a:t>Data lines MOSI (master out, slave in) and MISO (master in, slave out)</a:t>
            </a:r>
          </a:p>
          <a:p>
            <a:endParaRPr lang="en-US" sz="2000" dirty="0" smtClean="0"/>
          </a:p>
          <a:p>
            <a:r>
              <a:rPr lang="en-US" sz="2000" dirty="0" smtClean="0"/>
              <a:t>Each peripheral has its own chip select line (CS)</a:t>
            </a:r>
          </a:p>
          <a:p>
            <a:pPr lvl="1"/>
            <a:r>
              <a:rPr lang="en-US" sz="1800" dirty="0" smtClean="0"/>
              <a:t>Master (MCU) asserts the CS line of </a:t>
            </a:r>
            <a:r>
              <a:rPr lang="en-US" sz="1800" dirty="0"/>
              <a:t>only </a:t>
            </a:r>
            <a:r>
              <a:rPr lang="en-US" sz="1800" dirty="0" smtClean="0"/>
              <a:t>the peripheral it’s communicating with</a:t>
            </a:r>
          </a:p>
          <a:p>
            <a:pPr lvl="1"/>
            <a:endParaRPr lang="en-US" sz="1800" dirty="0"/>
          </a:p>
          <a:p>
            <a:r>
              <a:rPr lang="en-US" sz="1900" dirty="0" smtClean="0"/>
              <a:t>SPI interface of STM32F4 also supports I</a:t>
            </a:r>
            <a:r>
              <a:rPr lang="en-US" sz="1900" baseline="30000" dirty="0" smtClean="0"/>
              <a:t>2</a:t>
            </a:r>
            <a:r>
              <a:rPr lang="en-US" sz="1900" dirty="0" smtClean="0"/>
              <a:t>S audio protocol.</a:t>
            </a:r>
            <a:endParaRPr lang="en-US" sz="1900" dirty="0"/>
          </a:p>
        </p:txBody>
      </p:sp>
      <p:graphicFrame>
        <p:nvGraphicFramePr>
          <p:cNvPr id="7" name="Object 6"/>
          <p:cNvGraphicFramePr>
            <a:graphicFrameLocks noChangeAspect="1"/>
          </p:cNvGraphicFramePr>
          <p:nvPr/>
        </p:nvGraphicFramePr>
        <p:xfrm>
          <a:off x="304800" y="990600"/>
          <a:ext cx="8472488" cy="2025650"/>
        </p:xfrm>
        <a:graphic>
          <a:graphicData uri="http://schemas.openxmlformats.org/presentationml/2006/ole">
            <mc:AlternateContent xmlns:mc="http://schemas.openxmlformats.org/markup-compatibility/2006">
              <mc:Choice xmlns:v="urn:schemas-microsoft-com:vml" Requires="v">
                <p:oleObj spid="_x0000_s20601" name="Visio" r:id="rId4" imgW="5603638" imgH="1340280" progId="Visio.Drawing.11">
                  <p:embed/>
                </p:oleObj>
              </mc:Choice>
              <mc:Fallback>
                <p:oleObj name="Visio" r:id="rId4" imgW="5603638" imgH="1340280" progId="Visio.Drawing.11">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990600"/>
                        <a:ext cx="8472488" cy="202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837829274"/>
      </p:ext>
    </p:extLst>
  </p:cSld>
  <p:clrMapOvr>
    <a:masterClrMapping/>
  </p:clrMapOvr>
  <p:transition>
    <p:pull dir="ru"/>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ChangeArrowheads="1"/>
          </p:cNvSpPr>
          <p:nvPr/>
        </p:nvSpPr>
        <p:spPr bwMode="auto">
          <a:xfrm>
            <a:off x="457200" y="1143000"/>
            <a:ext cx="3657600" cy="2214563"/>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 name="Title 1"/>
          <p:cNvSpPr>
            <a:spLocks noGrp="1"/>
          </p:cNvSpPr>
          <p:nvPr>
            <p:ph type="title"/>
          </p:nvPr>
        </p:nvSpPr>
        <p:spPr/>
        <p:txBody>
          <a:bodyPr/>
          <a:lstStyle/>
          <a:p>
            <a:pPr>
              <a:defRPr/>
            </a:pPr>
            <a:r>
              <a:rPr lang="en-US" dirty="0" smtClean="0"/>
              <a:t>Serial Data Transmission</a:t>
            </a:r>
            <a:endParaRPr lang="en-US" dirty="0"/>
          </a:p>
        </p:txBody>
      </p:sp>
      <p:sp>
        <p:nvSpPr>
          <p:cNvPr id="7172" name="Content Placeholder 2"/>
          <p:cNvSpPr>
            <a:spLocks noGrp="1"/>
          </p:cNvSpPr>
          <p:nvPr>
            <p:ph idx="1"/>
          </p:nvPr>
        </p:nvSpPr>
        <p:spPr>
          <a:xfrm>
            <a:off x="228600" y="4876800"/>
            <a:ext cx="8839200" cy="1981200"/>
          </a:xfrm>
        </p:spPr>
        <p:txBody>
          <a:bodyPr/>
          <a:lstStyle/>
          <a:p>
            <a:r>
              <a:rPr lang="en-US" sz="2000" dirty="0" smtClean="0"/>
              <a:t>Use shift registers and a clock signal to convert between serial and parallel formats</a:t>
            </a:r>
          </a:p>
          <a:p>
            <a:r>
              <a:rPr lang="en-US" sz="2000" dirty="0" smtClean="0"/>
              <a:t>Synchronous: an explicit clock signal is along with the data signal</a:t>
            </a:r>
          </a:p>
          <a:p>
            <a:endParaRPr lang="en-US" sz="2000" dirty="0" smtClean="0"/>
          </a:p>
        </p:txBody>
      </p:sp>
      <p:graphicFrame>
        <p:nvGraphicFramePr>
          <p:cNvPr id="7173" name="Object 4"/>
          <p:cNvGraphicFramePr>
            <a:graphicFrameLocks noChangeAspect="1"/>
          </p:cNvGraphicFramePr>
          <p:nvPr/>
        </p:nvGraphicFramePr>
        <p:xfrm>
          <a:off x="228600" y="1295400"/>
          <a:ext cx="4352925" cy="1136650"/>
        </p:xfrm>
        <a:graphic>
          <a:graphicData uri="http://schemas.openxmlformats.org/presentationml/2006/ole">
            <mc:AlternateContent xmlns:mc="http://schemas.openxmlformats.org/markup-compatibility/2006">
              <mc:Choice xmlns:v="urn:schemas-microsoft-com:vml" Requires="v">
                <p:oleObj spid="_x0000_s21734" name="Visio" r:id="rId4" imgW="4353462" imgH="1137240" progId="Visio.Drawing.11">
                  <p:embed/>
                </p:oleObj>
              </mc:Choice>
              <mc:Fallback>
                <p:oleObj name="Visio" r:id="rId4" imgW="4353462" imgH="1137240"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295400"/>
                        <a:ext cx="4352925" cy="113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174" name="Object 5"/>
          <p:cNvGraphicFramePr>
            <a:graphicFrameLocks noChangeAspect="1"/>
          </p:cNvGraphicFramePr>
          <p:nvPr/>
        </p:nvGraphicFramePr>
        <p:xfrm>
          <a:off x="4648200" y="1684338"/>
          <a:ext cx="4213225" cy="1160462"/>
        </p:xfrm>
        <a:graphic>
          <a:graphicData uri="http://schemas.openxmlformats.org/presentationml/2006/ole">
            <mc:AlternateContent xmlns:mc="http://schemas.openxmlformats.org/markup-compatibility/2006">
              <mc:Choice xmlns:v="urn:schemas-microsoft-com:vml" Requires="v">
                <p:oleObj spid="_x0000_s21735" name="Visio" r:id="rId6" imgW="4212723" imgH="1161000" progId="Visio.Drawing.11">
                  <p:embed/>
                </p:oleObj>
              </mc:Choice>
              <mc:Fallback>
                <p:oleObj name="Visio" r:id="rId6" imgW="4212723" imgH="1161000" progId="Visio.Drawing.1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8200" y="1684338"/>
                        <a:ext cx="4213225" cy="116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175" name="TextBox 6"/>
          <p:cNvSpPr txBox="1">
            <a:spLocks noChangeArrowheads="1"/>
          </p:cNvSpPr>
          <p:nvPr/>
        </p:nvSpPr>
        <p:spPr bwMode="auto">
          <a:xfrm>
            <a:off x="762000" y="2895600"/>
            <a:ext cx="289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i="1">
                <a:latin typeface="Arial" charset="0"/>
                <a:cs typeface="Arial" charset="0"/>
              </a:rPr>
              <a:t>Transmitting Device</a:t>
            </a:r>
          </a:p>
        </p:txBody>
      </p:sp>
      <p:sp>
        <p:nvSpPr>
          <p:cNvPr id="7176" name="TextBox 8"/>
          <p:cNvSpPr txBox="1">
            <a:spLocks noChangeArrowheads="1"/>
          </p:cNvSpPr>
          <p:nvPr/>
        </p:nvSpPr>
        <p:spPr bwMode="auto">
          <a:xfrm>
            <a:off x="5562600" y="2886075"/>
            <a:ext cx="25669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i="1">
                <a:latin typeface="Arial" charset="0"/>
                <a:cs typeface="Arial" charset="0"/>
              </a:rPr>
              <a:t>Receiving Device</a:t>
            </a:r>
          </a:p>
        </p:txBody>
      </p:sp>
      <p:sp>
        <p:nvSpPr>
          <p:cNvPr id="7177" name="Rectangle 10"/>
          <p:cNvSpPr>
            <a:spLocks noChangeArrowheads="1"/>
          </p:cNvSpPr>
          <p:nvPr/>
        </p:nvSpPr>
        <p:spPr bwMode="auto">
          <a:xfrm>
            <a:off x="5181600" y="1143000"/>
            <a:ext cx="3733800" cy="2214563"/>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pic>
        <p:nvPicPr>
          <p:cNvPr id="7178" name="Picture 11"/>
          <p:cNvPicPr>
            <a:picLocks noChangeAspect="1" noChangeArrowheads="1"/>
          </p:cNvPicPr>
          <p:nvPr/>
        </p:nvPicPr>
        <p:blipFill>
          <a:blip r:embed="rId8">
            <a:extLst>
              <a:ext uri="{28A0092B-C50C-407E-A947-70E740481C1C}">
                <a14:useLocalDpi xmlns:a14="http://schemas.microsoft.com/office/drawing/2010/main" val="0"/>
              </a:ext>
            </a:extLst>
          </a:blip>
          <a:srcRect l="26929"/>
          <a:stretch>
            <a:fillRect/>
          </a:stretch>
        </p:blipFill>
        <p:spPr bwMode="auto">
          <a:xfrm>
            <a:off x="4267200" y="3581400"/>
            <a:ext cx="3409950"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9" name="TextBox 9"/>
          <p:cNvSpPr txBox="1">
            <a:spLocks noChangeArrowheads="1"/>
          </p:cNvSpPr>
          <p:nvPr/>
        </p:nvSpPr>
        <p:spPr bwMode="auto">
          <a:xfrm>
            <a:off x="441325" y="3505200"/>
            <a:ext cx="38258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a:r>
              <a:rPr lang="en-US" sz="2000">
                <a:latin typeface="Arial" charset="0"/>
                <a:cs typeface="Arial" charset="0"/>
              </a:rPr>
              <a:t>Clock</a:t>
            </a:r>
          </a:p>
        </p:txBody>
      </p:sp>
      <p:sp>
        <p:nvSpPr>
          <p:cNvPr id="7180" name="TextBox 13"/>
          <p:cNvSpPr txBox="1">
            <a:spLocks noChangeArrowheads="1"/>
          </p:cNvSpPr>
          <p:nvPr/>
        </p:nvSpPr>
        <p:spPr bwMode="auto">
          <a:xfrm>
            <a:off x="457200" y="3867150"/>
            <a:ext cx="3886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a:r>
              <a:rPr lang="en-US" sz="2000">
                <a:latin typeface="Arial" charset="0"/>
                <a:cs typeface="Arial" charset="0"/>
              </a:rPr>
              <a:t>Serial Data</a:t>
            </a:r>
          </a:p>
        </p:txBody>
      </p:sp>
      <p:sp>
        <p:nvSpPr>
          <p:cNvPr id="7181" name="TextBox 14"/>
          <p:cNvSpPr txBox="1">
            <a:spLocks noChangeArrowheads="1"/>
          </p:cNvSpPr>
          <p:nvPr/>
        </p:nvSpPr>
        <p:spPr bwMode="auto">
          <a:xfrm>
            <a:off x="469900" y="4171950"/>
            <a:ext cx="38623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a:r>
              <a:rPr lang="en-US" sz="2000">
                <a:latin typeface="Arial" charset="0"/>
                <a:cs typeface="Arial" charset="0"/>
              </a:rPr>
              <a:t>Data Sampling Time at Receiver</a:t>
            </a:r>
          </a:p>
        </p:txBody>
      </p:sp>
    </p:spTree>
    <p:extLst>
      <p:ext uri="{BB962C8B-B14F-4D97-AF65-F5344CB8AC3E}">
        <p14:creationId xmlns:p14="http://schemas.microsoft.com/office/powerpoint/2010/main" val="1007433493"/>
      </p:ext>
    </p:extLst>
  </p:cSld>
  <p:clrMapOvr>
    <a:masterClrMapping/>
  </p:clrMapOvr>
  <p:transition>
    <p:pull dir="ru"/>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SPI Signal Connection Overview</a:t>
            </a:r>
            <a:endParaRPr lang="en-US" dirty="0"/>
          </a:p>
        </p:txBody>
      </p:sp>
      <p:pic>
        <p:nvPicPr>
          <p:cNvPr id="348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038" y="1538288"/>
            <a:ext cx="8543925" cy="3781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4379" t="76322" r="83345" b="20000"/>
          <a:stretch/>
        </p:blipFill>
        <p:spPr bwMode="auto">
          <a:xfrm>
            <a:off x="577457" y="5477368"/>
            <a:ext cx="346841" cy="3153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Content Placeholder 4"/>
          <p:cNvSpPr>
            <a:spLocks noGrp="1"/>
          </p:cNvSpPr>
          <p:nvPr>
            <p:ph idx="1"/>
          </p:nvPr>
        </p:nvSpPr>
        <p:spPr>
          <a:xfrm>
            <a:off x="914400" y="5477368"/>
            <a:ext cx="6096000" cy="304800"/>
          </a:xfrm>
        </p:spPr>
        <p:txBody>
          <a:bodyPr/>
          <a:lstStyle/>
          <a:p>
            <a:pPr marL="0" indent="0">
              <a:buNone/>
            </a:pPr>
            <a:r>
              <a:rPr lang="en-US" dirty="0" smtClean="0"/>
              <a:t>is also referred as NSS in some documents.</a:t>
            </a:r>
            <a:endParaRPr lang="en-US" sz="1800" dirty="0"/>
          </a:p>
        </p:txBody>
      </p:sp>
    </p:spTree>
    <p:extLst>
      <p:ext uri="{BB962C8B-B14F-4D97-AF65-F5344CB8AC3E}">
        <p14:creationId xmlns:p14="http://schemas.microsoft.com/office/powerpoint/2010/main" val="2429541918"/>
      </p:ext>
    </p:extLst>
  </p:cSld>
  <p:clrMapOvr>
    <a:masterClrMapping/>
  </p:clrMapOvr>
  <p:transition>
    <p:pull dir="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ChangeArrowheads="1"/>
          </p:cNvSpPr>
          <p:nvPr/>
        </p:nvSpPr>
        <p:spPr bwMode="auto">
          <a:xfrm>
            <a:off x="457200" y="1143000"/>
            <a:ext cx="3657600" cy="2214563"/>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 name="Title 1"/>
          <p:cNvSpPr>
            <a:spLocks noGrp="1"/>
          </p:cNvSpPr>
          <p:nvPr>
            <p:ph type="title"/>
          </p:nvPr>
        </p:nvSpPr>
        <p:spPr/>
        <p:txBody>
          <a:bodyPr/>
          <a:lstStyle/>
          <a:p>
            <a:pPr>
              <a:defRPr/>
            </a:pPr>
            <a:r>
              <a:rPr lang="en-US" b="1" i="1" dirty="0" smtClean="0"/>
              <a:t>Synchronous </a:t>
            </a:r>
            <a:r>
              <a:rPr lang="en-US" dirty="0" smtClean="0"/>
              <a:t>Serial Data Transmission</a:t>
            </a:r>
            <a:endParaRPr lang="en-US" dirty="0"/>
          </a:p>
        </p:txBody>
      </p:sp>
      <p:sp>
        <p:nvSpPr>
          <p:cNvPr id="7172" name="Content Placeholder 2"/>
          <p:cNvSpPr>
            <a:spLocks noGrp="1"/>
          </p:cNvSpPr>
          <p:nvPr>
            <p:ph idx="1"/>
          </p:nvPr>
        </p:nvSpPr>
        <p:spPr>
          <a:xfrm>
            <a:off x="228600" y="5105400"/>
            <a:ext cx="8839200" cy="2209800"/>
          </a:xfrm>
        </p:spPr>
        <p:txBody>
          <a:bodyPr/>
          <a:lstStyle/>
          <a:p>
            <a:r>
              <a:rPr lang="en-US" sz="2000" dirty="0" smtClean="0"/>
              <a:t>Use shift registers and a clock signal to convert between serial and parallel formats</a:t>
            </a:r>
          </a:p>
          <a:p>
            <a:r>
              <a:rPr lang="en-US" sz="2000" dirty="0" smtClean="0"/>
              <a:t>Synchronous: an explicit clock signal is along with the data signal</a:t>
            </a:r>
          </a:p>
          <a:p>
            <a:endParaRPr lang="en-US" sz="2000" dirty="0" smtClean="0"/>
          </a:p>
        </p:txBody>
      </p:sp>
      <p:graphicFrame>
        <p:nvGraphicFramePr>
          <p:cNvPr id="7173" name="Object 4"/>
          <p:cNvGraphicFramePr>
            <a:graphicFrameLocks noChangeAspect="1"/>
          </p:cNvGraphicFramePr>
          <p:nvPr/>
        </p:nvGraphicFramePr>
        <p:xfrm>
          <a:off x="228600" y="1295400"/>
          <a:ext cx="4352925" cy="1136650"/>
        </p:xfrm>
        <a:graphic>
          <a:graphicData uri="http://schemas.openxmlformats.org/presentationml/2006/ole">
            <mc:AlternateContent xmlns:mc="http://schemas.openxmlformats.org/markup-compatibility/2006">
              <mc:Choice xmlns:v="urn:schemas-microsoft-com:vml" Requires="v">
                <p:oleObj spid="_x0000_s7430" name="Visio" r:id="rId4" imgW="4353462" imgH="1137240" progId="Visio.Drawing.11">
                  <p:embed/>
                </p:oleObj>
              </mc:Choice>
              <mc:Fallback>
                <p:oleObj name="Visio" r:id="rId4" imgW="4353462" imgH="1137240" progId="Visio.Drawing.11">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295400"/>
                        <a:ext cx="4352925" cy="113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174" name="Object 5"/>
          <p:cNvGraphicFramePr>
            <a:graphicFrameLocks noChangeAspect="1"/>
          </p:cNvGraphicFramePr>
          <p:nvPr/>
        </p:nvGraphicFramePr>
        <p:xfrm>
          <a:off x="4648200" y="1684338"/>
          <a:ext cx="4213225" cy="1160462"/>
        </p:xfrm>
        <a:graphic>
          <a:graphicData uri="http://schemas.openxmlformats.org/presentationml/2006/ole">
            <mc:AlternateContent xmlns:mc="http://schemas.openxmlformats.org/markup-compatibility/2006">
              <mc:Choice xmlns:v="urn:schemas-microsoft-com:vml" Requires="v">
                <p:oleObj spid="_x0000_s7431" name="Visio" r:id="rId6" imgW="4212723" imgH="1161000" progId="Visio.Drawing.11">
                  <p:embed/>
                </p:oleObj>
              </mc:Choice>
              <mc:Fallback>
                <p:oleObj name="Visio" r:id="rId6" imgW="4212723" imgH="1161000" progId="Visio.Drawing.11">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8200" y="1684338"/>
                        <a:ext cx="4213225" cy="116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175" name="TextBox 6"/>
          <p:cNvSpPr txBox="1">
            <a:spLocks noChangeArrowheads="1"/>
          </p:cNvSpPr>
          <p:nvPr/>
        </p:nvSpPr>
        <p:spPr bwMode="auto">
          <a:xfrm>
            <a:off x="762000" y="2895600"/>
            <a:ext cx="289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i="1">
                <a:latin typeface="Arial" charset="0"/>
                <a:cs typeface="Arial" charset="0"/>
              </a:rPr>
              <a:t>Transmitting Device</a:t>
            </a:r>
          </a:p>
        </p:txBody>
      </p:sp>
      <p:sp>
        <p:nvSpPr>
          <p:cNvPr id="7176" name="TextBox 8"/>
          <p:cNvSpPr txBox="1">
            <a:spLocks noChangeArrowheads="1"/>
          </p:cNvSpPr>
          <p:nvPr/>
        </p:nvSpPr>
        <p:spPr bwMode="auto">
          <a:xfrm>
            <a:off x="5562600" y="2886075"/>
            <a:ext cx="25669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i="1">
                <a:latin typeface="Arial" charset="0"/>
                <a:cs typeface="Arial" charset="0"/>
              </a:rPr>
              <a:t>Receiving Device</a:t>
            </a:r>
          </a:p>
        </p:txBody>
      </p:sp>
      <p:sp>
        <p:nvSpPr>
          <p:cNvPr id="7177" name="Rectangle 10"/>
          <p:cNvSpPr>
            <a:spLocks noChangeArrowheads="1"/>
          </p:cNvSpPr>
          <p:nvPr/>
        </p:nvSpPr>
        <p:spPr bwMode="auto">
          <a:xfrm>
            <a:off x="5181600" y="1143000"/>
            <a:ext cx="3733800" cy="2214563"/>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4" name="Group 3"/>
          <p:cNvGrpSpPr/>
          <p:nvPr/>
        </p:nvGrpSpPr>
        <p:grpSpPr>
          <a:xfrm>
            <a:off x="228600" y="3505198"/>
            <a:ext cx="8382000" cy="1347559"/>
            <a:chOff x="1709793" y="3505199"/>
            <a:chExt cx="6900807" cy="1109430"/>
          </a:xfrm>
        </p:grpSpPr>
        <p:pic>
          <p:nvPicPr>
            <p:cNvPr id="7178" name="Picture 11"/>
            <p:cNvPicPr>
              <a:picLocks noChangeAspect="1" noChangeArrowheads="1"/>
            </p:cNvPicPr>
            <p:nvPr/>
          </p:nvPicPr>
          <p:blipFill>
            <a:blip r:embed="rId8">
              <a:extLst>
                <a:ext uri="{28A0092B-C50C-407E-A947-70E740481C1C}">
                  <a14:useLocalDpi xmlns:a14="http://schemas.microsoft.com/office/drawing/2010/main" val="0"/>
                </a:ext>
              </a:extLst>
            </a:blip>
            <a:srcRect l="26929"/>
            <a:stretch>
              <a:fillRect/>
            </a:stretch>
          </p:blipFill>
          <p:spPr bwMode="auto">
            <a:xfrm>
              <a:off x="4760753" y="3591229"/>
              <a:ext cx="3849847" cy="102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9" name="TextBox 9"/>
            <p:cNvSpPr txBox="1">
              <a:spLocks noChangeArrowheads="1"/>
            </p:cNvSpPr>
            <p:nvPr/>
          </p:nvSpPr>
          <p:spPr bwMode="auto">
            <a:xfrm>
              <a:off x="3429001" y="3505199"/>
              <a:ext cx="133175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a:r>
                <a:rPr lang="en-US" sz="1600" dirty="0">
                  <a:latin typeface="Arial" charset="0"/>
                  <a:cs typeface="Arial" charset="0"/>
                </a:rPr>
                <a:t>Clock</a:t>
              </a:r>
            </a:p>
          </p:txBody>
        </p:sp>
        <p:sp>
          <p:nvSpPr>
            <p:cNvPr id="7180" name="TextBox 13"/>
            <p:cNvSpPr txBox="1">
              <a:spLocks noChangeArrowheads="1"/>
            </p:cNvSpPr>
            <p:nvPr/>
          </p:nvSpPr>
          <p:spPr bwMode="auto">
            <a:xfrm>
              <a:off x="3272016" y="3913842"/>
              <a:ext cx="157476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a:r>
                <a:rPr lang="en-US" sz="1600" dirty="0">
                  <a:latin typeface="Arial" charset="0"/>
                  <a:cs typeface="Arial" charset="0"/>
                </a:rPr>
                <a:t>Serial Data</a:t>
              </a:r>
            </a:p>
          </p:txBody>
        </p:sp>
        <p:sp>
          <p:nvSpPr>
            <p:cNvPr id="7181" name="TextBox 14"/>
            <p:cNvSpPr txBox="1">
              <a:spLocks noChangeArrowheads="1"/>
            </p:cNvSpPr>
            <p:nvPr/>
          </p:nvSpPr>
          <p:spPr bwMode="auto">
            <a:xfrm>
              <a:off x="1709793" y="4257962"/>
              <a:ext cx="312444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a:r>
                <a:rPr lang="en-US" sz="1600" dirty="0">
                  <a:latin typeface="Arial" charset="0"/>
                  <a:cs typeface="Arial" charset="0"/>
                </a:rPr>
                <a:t>Data Sampling Time at Receiver</a:t>
              </a:r>
            </a:p>
          </p:txBody>
        </p:sp>
      </p:grpSp>
      <p:cxnSp>
        <p:nvCxnSpPr>
          <p:cNvPr id="6" name="Straight Arrow Connector 5"/>
          <p:cNvCxnSpPr/>
          <p:nvPr/>
        </p:nvCxnSpPr>
        <p:spPr bwMode="auto">
          <a:xfrm>
            <a:off x="4579749" y="3657600"/>
            <a:ext cx="0" cy="886106"/>
          </a:xfrm>
          <a:prstGeom prst="straightConnector1">
            <a:avLst/>
          </a:prstGeom>
          <a:solidFill>
            <a:schemeClr val="accent1"/>
          </a:solidFill>
          <a:ln w="19050" cap="flat" cmpd="sng" algn="ctr">
            <a:solidFill>
              <a:srgbClr val="FF3300"/>
            </a:solidFill>
            <a:prstDash val="solid"/>
            <a:round/>
            <a:headEnd type="none" w="med" len="med"/>
            <a:tailEnd type="arrow"/>
          </a:ln>
          <a:effectLst/>
        </p:spPr>
      </p:cxnSp>
      <p:cxnSp>
        <p:nvCxnSpPr>
          <p:cNvPr id="19" name="Straight Arrow Connector 18"/>
          <p:cNvCxnSpPr/>
          <p:nvPr/>
        </p:nvCxnSpPr>
        <p:spPr bwMode="auto">
          <a:xfrm>
            <a:off x="5105400" y="3657600"/>
            <a:ext cx="0" cy="886106"/>
          </a:xfrm>
          <a:prstGeom prst="straightConnector1">
            <a:avLst/>
          </a:prstGeom>
          <a:solidFill>
            <a:schemeClr val="accent1"/>
          </a:solidFill>
          <a:ln w="19050" cap="flat" cmpd="sng" algn="ctr">
            <a:solidFill>
              <a:srgbClr val="FF3300"/>
            </a:solidFill>
            <a:prstDash val="solid"/>
            <a:round/>
            <a:headEnd type="none" w="med" len="med"/>
            <a:tailEnd type="arrow"/>
          </a:ln>
          <a:effectLst/>
        </p:spPr>
      </p:cxnSp>
      <p:cxnSp>
        <p:nvCxnSpPr>
          <p:cNvPr id="20" name="Straight Arrow Connector 19"/>
          <p:cNvCxnSpPr/>
          <p:nvPr/>
        </p:nvCxnSpPr>
        <p:spPr bwMode="auto">
          <a:xfrm>
            <a:off x="5638800" y="3657600"/>
            <a:ext cx="0" cy="886106"/>
          </a:xfrm>
          <a:prstGeom prst="straightConnector1">
            <a:avLst/>
          </a:prstGeom>
          <a:solidFill>
            <a:schemeClr val="accent1"/>
          </a:solidFill>
          <a:ln w="19050" cap="flat" cmpd="sng" algn="ctr">
            <a:solidFill>
              <a:srgbClr val="FF3300"/>
            </a:solidFill>
            <a:prstDash val="solid"/>
            <a:round/>
            <a:headEnd type="none" w="med" len="med"/>
            <a:tailEnd type="arrow"/>
          </a:ln>
          <a:effectLst/>
        </p:spPr>
      </p:cxnSp>
      <p:cxnSp>
        <p:nvCxnSpPr>
          <p:cNvPr id="21" name="Straight Arrow Connector 20"/>
          <p:cNvCxnSpPr/>
          <p:nvPr/>
        </p:nvCxnSpPr>
        <p:spPr bwMode="auto">
          <a:xfrm>
            <a:off x="6172200" y="3657600"/>
            <a:ext cx="0" cy="886106"/>
          </a:xfrm>
          <a:prstGeom prst="straightConnector1">
            <a:avLst/>
          </a:prstGeom>
          <a:solidFill>
            <a:schemeClr val="accent1"/>
          </a:solidFill>
          <a:ln w="19050" cap="flat" cmpd="sng" algn="ctr">
            <a:solidFill>
              <a:srgbClr val="FF3300"/>
            </a:solidFill>
            <a:prstDash val="solid"/>
            <a:round/>
            <a:headEnd type="none" w="med" len="med"/>
            <a:tailEnd type="arrow"/>
          </a:ln>
          <a:effectLst/>
        </p:spPr>
      </p:cxnSp>
      <p:cxnSp>
        <p:nvCxnSpPr>
          <p:cNvPr id="22" name="Straight Arrow Connector 21"/>
          <p:cNvCxnSpPr/>
          <p:nvPr/>
        </p:nvCxnSpPr>
        <p:spPr bwMode="auto">
          <a:xfrm>
            <a:off x="6690102" y="3657600"/>
            <a:ext cx="0" cy="886106"/>
          </a:xfrm>
          <a:prstGeom prst="straightConnector1">
            <a:avLst/>
          </a:prstGeom>
          <a:solidFill>
            <a:schemeClr val="accent1"/>
          </a:solidFill>
          <a:ln w="19050" cap="flat" cmpd="sng" algn="ctr">
            <a:solidFill>
              <a:srgbClr val="FF3300"/>
            </a:solidFill>
            <a:prstDash val="solid"/>
            <a:round/>
            <a:headEnd type="none" w="med" len="med"/>
            <a:tailEnd type="arrow"/>
          </a:ln>
          <a:effectLst/>
        </p:spPr>
      </p:cxnSp>
      <p:cxnSp>
        <p:nvCxnSpPr>
          <p:cNvPr id="23" name="Straight Arrow Connector 22"/>
          <p:cNvCxnSpPr/>
          <p:nvPr/>
        </p:nvCxnSpPr>
        <p:spPr bwMode="auto">
          <a:xfrm>
            <a:off x="7215753" y="3657600"/>
            <a:ext cx="0" cy="886106"/>
          </a:xfrm>
          <a:prstGeom prst="straightConnector1">
            <a:avLst/>
          </a:prstGeom>
          <a:solidFill>
            <a:schemeClr val="accent1"/>
          </a:solidFill>
          <a:ln w="19050" cap="flat" cmpd="sng" algn="ctr">
            <a:solidFill>
              <a:srgbClr val="FF3300"/>
            </a:solidFill>
            <a:prstDash val="solid"/>
            <a:round/>
            <a:headEnd type="none" w="med" len="med"/>
            <a:tailEnd type="arrow"/>
          </a:ln>
          <a:effectLst/>
        </p:spPr>
      </p:cxnSp>
      <p:cxnSp>
        <p:nvCxnSpPr>
          <p:cNvPr id="24" name="Straight Arrow Connector 23"/>
          <p:cNvCxnSpPr/>
          <p:nvPr/>
        </p:nvCxnSpPr>
        <p:spPr bwMode="auto">
          <a:xfrm>
            <a:off x="7733655" y="3657600"/>
            <a:ext cx="0" cy="886106"/>
          </a:xfrm>
          <a:prstGeom prst="straightConnector1">
            <a:avLst/>
          </a:prstGeom>
          <a:solidFill>
            <a:schemeClr val="accent1"/>
          </a:solidFill>
          <a:ln w="19050" cap="flat" cmpd="sng" algn="ctr">
            <a:solidFill>
              <a:srgbClr val="FF3300"/>
            </a:solidFill>
            <a:prstDash val="solid"/>
            <a:round/>
            <a:headEnd type="none" w="med" len="med"/>
            <a:tailEnd type="arrow"/>
          </a:ln>
          <a:effectLst/>
        </p:spPr>
      </p:cxnSp>
      <p:cxnSp>
        <p:nvCxnSpPr>
          <p:cNvPr id="25" name="Straight Arrow Connector 24"/>
          <p:cNvCxnSpPr/>
          <p:nvPr/>
        </p:nvCxnSpPr>
        <p:spPr bwMode="auto">
          <a:xfrm>
            <a:off x="8260596" y="3657600"/>
            <a:ext cx="0" cy="886106"/>
          </a:xfrm>
          <a:prstGeom prst="straightConnector1">
            <a:avLst/>
          </a:prstGeom>
          <a:solidFill>
            <a:schemeClr val="accent1"/>
          </a:solidFill>
          <a:ln w="19050" cap="flat" cmpd="sng" algn="ctr">
            <a:solidFill>
              <a:srgbClr val="FF3300"/>
            </a:solidFill>
            <a:prstDash val="solid"/>
            <a:round/>
            <a:headEnd type="none" w="med" len="med"/>
            <a:tailEnd type="arrow"/>
          </a:ln>
          <a:effectLst/>
        </p:spPr>
      </p:cxnSp>
    </p:spTree>
  </p:cSld>
  <p:clrMapOvr>
    <a:masterClrMapping/>
  </p:clrMapOvr>
  <p:transition>
    <p:pull dir="ru"/>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6" name="Rectangle 1026"/>
          <p:cNvSpPr>
            <a:spLocks noGrp="1" noChangeArrowheads="1"/>
          </p:cNvSpPr>
          <p:nvPr>
            <p:ph type="title"/>
          </p:nvPr>
        </p:nvSpPr>
        <p:spPr/>
        <p:txBody>
          <a:bodyPr/>
          <a:lstStyle/>
          <a:p>
            <a:pPr>
              <a:defRPr/>
            </a:pPr>
            <a:r>
              <a:rPr lang="en-US" dirty="0" smtClean="0"/>
              <a:t>Using the SPI</a:t>
            </a:r>
          </a:p>
        </p:txBody>
      </p:sp>
      <p:sp>
        <p:nvSpPr>
          <p:cNvPr id="20483" name="Rectangle 1027"/>
          <p:cNvSpPr>
            <a:spLocks noGrp="1" noChangeArrowheads="1"/>
          </p:cNvSpPr>
          <p:nvPr>
            <p:ph sz="half" idx="1"/>
          </p:nvPr>
        </p:nvSpPr>
        <p:spPr>
          <a:xfrm>
            <a:off x="76200" y="914400"/>
            <a:ext cx="4495800" cy="5422900"/>
          </a:xfrm>
        </p:spPr>
        <p:txBody>
          <a:bodyPr/>
          <a:lstStyle/>
          <a:p>
            <a:r>
              <a:rPr lang="en-US" sz="2000" dirty="0" smtClean="0"/>
              <a:t>Slave mode</a:t>
            </a:r>
          </a:p>
          <a:p>
            <a:pPr lvl="1"/>
            <a:r>
              <a:rPr lang="en-US" sz="1600" dirty="0" smtClean="0"/>
              <a:t>Decide data frame format (DFF)</a:t>
            </a:r>
          </a:p>
          <a:p>
            <a:pPr lvl="1"/>
            <a:r>
              <a:rPr lang="en-US" sz="1600" dirty="0" smtClean="0"/>
              <a:t>Select the relationship (CPOL/CPHA) </a:t>
            </a:r>
          </a:p>
          <a:p>
            <a:pPr lvl="1"/>
            <a:r>
              <a:rPr lang="en-US" sz="1600" dirty="0" smtClean="0"/>
              <a:t>MSB or LSB first? (LSBFIRST in CR1)</a:t>
            </a:r>
          </a:p>
          <a:p>
            <a:pPr lvl="1"/>
            <a:r>
              <a:rPr lang="en-US" sz="1600" dirty="0" smtClean="0"/>
              <a:t>Using DMA? (DMAT in CR3)</a:t>
            </a:r>
          </a:p>
          <a:p>
            <a:pPr lvl="1"/>
            <a:r>
              <a:rPr lang="en-US" sz="1600" dirty="0" smtClean="0"/>
              <a:t>Handle the NSS or SSM and SSI bit depending on the mode</a:t>
            </a:r>
          </a:p>
          <a:p>
            <a:pPr lvl="1"/>
            <a:r>
              <a:rPr lang="en-US" sz="1600" dirty="0" smtClean="0"/>
              <a:t>TI mode protocol? (FRF in CR2)</a:t>
            </a:r>
          </a:p>
          <a:p>
            <a:pPr lvl="1"/>
            <a:r>
              <a:rPr lang="en-US" sz="1600" dirty="0" smtClean="0"/>
              <a:t>Clear the MSTR and set SPE in CR1</a:t>
            </a:r>
          </a:p>
          <a:p>
            <a:r>
              <a:rPr lang="en-US" sz="2000" dirty="0" smtClean="0"/>
              <a:t>MOSI is input and MISO is output</a:t>
            </a:r>
          </a:p>
          <a:p>
            <a:r>
              <a:rPr lang="en-US" sz="2000" dirty="0" smtClean="0"/>
              <a:t>Transmit</a:t>
            </a:r>
          </a:p>
          <a:p>
            <a:pPr lvl="1"/>
            <a:r>
              <a:rPr lang="en-US" sz="1600" dirty="0" smtClean="0"/>
              <a:t>Parallel-load data byte into </a:t>
            </a:r>
            <a:r>
              <a:rPr lang="en-US" sz="1600" dirty="0" err="1" smtClean="0"/>
              <a:t>Tx</a:t>
            </a:r>
            <a:r>
              <a:rPr lang="en-US" sz="1600" dirty="0" smtClean="0"/>
              <a:t> buffer during a write cycle</a:t>
            </a:r>
          </a:p>
          <a:p>
            <a:pPr lvl="1"/>
            <a:r>
              <a:rPr lang="en-US" sz="1600" dirty="0" smtClean="0"/>
              <a:t>Transfer data from buffer to shift register</a:t>
            </a:r>
          </a:p>
          <a:p>
            <a:r>
              <a:rPr lang="en-US" sz="2000" dirty="0" smtClean="0"/>
              <a:t>Receive</a:t>
            </a:r>
          </a:p>
          <a:p>
            <a:pPr lvl="1"/>
            <a:r>
              <a:rPr lang="en-US" sz="1600" dirty="0" smtClean="0"/>
              <a:t>Transfer data from shift register to Rx buffer and set the RXNE flag</a:t>
            </a:r>
          </a:p>
          <a:p>
            <a:pPr marL="401637" lvl="1" indent="0">
              <a:buNone/>
            </a:pPr>
            <a:endParaRPr lang="en-US" sz="1600" dirty="0" smtClean="0"/>
          </a:p>
          <a:p>
            <a:endParaRPr lang="en-US" sz="2000" dirty="0" smtClean="0"/>
          </a:p>
          <a:p>
            <a:endParaRPr lang="en-US" sz="2000" dirty="0" smtClean="0"/>
          </a:p>
        </p:txBody>
      </p:sp>
      <p:sp>
        <p:nvSpPr>
          <p:cNvPr id="20484" name="Rectangle 1028"/>
          <p:cNvSpPr>
            <a:spLocks noGrp="1" noChangeArrowheads="1"/>
          </p:cNvSpPr>
          <p:nvPr>
            <p:ph sz="half" idx="2"/>
          </p:nvPr>
        </p:nvSpPr>
        <p:spPr>
          <a:xfrm>
            <a:off x="4419600" y="914400"/>
            <a:ext cx="4648200" cy="5422900"/>
          </a:xfrm>
        </p:spPr>
        <p:txBody>
          <a:bodyPr/>
          <a:lstStyle/>
          <a:p>
            <a:r>
              <a:rPr lang="en-US" sz="2000" dirty="0" smtClean="0"/>
              <a:t>Master mode</a:t>
            </a:r>
          </a:p>
          <a:p>
            <a:pPr lvl="1"/>
            <a:r>
              <a:rPr lang="en-US" sz="1600" dirty="0" smtClean="0"/>
              <a:t>Baud rate (BR in CR1)</a:t>
            </a:r>
          </a:p>
          <a:p>
            <a:pPr lvl="1"/>
            <a:r>
              <a:rPr lang="en-US" sz="1600" dirty="0"/>
              <a:t>Select the relationship (CPOL/CPHA) </a:t>
            </a:r>
          </a:p>
          <a:p>
            <a:pPr lvl="1"/>
            <a:r>
              <a:rPr lang="en-US" sz="1600" dirty="0"/>
              <a:t>Decide data frame format (DFF)</a:t>
            </a:r>
          </a:p>
          <a:p>
            <a:pPr lvl="1"/>
            <a:r>
              <a:rPr lang="en-US" sz="1600" dirty="0"/>
              <a:t>MSB or LSB first? (LSBFIRST in CR1)</a:t>
            </a:r>
          </a:p>
          <a:p>
            <a:pPr lvl="1"/>
            <a:r>
              <a:rPr lang="en-US" sz="1600" dirty="0"/>
              <a:t>Handle the NSS or SSM and SSI bit depending on the mode</a:t>
            </a:r>
          </a:p>
          <a:p>
            <a:pPr lvl="1"/>
            <a:r>
              <a:rPr lang="en-US" sz="1600" dirty="0"/>
              <a:t>TI mode protocol? (FRF in CR2)</a:t>
            </a:r>
          </a:p>
          <a:p>
            <a:pPr lvl="1"/>
            <a:r>
              <a:rPr lang="en-US" sz="1600" dirty="0" smtClean="0"/>
              <a:t>Set MSTR </a:t>
            </a:r>
            <a:r>
              <a:rPr lang="en-US" sz="1600" dirty="0"/>
              <a:t>and </a:t>
            </a:r>
            <a:r>
              <a:rPr lang="en-US" sz="1600" dirty="0" smtClean="0"/>
              <a:t>SPE </a:t>
            </a:r>
            <a:r>
              <a:rPr lang="en-US" sz="1600" dirty="0"/>
              <a:t>in </a:t>
            </a:r>
            <a:r>
              <a:rPr lang="en-US" sz="1600" dirty="0" smtClean="0"/>
              <a:t>CR1</a:t>
            </a:r>
          </a:p>
          <a:p>
            <a:r>
              <a:rPr lang="en-US" sz="2000" dirty="0" smtClean="0"/>
              <a:t>MOSI is output and MISO is input</a:t>
            </a:r>
          </a:p>
          <a:p>
            <a:r>
              <a:rPr lang="en-US" sz="2000" dirty="0" smtClean="0"/>
              <a:t>Transmit</a:t>
            </a:r>
          </a:p>
          <a:p>
            <a:pPr lvl="1"/>
            <a:r>
              <a:rPr lang="en-US" sz="1600" dirty="0" smtClean="0"/>
              <a:t>Write a byte into </a:t>
            </a:r>
            <a:r>
              <a:rPr lang="en-US" sz="1600" dirty="0" err="1" smtClean="0"/>
              <a:t>Tx</a:t>
            </a:r>
            <a:r>
              <a:rPr lang="en-US" sz="1600" dirty="0" smtClean="0"/>
              <a:t> buffer</a:t>
            </a:r>
          </a:p>
          <a:p>
            <a:pPr lvl="1"/>
            <a:r>
              <a:rPr lang="en-US" sz="1600" dirty="0"/>
              <a:t>Transfer data from buffer to shift </a:t>
            </a:r>
            <a:r>
              <a:rPr lang="en-US" sz="1600" dirty="0" smtClean="0"/>
              <a:t>register</a:t>
            </a:r>
          </a:p>
          <a:p>
            <a:r>
              <a:rPr lang="en-US" sz="2000" dirty="0" smtClean="0"/>
              <a:t>Receive</a:t>
            </a:r>
          </a:p>
          <a:p>
            <a:pPr lvl="1"/>
            <a:r>
              <a:rPr lang="en-US" sz="1600" dirty="0" smtClean="0"/>
              <a:t>Transfer data from shift register to RX buffer and set the RXNE flag</a:t>
            </a:r>
            <a:endParaRPr lang="en-US" sz="1600" dirty="0"/>
          </a:p>
          <a:p>
            <a:pPr marL="401637" lvl="1" indent="0">
              <a:buNone/>
            </a:pPr>
            <a:endParaRPr lang="en-US" sz="2000" dirty="0"/>
          </a:p>
          <a:p>
            <a:endParaRPr lang="en-US" sz="2000" dirty="0" smtClean="0"/>
          </a:p>
        </p:txBody>
      </p:sp>
    </p:spTree>
    <p:extLst>
      <p:ext uri="{BB962C8B-B14F-4D97-AF65-F5344CB8AC3E}">
        <p14:creationId xmlns:p14="http://schemas.microsoft.com/office/powerpoint/2010/main" val="305973492"/>
      </p:ext>
    </p:extLst>
  </p:cSld>
  <p:clrMapOvr>
    <a:masterClrMapping/>
  </p:clrMapOvr>
  <p:transition>
    <p:pull dir="ru"/>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SPI Control Register 1 (SPI_CR1)</a:t>
            </a:r>
            <a:endParaRPr lang="en-US" dirty="0"/>
          </a:p>
        </p:txBody>
      </p:sp>
      <p:sp>
        <p:nvSpPr>
          <p:cNvPr id="3" name="Content Placeholder 2"/>
          <p:cNvSpPr>
            <a:spLocks noGrp="1"/>
          </p:cNvSpPr>
          <p:nvPr>
            <p:ph idx="1"/>
          </p:nvPr>
        </p:nvSpPr>
        <p:spPr>
          <a:xfrm>
            <a:off x="228600" y="2438400"/>
            <a:ext cx="8763000" cy="3657600"/>
          </a:xfrm>
        </p:spPr>
        <p:txBody>
          <a:bodyPr numCol="2"/>
          <a:lstStyle/>
          <a:p>
            <a:r>
              <a:rPr lang="en-US" sz="2000" dirty="0" smtClean="0"/>
              <a:t>DFF: data frame format </a:t>
            </a:r>
          </a:p>
          <a:p>
            <a:pPr lvl="1"/>
            <a:r>
              <a:rPr lang="en-US" sz="1800" dirty="0" smtClean="0"/>
              <a:t>0: 8-bit ; 1: 16-bit</a:t>
            </a:r>
          </a:p>
          <a:p>
            <a:r>
              <a:rPr lang="en-US" sz="2000" dirty="0" smtClean="0"/>
              <a:t>LSBFIRST: frame format</a:t>
            </a:r>
          </a:p>
          <a:p>
            <a:pPr lvl="1"/>
            <a:r>
              <a:rPr lang="en-US" sz="1800" dirty="0" smtClean="0"/>
              <a:t>0:MSB first; 1:LSB first</a:t>
            </a:r>
          </a:p>
          <a:p>
            <a:r>
              <a:rPr lang="en-US" sz="2000" dirty="0" smtClean="0"/>
              <a:t>SPI: SPI enable</a:t>
            </a:r>
            <a:endParaRPr lang="en-US" sz="2000" dirty="0"/>
          </a:p>
          <a:p>
            <a:r>
              <a:rPr lang="en-US" sz="2000" dirty="0" smtClean="0"/>
              <a:t>BR[2:0]:Baud rate control</a:t>
            </a:r>
          </a:p>
          <a:p>
            <a:pPr lvl="1"/>
            <a:r>
              <a:rPr lang="en-GB" sz="1800" b="0" dirty="0"/>
              <a:t>000: </a:t>
            </a:r>
            <a:r>
              <a:rPr lang="en-GB" sz="1800" b="0" dirty="0" err="1"/>
              <a:t>fPCLK</a:t>
            </a:r>
            <a:r>
              <a:rPr lang="en-GB" sz="1800" b="0" dirty="0"/>
              <a:t>/2100: </a:t>
            </a:r>
            <a:r>
              <a:rPr lang="en-GB" sz="1800" b="0" dirty="0" err="1"/>
              <a:t>fPCLK</a:t>
            </a:r>
            <a:r>
              <a:rPr lang="en-GB" sz="1800" b="0" dirty="0"/>
              <a:t>/32</a:t>
            </a:r>
          </a:p>
          <a:p>
            <a:pPr lvl="1"/>
            <a:r>
              <a:rPr lang="en-GB" sz="1800" b="0" dirty="0"/>
              <a:t>001: </a:t>
            </a:r>
            <a:r>
              <a:rPr lang="en-GB" sz="1800" b="0" dirty="0" err="1"/>
              <a:t>fPCLK</a:t>
            </a:r>
            <a:r>
              <a:rPr lang="en-GB" sz="1800" b="0" dirty="0"/>
              <a:t>/4101: </a:t>
            </a:r>
            <a:r>
              <a:rPr lang="en-GB" sz="1800" b="0" dirty="0" err="1"/>
              <a:t>fPCLK</a:t>
            </a:r>
            <a:r>
              <a:rPr lang="en-GB" sz="1800" b="0" dirty="0"/>
              <a:t>/64</a:t>
            </a:r>
          </a:p>
          <a:p>
            <a:pPr lvl="1"/>
            <a:r>
              <a:rPr lang="en-GB" sz="1800" b="0" dirty="0"/>
              <a:t>010: </a:t>
            </a:r>
            <a:r>
              <a:rPr lang="en-GB" sz="1800" b="0" dirty="0" err="1"/>
              <a:t>fPCLK</a:t>
            </a:r>
            <a:r>
              <a:rPr lang="en-GB" sz="1800" b="0" dirty="0"/>
              <a:t>/8110: </a:t>
            </a:r>
            <a:r>
              <a:rPr lang="en-GB" sz="1800" b="0" dirty="0" err="1"/>
              <a:t>fPCLK</a:t>
            </a:r>
            <a:r>
              <a:rPr lang="en-GB" sz="1800" b="0" dirty="0"/>
              <a:t>/128</a:t>
            </a:r>
          </a:p>
          <a:p>
            <a:pPr lvl="1"/>
            <a:r>
              <a:rPr lang="en-GB" sz="1800" b="0" dirty="0"/>
              <a:t>011: </a:t>
            </a:r>
            <a:r>
              <a:rPr lang="en-GB" sz="1800" b="0" dirty="0" err="1"/>
              <a:t>fPCLK</a:t>
            </a:r>
            <a:r>
              <a:rPr lang="en-GB" sz="1800" b="0" dirty="0"/>
              <a:t>/16111: </a:t>
            </a:r>
            <a:r>
              <a:rPr lang="en-GB" sz="1800" b="0" dirty="0" err="1" smtClean="0"/>
              <a:t>fPCLK</a:t>
            </a:r>
            <a:r>
              <a:rPr lang="en-GB" sz="1800" b="0" dirty="0" smtClean="0"/>
              <a:t>/256</a:t>
            </a:r>
          </a:p>
          <a:p>
            <a:r>
              <a:rPr lang="en-US" sz="2000" dirty="0" smtClean="0"/>
              <a:t>MSTR: Master selection</a:t>
            </a:r>
          </a:p>
          <a:p>
            <a:pPr lvl="1"/>
            <a:r>
              <a:rPr lang="en-US" sz="1800" dirty="0" smtClean="0"/>
              <a:t>0: Slave; 1:Master</a:t>
            </a:r>
            <a:endParaRPr lang="en-US" sz="1800" dirty="0"/>
          </a:p>
        </p:txBody>
      </p:sp>
      <p:pic>
        <p:nvPicPr>
          <p:cNvPr id="317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3173" t="36414" r="2552" b="53287"/>
          <a:stretch/>
        </p:blipFill>
        <p:spPr bwMode="auto">
          <a:xfrm>
            <a:off x="152400" y="955961"/>
            <a:ext cx="9000526" cy="11776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5404574"/>
      </p:ext>
    </p:extLst>
  </p:cSld>
  <p:clrMapOvr>
    <a:masterClrMapping/>
  </p:clrMapOvr>
  <p:transition>
    <p:pull dir="ru"/>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SPI Control Register 2 (SPI_CR2)</a:t>
            </a:r>
            <a:endParaRPr lang="en-US" dirty="0"/>
          </a:p>
        </p:txBody>
      </p:sp>
      <p:sp>
        <p:nvSpPr>
          <p:cNvPr id="3" name="Content Placeholder 2"/>
          <p:cNvSpPr>
            <a:spLocks noGrp="1"/>
          </p:cNvSpPr>
          <p:nvPr>
            <p:ph idx="1"/>
          </p:nvPr>
        </p:nvSpPr>
        <p:spPr>
          <a:xfrm>
            <a:off x="228600" y="2438400"/>
            <a:ext cx="8763000" cy="3657600"/>
          </a:xfrm>
        </p:spPr>
        <p:txBody>
          <a:bodyPr numCol="2"/>
          <a:lstStyle/>
          <a:p>
            <a:r>
              <a:rPr lang="en-US" sz="2000" dirty="0" smtClean="0"/>
              <a:t>TXEIE: </a:t>
            </a:r>
            <a:r>
              <a:rPr lang="en-US" sz="2000" dirty="0" err="1" smtClean="0"/>
              <a:t>Tx</a:t>
            </a:r>
            <a:r>
              <a:rPr lang="en-US" sz="2000" dirty="0" smtClean="0"/>
              <a:t> buffer empty interrupt enable</a:t>
            </a:r>
          </a:p>
          <a:p>
            <a:r>
              <a:rPr lang="en-US" sz="2000" dirty="0" smtClean="0"/>
              <a:t>RXNEIE: Rx buffer not empty interrupt enable</a:t>
            </a:r>
          </a:p>
          <a:p>
            <a:r>
              <a:rPr lang="en-US" sz="2000" dirty="0" smtClean="0"/>
              <a:t>ERRIE: Error interrupt enable</a:t>
            </a:r>
            <a:endParaRPr lang="en-US" sz="2000" dirty="0"/>
          </a:p>
          <a:p>
            <a:r>
              <a:rPr lang="en-US" sz="2000" dirty="0" smtClean="0"/>
              <a:t>FRF: Frame format</a:t>
            </a:r>
          </a:p>
          <a:p>
            <a:pPr lvl="1"/>
            <a:r>
              <a:rPr lang="en-GB" sz="1800" b="0" dirty="0" smtClean="0"/>
              <a:t>0:SPI Motorola mode</a:t>
            </a:r>
          </a:p>
          <a:p>
            <a:pPr lvl="1"/>
            <a:r>
              <a:rPr lang="en-GB" sz="1800" dirty="0" smtClean="0"/>
              <a:t>1:SPI TI mode</a:t>
            </a:r>
            <a:endParaRPr lang="en-GB" sz="1800" b="0" dirty="0" smtClean="0"/>
          </a:p>
          <a:p>
            <a:r>
              <a:rPr lang="en-US" sz="2000" dirty="0" smtClean="0"/>
              <a:t>SSOE:SS output enable</a:t>
            </a:r>
          </a:p>
          <a:p>
            <a:r>
              <a:rPr lang="en-US" sz="2000" dirty="0" err="1" smtClean="0"/>
              <a:t>TXDMAEN:Tx</a:t>
            </a:r>
            <a:r>
              <a:rPr lang="en-US" sz="2000" dirty="0" smtClean="0"/>
              <a:t> buffer DMA enable</a:t>
            </a:r>
          </a:p>
          <a:p>
            <a:r>
              <a:rPr lang="en-US" sz="2000" dirty="0" err="1" smtClean="0"/>
              <a:t>RXDMAEN:Rx</a:t>
            </a:r>
            <a:r>
              <a:rPr lang="en-US" sz="2000" dirty="0" smtClean="0"/>
              <a:t> buffer DMA enable</a:t>
            </a:r>
            <a:endParaRPr lang="en-US" sz="2000" dirty="0"/>
          </a:p>
        </p:txBody>
      </p:sp>
      <p:pic>
        <p:nvPicPr>
          <p:cNvPr id="327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3173" t="48552" r="2345" b="40781"/>
          <a:stretch/>
        </p:blipFill>
        <p:spPr bwMode="auto">
          <a:xfrm>
            <a:off x="126124" y="1066800"/>
            <a:ext cx="9038896" cy="121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86188624"/>
      </p:ext>
    </p:extLst>
  </p:cSld>
  <p:clrMapOvr>
    <a:masterClrMapping/>
  </p:clrMapOvr>
  <p:transition>
    <p:pull dir="ru"/>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Clock and Phase Settings: CPHA = 1</a:t>
            </a:r>
            <a:endParaRPr lang="en-US" dirty="0"/>
          </a:p>
        </p:txBody>
      </p:sp>
      <p:sp>
        <p:nvSpPr>
          <p:cNvPr id="3" name="Content Placeholder 2"/>
          <p:cNvSpPr>
            <a:spLocks noGrp="1"/>
          </p:cNvSpPr>
          <p:nvPr>
            <p:ph idx="1"/>
          </p:nvPr>
        </p:nvSpPr>
        <p:spPr/>
        <p:txBody>
          <a:bodyPr/>
          <a:lstStyle/>
          <a:p>
            <a:endParaRPr lang="en-US"/>
          </a:p>
        </p:txBody>
      </p:sp>
      <p:pic>
        <p:nvPicPr>
          <p:cNvPr id="399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914399"/>
            <a:ext cx="7580120" cy="5410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20589653"/>
      </p:ext>
    </p:extLst>
  </p:cSld>
  <p:clrMapOvr>
    <a:masterClrMapping/>
  </p:clrMapOvr>
  <p:transition>
    <p:pull dir="ru"/>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Clock and Phase Settings: CPHA = </a:t>
            </a:r>
            <a:r>
              <a:rPr lang="en-US" dirty="0" smtClean="0"/>
              <a:t>0</a:t>
            </a:r>
            <a:endParaRPr lang="en-US" dirty="0"/>
          </a:p>
        </p:txBody>
      </p:sp>
      <p:sp>
        <p:nvSpPr>
          <p:cNvPr id="3" name="Content Placeholder 2"/>
          <p:cNvSpPr>
            <a:spLocks noGrp="1"/>
          </p:cNvSpPr>
          <p:nvPr>
            <p:ph idx="1"/>
          </p:nvPr>
        </p:nvSpPr>
        <p:spPr/>
        <p:txBody>
          <a:bodyPr/>
          <a:lstStyle/>
          <a:p>
            <a:endParaRPr lang="en-US" dirty="0"/>
          </a:p>
        </p:txBody>
      </p:sp>
      <p:pic>
        <p:nvPicPr>
          <p:cNvPr id="409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960437"/>
            <a:ext cx="8229600" cy="53729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20003340"/>
      </p:ext>
    </p:extLst>
  </p:cSld>
  <p:clrMapOvr>
    <a:masterClrMapping/>
  </p:clrMapOvr>
  <p:transition>
    <p:pull dir="ru"/>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SPI Status Register (SPI_SR)</a:t>
            </a:r>
            <a:endParaRPr lang="en-US" dirty="0"/>
          </a:p>
        </p:txBody>
      </p:sp>
      <p:sp>
        <p:nvSpPr>
          <p:cNvPr id="3" name="Content Placeholder 2"/>
          <p:cNvSpPr>
            <a:spLocks noGrp="1"/>
          </p:cNvSpPr>
          <p:nvPr>
            <p:ph idx="1"/>
          </p:nvPr>
        </p:nvSpPr>
        <p:spPr>
          <a:xfrm>
            <a:off x="228600" y="2286000"/>
            <a:ext cx="8763000" cy="3810000"/>
          </a:xfrm>
        </p:spPr>
        <p:txBody>
          <a:bodyPr numCol="2"/>
          <a:lstStyle/>
          <a:p>
            <a:r>
              <a:rPr lang="en-GB" sz="2000" dirty="0" smtClean="0"/>
              <a:t>FRE: Frame format error</a:t>
            </a:r>
            <a:endParaRPr lang="en-US" dirty="0" smtClean="0"/>
          </a:p>
          <a:p>
            <a:r>
              <a:rPr lang="en-US" sz="2000" dirty="0" smtClean="0"/>
              <a:t>BSY: Busy flag</a:t>
            </a:r>
          </a:p>
          <a:p>
            <a:r>
              <a:rPr lang="en-US" sz="2000" dirty="0" smtClean="0"/>
              <a:t>OVR: Overrun flag</a:t>
            </a:r>
          </a:p>
          <a:p>
            <a:r>
              <a:rPr lang="en-US" sz="2000" dirty="0" smtClean="0"/>
              <a:t>MODF: Mode fault</a:t>
            </a:r>
          </a:p>
          <a:p>
            <a:r>
              <a:rPr lang="en-US" sz="2000" dirty="0" smtClean="0"/>
              <a:t>UDR: </a:t>
            </a:r>
            <a:r>
              <a:rPr lang="en-US" sz="2000" dirty="0" err="1" smtClean="0"/>
              <a:t>Underrun</a:t>
            </a:r>
            <a:r>
              <a:rPr lang="en-US" sz="2000" dirty="0" smtClean="0"/>
              <a:t> flag</a:t>
            </a:r>
          </a:p>
          <a:p>
            <a:r>
              <a:rPr lang="en-US" sz="2000" dirty="0" smtClean="0"/>
              <a:t>TXE: Transmit buffer empty</a:t>
            </a:r>
          </a:p>
          <a:p>
            <a:r>
              <a:rPr lang="en-US" sz="2000" dirty="0" smtClean="0"/>
              <a:t>RXNE: Receive buffer </a:t>
            </a:r>
            <a:r>
              <a:rPr lang="en-US" sz="2000" smtClean="0"/>
              <a:t>not empty</a:t>
            </a:r>
            <a:endParaRPr lang="en-US" sz="2000" dirty="0"/>
          </a:p>
        </p:txBody>
      </p:sp>
      <p:pic>
        <p:nvPicPr>
          <p:cNvPr id="337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2895" t="33965" r="2579" b="56211"/>
          <a:stretch/>
        </p:blipFill>
        <p:spPr bwMode="auto">
          <a:xfrm>
            <a:off x="304800" y="914400"/>
            <a:ext cx="8595354" cy="106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99146809"/>
      </p:ext>
    </p:extLst>
  </p:cSld>
  <p:clrMapOvr>
    <a:masterClrMapping/>
  </p:clrMapOvr>
  <p:transition>
    <p:pull dir="ru"/>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Normal and Bidirectional Modes</a:t>
            </a:r>
            <a:endParaRPr lang="en-US" dirty="0"/>
          </a:p>
        </p:txBody>
      </p:sp>
      <p:sp>
        <p:nvSpPr>
          <p:cNvPr id="3" name="Content Placeholder 2"/>
          <p:cNvSpPr>
            <a:spLocks noGrp="1"/>
          </p:cNvSpPr>
          <p:nvPr>
            <p:ph idx="1"/>
          </p:nvPr>
        </p:nvSpPr>
        <p:spPr/>
        <p:txBody>
          <a:bodyPr/>
          <a:lstStyle/>
          <a:p>
            <a:endParaRPr lang="en-US"/>
          </a:p>
        </p:txBody>
      </p:sp>
      <p:pic>
        <p:nvPicPr>
          <p:cNvPr id="389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919147"/>
            <a:ext cx="8991600" cy="26622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68532582"/>
      </p:ext>
    </p:extLst>
  </p:cSld>
  <p:clrMapOvr>
    <a:masterClrMapping/>
  </p:clrMapOvr>
  <p:transition>
    <p:pull dir="ru"/>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SPI Example: Secure Digital Card Access</a:t>
            </a:r>
            <a:endParaRPr lang="en-US" sz="3200" dirty="0"/>
          </a:p>
        </p:txBody>
      </p:sp>
      <p:sp>
        <p:nvSpPr>
          <p:cNvPr id="3" name="Content Placeholder 2"/>
          <p:cNvSpPr>
            <a:spLocks noGrp="1"/>
          </p:cNvSpPr>
          <p:nvPr>
            <p:ph idx="1"/>
          </p:nvPr>
        </p:nvSpPr>
        <p:spPr>
          <a:xfrm>
            <a:off x="228600" y="838200"/>
            <a:ext cx="8915400" cy="5867400"/>
          </a:xfrm>
        </p:spPr>
        <p:txBody>
          <a:bodyPr/>
          <a:lstStyle/>
          <a:p>
            <a:r>
              <a:rPr lang="en-US" sz="2000" dirty="0" smtClean="0"/>
              <a:t>SD cards have two </a:t>
            </a:r>
            <a:br>
              <a:rPr lang="en-US" sz="2000" dirty="0" smtClean="0"/>
            </a:br>
            <a:r>
              <a:rPr lang="en-US" sz="2000" dirty="0" smtClean="0"/>
              <a:t>communication modes</a:t>
            </a:r>
          </a:p>
          <a:p>
            <a:pPr lvl="1"/>
            <a:r>
              <a:rPr lang="en-US" sz="1800" dirty="0" smtClean="0"/>
              <a:t>Native 4-bit</a:t>
            </a:r>
          </a:p>
          <a:p>
            <a:pPr lvl="1"/>
            <a:r>
              <a:rPr lang="en-US" sz="1800" dirty="0"/>
              <a:t>L</a:t>
            </a:r>
            <a:r>
              <a:rPr lang="en-US" sz="1800" dirty="0" smtClean="0"/>
              <a:t>egacy SPI 1-bit</a:t>
            </a:r>
          </a:p>
          <a:p>
            <a:r>
              <a:rPr lang="en-US" sz="2000" dirty="0" smtClean="0"/>
              <a:t>SPI mode 0</a:t>
            </a:r>
          </a:p>
          <a:p>
            <a:pPr lvl="1"/>
            <a:r>
              <a:rPr lang="en-US" sz="1800" dirty="0" smtClean="0"/>
              <a:t>CPHA=0</a:t>
            </a:r>
          </a:p>
          <a:p>
            <a:pPr lvl="1"/>
            <a:r>
              <a:rPr lang="en-US" sz="1800" dirty="0" smtClean="0"/>
              <a:t>CPOL=0</a:t>
            </a:r>
          </a:p>
          <a:p>
            <a:r>
              <a:rPr lang="en-US" sz="2000" dirty="0" smtClean="0"/>
              <a:t>V</a:t>
            </a:r>
            <a:r>
              <a:rPr lang="en-US" sz="2000" baseline="-25000" dirty="0" smtClean="0"/>
              <a:t>DD</a:t>
            </a:r>
            <a:r>
              <a:rPr lang="en-US" sz="2000" dirty="0" smtClean="0"/>
              <a:t> from 2.7 to 3.6 V</a:t>
            </a:r>
          </a:p>
          <a:p>
            <a:r>
              <a:rPr lang="en-US" sz="2000" dirty="0" smtClean="0"/>
              <a:t>CS: Chip Select (active low)</a:t>
            </a:r>
          </a:p>
          <a:p>
            <a:r>
              <a:rPr lang="en-US" sz="2000" dirty="0" smtClean="0"/>
              <a:t>Source – </a:t>
            </a:r>
            <a:r>
              <a:rPr lang="en-US" sz="2000" dirty="0" err="1" smtClean="0"/>
              <a:t>FatFS</a:t>
            </a:r>
            <a:r>
              <a:rPr lang="en-US" sz="2000" dirty="0" smtClean="0"/>
              <a:t> FAT File System </a:t>
            </a:r>
            <a:br>
              <a:rPr lang="en-US" sz="2000" dirty="0" smtClean="0"/>
            </a:br>
            <a:r>
              <a:rPr lang="en-US" sz="2000" dirty="0" smtClean="0"/>
              <a:t>Module: </a:t>
            </a:r>
          </a:p>
          <a:p>
            <a:pPr lvl="1"/>
            <a:r>
              <a:rPr lang="en-US" sz="1800" dirty="0" smtClean="0">
                <a:hlinkClick r:id="rId3"/>
              </a:rPr>
              <a:t>http</a:t>
            </a:r>
            <a:r>
              <a:rPr lang="en-US" sz="1800" dirty="0">
                <a:hlinkClick r:id="rId3"/>
              </a:rPr>
              <a:t>://</a:t>
            </a:r>
            <a:r>
              <a:rPr lang="en-US" sz="1800" dirty="0" smtClean="0">
                <a:hlinkClick r:id="rId3"/>
              </a:rPr>
              <a:t>elm-chan.org/docs/mmc/mmc_e.html</a:t>
            </a:r>
            <a:r>
              <a:rPr lang="en-US" sz="1800" dirty="0" smtClean="0"/>
              <a:t> </a:t>
            </a:r>
          </a:p>
          <a:p>
            <a:pPr lvl="1"/>
            <a:r>
              <a:rPr lang="en-US" sz="1800" dirty="0">
                <a:hlinkClick r:id="rId4"/>
              </a:rPr>
              <a:t>http://</a:t>
            </a:r>
            <a:r>
              <a:rPr lang="en-US" sz="1800" dirty="0" smtClean="0">
                <a:hlinkClick r:id="rId4"/>
              </a:rPr>
              <a:t>elm-chan.org/fsw/ff/00index_e.html</a:t>
            </a:r>
            <a:endParaRPr lang="en-US" sz="1800" dirty="0"/>
          </a:p>
        </p:txBody>
      </p:sp>
      <p:sp>
        <p:nvSpPr>
          <p:cNvPr id="5" name="AutoShape 14" descr="https://encrypted-tbn1.google.com/images?q=tbn:ANd9GcQPTY3mP8LxnA8iqK2bzF64S5_-SBiAFleJEqmviSlPuw-jRmrsSg"/>
          <p:cNvSpPr>
            <a:spLocks noChangeAspect="1" noChangeArrowheads="1"/>
          </p:cNvSpPr>
          <p:nvPr/>
        </p:nvSpPr>
        <p:spPr bwMode="auto">
          <a:xfrm>
            <a:off x="63500" y="-136525"/>
            <a:ext cx="2143125" cy="21431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986" name="Picture 2" descr="http://elm-chan.org/docs/mmc/micro_contact.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914400"/>
            <a:ext cx="3619500" cy="2381250"/>
          </a:xfrm>
          <a:prstGeom prst="rect">
            <a:avLst/>
          </a:prstGeom>
          <a:noFill/>
          <a:extLst>
            <a:ext uri="{909E8E84-426E-40DD-AFC4-6F175D3DCCD1}">
              <a14:hiddenFill xmlns:a14="http://schemas.microsoft.com/office/drawing/2010/main">
                <a:solidFill>
                  <a:srgbClr val="FFFFFF"/>
                </a:solidFill>
              </a14:hiddenFill>
            </a:ext>
          </a:extLst>
        </p:spPr>
      </p:pic>
      <p:pic>
        <p:nvPicPr>
          <p:cNvPr id="41988" name="Picture 4" descr="SDC/MMC contact surfac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22392" y="3352800"/>
            <a:ext cx="3645408" cy="198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782575"/>
      </p:ext>
    </p:extLst>
  </p:cSld>
  <p:clrMapOvr>
    <a:masterClrMapping/>
  </p:clrMapOvr>
  <p:transition>
    <p:pull dir="ru"/>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SPI Commands</a:t>
            </a:r>
            <a:endParaRPr lang="en-US" dirty="0"/>
          </a:p>
        </p:txBody>
      </p:sp>
      <p:sp>
        <p:nvSpPr>
          <p:cNvPr id="3" name="Content Placeholder 2"/>
          <p:cNvSpPr>
            <a:spLocks noGrp="1"/>
          </p:cNvSpPr>
          <p:nvPr>
            <p:ph idx="1"/>
          </p:nvPr>
        </p:nvSpPr>
        <p:spPr>
          <a:xfrm>
            <a:off x="228600" y="2895600"/>
            <a:ext cx="8839200" cy="3962400"/>
          </a:xfrm>
        </p:spPr>
        <p:txBody>
          <a:bodyPr/>
          <a:lstStyle/>
          <a:p>
            <a:r>
              <a:rPr lang="en-US" sz="2000" dirty="0"/>
              <a:t>Host sends </a:t>
            </a:r>
            <a:r>
              <a:rPr lang="en-US" sz="2000" dirty="0" smtClean="0"/>
              <a:t>a six-byte command packet </a:t>
            </a:r>
            <a:r>
              <a:rPr lang="en-US" sz="2000" dirty="0"/>
              <a:t>to </a:t>
            </a:r>
            <a:r>
              <a:rPr lang="en-US" sz="2000" dirty="0" smtClean="0"/>
              <a:t>card</a:t>
            </a:r>
          </a:p>
          <a:p>
            <a:pPr lvl="1"/>
            <a:r>
              <a:rPr lang="en-US" sz="1800" dirty="0" smtClean="0"/>
              <a:t>Index, argument, CRC</a:t>
            </a:r>
            <a:endParaRPr lang="en-US" sz="1800" dirty="0"/>
          </a:p>
          <a:p>
            <a:endParaRPr lang="en-US" sz="2000" dirty="0" smtClean="0"/>
          </a:p>
          <a:p>
            <a:r>
              <a:rPr lang="en-US" sz="2000" dirty="0" smtClean="0"/>
              <a:t>Host </a:t>
            </a:r>
            <a:r>
              <a:rPr lang="en-US" sz="2000" dirty="0"/>
              <a:t>reads </a:t>
            </a:r>
            <a:r>
              <a:rPr lang="en-US" sz="2000" dirty="0" smtClean="0"/>
              <a:t>bytes from card until card signals it is ready</a:t>
            </a:r>
          </a:p>
          <a:p>
            <a:pPr lvl="1"/>
            <a:r>
              <a:rPr lang="en-US" sz="1800" dirty="0" smtClean="0"/>
              <a:t>Card returns </a:t>
            </a:r>
          </a:p>
          <a:p>
            <a:pPr lvl="2"/>
            <a:r>
              <a:rPr lang="en-US" sz="1800" dirty="0" smtClean="0"/>
              <a:t>0xff while busy</a:t>
            </a:r>
          </a:p>
          <a:p>
            <a:pPr lvl="2"/>
            <a:r>
              <a:rPr lang="en-US" sz="1800" dirty="0" smtClean="0"/>
              <a:t>0x00 when ready without errors</a:t>
            </a:r>
          </a:p>
          <a:p>
            <a:pPr lvl="2"/>
            <a:r>
              <a:rPr lang="en-US" sz="1800" dirty="0" smtClean="0"/>
              <a:t>0x01-0x7f when error has occurred</a:t>
            </a:r>
          </a:p>
          <a:p>
            <a:pPr lvl="1"/>
            <a:endParaRPr lang="en-US" sz="1800" dirty="0"/>
          </a:p>
          <a:p>
            <a:endParaRPr lang="en-US" sz="2000" dirty="0"/>
          </a:p>
        </p:txBody>
      </p:sp>
      <p:pic>
        <p:nvPicPr>
          <p:cNvPr id="43010" name="Picture 2" descr="cmd fr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163" y="892174"/>
            <a:ext cx="8963837" cy="1927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2264726"/>
      </p:ext>
    </p:extLst>
  </p:cSld>
  <p:clrMapOvr>
    <a:masterClrMapping/>
  </p:clrMapOvr>
  <p:transition>
    <p:pull dir="ru"/>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SD Card Transactions</a:t>
            </a:r>
            <a:endParaRPr lang="en-US" dirty="0"/>
          </a:p>
        </p:txBody>
      </p:sp>
      <p:sp>
        <p:nvSpPr>
          <p:cNvPr id="3" name="Content Placeholder 2"/>
          <p:cNvSpPr>
            <a:spLocks noGrp="1"/>
          </p:cNvSpPr>
          <p:nvPr>
            <p:ph idx="1"/>
          </p:nvPr>
        </p:nvSpPr>
        <p:spPr/>
        <p:txBody>
          <a:bodyPr/>
          <a:lstStyle/>
          <a:p>
            <a:r>
              <a:rPr lang="en-US" dirty="0" smtClean="0"/>
              <a:t>Single Block Read</a:t>
            </a:r>
          </a:p>
          <a:p>
            <a:endParaRPr lang="en-US" dirty="0" smtClean="0"/>
          </a:p>
          <a:p>
            <a:endParaRPr lang="en-US" dirty="0" smtClean="0"/>
          </a:p>
          <a:p>
            <a:r>
              <a:rPr lang="en-US" dirty="0" smtClean="0"/>
              <a:t>Multiple Block Read</a:t>
            </a:r>
          </a:p>
          <a:p>
            <a:endParaRPr lang="en-US" dirty="0"/>
          </a:p>
          <a:p>
            <a:endParaRPr lang="en-US" dirty="0" smtClean="0"/>
          </a:p>
          <a:p>
            <a:endParaRPr lang="en-US" dirty="0" smtClean="0"/>
          </a:p>
          <a:p>
            <a:r>
              <a:rPr lang="en-US" dirty="0" smtClean="0"/>
              <a:t>Single Block Write</a:t>
            </a:r>
          </a:p>
          <a:p>
            <a:endParaRPr lang="en-US" dirty="0" smtClean="0"/>
          </a:p>
          <a:p>
            <a:endParaRPr lang="en-US" dirty="0"/>
          </a:p>
          <a:p>
            <a:endParaRPr lang="en-US" dirty="0" smtClean="0"/>
          </a:p>
          <a:p>
            <a:r>
              <a:rPr lang="en-US" dirty="0" err="1" smtClean="0"/>
              <a:t>Multipe</a:t>
            </a:r>
            <a:r>
              <a:rPr lang="en-US" dirty="0" smtClean="0"/>
              <a:t> Block Write</a:t>
            </a:r>
            <a:endParaRPr lang="en-US" dirty="0"/>
          </a:p>
        </p:txBody>
      </p:sp>
      <p:pic>
        <p:nvPicPr>
          <p:cNvPr id="44034" name="Picture 2" descr="http://elm-chan.org/docs/mmc/rs.png"/>
          <p:cNvPicPr>
            <a:picLocks noChangeAspect="1" noChangeArrowheads="1"/>
          </p:cNvPicPr>
          <p:nvPr/>
        </p:nvPicPr>
        <p:blipFill rotWithShape="1">
          <a:blip r:embed="rId3">
            <a:extLst>
              <a:ext uri="{28A0092B-C50C-407E-A947-70E740481C1C}">
                <a14:useLocalDpi xmlns:a14="http://schemas.microsoft.com/office/drawing/2010/main" val="0"/>
              </a:ext>
            </a:extLst>
          </a:blip>
          <a:srcRect t="25758" b="19091"/>
          <a:stretch/>
        </p:blipFill>
        <p:spPr bwMode="auto">
          <a:xfrm>
            <a:off x="1492250" y="1403350"/>
            <a:ext cx="3333750" cy="577850"/>
          </a:xfrm>
          <a:prstGeom prst="rect">
            <a:avLst/>
          </a:prstGeom>
          <a:noFill/>
          <a:extLst>
            <a:ext uri="{909E8E84-426E-40DD-AFC4-6F175D3DCCD1}">
              <a14:hiddenFill xmlns:a14="http://schemas.microsoft.com/office/drawing/2010/main">
                <a:solidFill>
                  <a:srgbClr val="FFFFFF"/>
                </a:solidFill>
              </a14:hiddenFill>
            </a:ext>
          </a:extLst>
        </p:spPr>
      </p:pic>
      <p:pic>
        <p:nvPicPr>
          <p:cNvPr id="44036" name="Picture 4" descr="http://elm-chan.org/docs/mmc/rm.png"/>
          <p:cNvPicPr>
            <a:picLocks noChangeAspect="1" noChangeArrowheads="1"/>
          </p:cNvPicPr>
          <p:nvPr/>
        </p:nvPicPr>
        <p:blipFill rotWithShape="1">
          <a:blip r:embed="rId4">
            <a:extLst>
              <a:ext uri="{28A0092B-C50C-407E-A947-70E740481C1C}">
                <a14:useLocalDpi xmlns:a14="http://schemas.microsoft.com/office/drawing/2010/main" val="0"/>
              </a:ext>
            </a:extLst>
          </a:blip>
          <a:srcRect t="6667" b="7879"/>
          <a:stretch/>
        </p:blipFill>
        <p:spPr bwMode="auto">
          <a:xfrm>
            <a:off x="1447800" y="2362200"/>
            <a:ext cx="6667500" cy="895350"/>
          </a:xfrm>
          <a:prstGeom prst="rect">
            <a:avLst/>
          </a:prstGeom>
          <a:noFill/>
          <a:extLst>
            <a:ext uri="{909E8E84-426E-40DD-AFC4-6F175D3DCCD1}">
              <a14:hiddenFill xmlns:a14="http://schemas.microsoft.com/office/drawing/2010/main">
                <a:solidFill>
                  <a:srgbClr val="FFFFFF"/>
                </a:solidFill>
              </a14:hiddenFill>
            </a:ext>
          </a:extLst>
        </p:spPr>
      </p:pic>
      <p:pic>
        <p:nvPicPr>
          <p:cNvPr id="44038" name="Picture 6" descr="http://elm-chan.org/docs/mmc/ws.png"/>
          <p:cNvPicPr>
            <a:picLocks noChangeAspect="1" noChangeArrowheads="1"/>
          </p:cNvPicPr>
          <p:nvPr/>
        </p:nvPicPr>
        <p:blipFill rotWithShape="1">
          <a:blip r:embed="rId5">
            <a:extLst>
              <a:ext uri="{28A0092B-C50C-407E-A947-70E740481C1C}">
                <a14:useLocalDpi xmlns:a14="http://schemas.microsoft.com/office/drawing/2010/main" val="0"/>
              </a:ext>
            </a:extLst>
          </a:blip>
          <a:srcRect t="7273" b="8363"/>
          <a:stretch/>
        </p:blipFill>
        <p:spPr bwMode="auto">
          <a:xfrm>
            <a:off x="1444625" y="3733800"/>
            <a:ext cx="3429000" cy="883920"/>
          </a:xfrm>
          <a:prstGeom prst="rect">
            <a:avLst/>
          </a:prstGeom>
          <a:noFill/>
          <a:extLst>
            <a:ext uri="{909E8E84-426E-40DD-AFC4-6F175D3DCCD1}">
              <a14:hiddenFill xmlns:a14="http://schemas.microsoft.com/office/drawing/2010/main">
                <a:solidFill>
                  <a:srgbClr val="FFFFFF"/>
                </a:solidFill>
              </a14:hiddenFill>
            </a:ext>
          </a:extLst>
        </p:spPr>
      </p:pic>
      <p:pic>
        <p:nvPicPr>
          <p:cNvPr id="44040" name="Picture 8" descr="http://elm-chan.org/docs/mmc/wm.png"/>
          <p:cNvPicPr>
            <a:picLocks noChangeAspect="1" noChangeArrowheads="1"/>
          </p:cNvPicPr>
          <p:nvPr/>
        </p:nvPicPr>
        <p:blipFill rotWithShape="1">
          <a:blip r:embed="rId6">
            <a:extLst>
              <a:ext uri="{28A0092B-C50C-407E-A947-70E740481C1C}">
                <a14:useLocalDpi xmlns:a14="http://schemas.microsoft.com/office/drawing/2010/main" val="0"/>
              </a:ext>
            </a:extLst>
          </a:blip>
          <a:srcRect t="8000" b="8363"/>
          <a:stretch/>
        </p:blipFill>
        <p:spPr bwMode="auto">
          <a:xfrm>
            <a:off x="1435100" y="5105400"/>
            <a:ext cx="6667500" cy="876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0580699"/>
      </p:ext>
    </p:extLst>
  </p:cSld>
  <p:clrMapOvr>
    <a:masterClrMapping/>
  </p:clrMapOvr>
  <p:transition>
    <p:pull dir="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3200" dirty="0" smtClean="0"/>
              <a:t>Synchronous Full-Duplex Serial Data Bus</a:t>
            </a:r>
            <a:endParaRPr lang="en-US" sz="3200" dirty="0"/>
          </a:p>
        </p:txBody>
      </p:sp>
      <p:sp>
        <p:nvSpPr>
          <p:cNvPr id="8195" name="Content Placeholder 2"/>
          <p:cNvSpPr>
            <a:spLocks noGrp="1"/>
          </p:cNvSpPr>
          <p:nvPr>
            <p:ph idx="1"/>
          </p:nvPr>
        </p:nvSpPr>
        <p:spPr>
          <a:xfrm>
            <a:off x="228600" y="3886200"/>
            <a:ext cx="8839200" cy="1828800"/>
          </a:xfrm>
        </p:spPr>
        <p:txBody>
          <a:bodyPr/>
          <a:lstStyle/>
          <a:p>
            <a:r>
              <a:rPr lang="en-US" sz="2000" dirty="0" smtClean="0"/>
              <a:t>Now can use two serial data lines - one for reading, one for writing.</a:t>
            </a:r>
          </a:p>
          <a:p>
            <a:pPr lvl="1"/>
            <a:r>
              <a:rPr lang="en-US" sz="1800" dirty="0" smtClean="0"/>
              <a:t>Allows simultaneous send and receive </a:t>
            </a:r>
            <a:r>
              <a:rPr lang="en-US" sz="1800" i="1" dirty="0" smtClean="0"/>
              <a:t>full-duplex communication</a:t>
            </a:r>
          </a:p>
          <a:p>
            <a:pPr lvl="1"/>
            <a:endParaRPr lang="en-US" sz="1800" dirty="0" smtClean="0"/>
          </a:p>
          <a:p>
            <a:endParaRPr lang="en-US" sz="2000" dirty="0" smtClean="0"/>
          </a:p>
        </p:txBody>
      </p:sp>
      <p:graphicFrame>
        <p:nvGraphicFramePr>
          <p:cNvPr id="8196" name="Object 3"/>
          <p:cNvGraphicFramePr>
            <a:graphicFrameLocks noChangeAspect="1"/>
          </p:cNvGraphicFramePr>
          <p:nvPr>
            <p:extLst>
              <p:ext uri="{D42A27DB-BD31-4B8C-83A1-F6EECF244321}">
                <p14:modId xmlns:p14="http://schemas.microsoft.com/office/powerpoint/2010/main" val="4136221800"/>
              </p:ext>
            </p:extLst>
          </p:nvPr>
        </p:nvGraphicFramePr>
        <p:xfrm>
          <a:off x="304800" y="1447800"/>
          <a:ext cx="8472488" cy="2025650"/>
        </p:xfrm>
        <a:graphic>
          <a:graphicData uri="http://schemas.openxmlformats.org/presentationml/2006/ole">
            <mc:AlternateContent xmlns:mc="http://schemas.openxmlformats.org/markup-compatibility/2006">
              <mc:Choice xmlns:v="urn:schemas-microsoft-com:vml" Requires="v">
                <p:oleObj spid="_x0000_s8319" name="Visio" r:id="rId4" imgW="5603638" imgH="1340280" progId="Visio.Drawing.11">
                  <p:embed/>
                </p:oleObj>
              </mc:Choice>
              <mc:Fallback>
                <p:oleObj name="Visio" r:id="rId4" imgW="5603638" imgH="1340280" progId="Visio.Drawing.11">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447800"/>
                        <a:ext cx="8472488" cy="202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p:pull dir="ru"/>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3124200"/>
            <a:ext cx="7772400" cy="1362075"/>
          </a:xfrm>
        </p:spPr>
        <p:txBody>
          <a:bodyPr/>
          <a:lstStyle/>
          <a:p>
            <a:r>
              <a:rPr lang="en-US" dirty="0" smtClean="0"/>
              <a:t>I</a:t>
            </a:r>
            <a:r>
              <a:rPr lang="en-US" baseline="30000" dirty="0" smtClean="0"/>
              <a:t>2</a:t>
            </a:r>
            <a:r>
              <a:rPr lang="en-US" dirty="0" smtClean="0"/>
              <a:t>C Communications</a:t>
            </a:r>
            <a:endParaRPr lang="en-US" dirty="0"/>
          </a:p>
        </p:txBody>
      </p:sp>
    </p:spTree>
    <p:extLst>
      <p:ext uri="{BB962C8B-B14F-4D97-AF65-F5344CB8AC3E}">
        <p14:creationId xmlns:p14="http://schemas.microsoft.com/office/powerpoint/2010/main" val="3407007205"/>
      </p:ext>
    </p:extLst>
  </p:cSld>
  <p:clrMapOvr>
    <a:masterClrMapping/>
  </p:clrMapOvr>
  <p:transition>
    <p:pull dir="ru"/>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a:t>
            </a:r>
            <a:r>
              <a:rPr lang="en-US" baseline="30000" dirty="0" smtClean="0"/>
              <a:t>2</a:t>
            </a:r>
            <a:r>
              <a:rPr lang="en-US" dirty="0" smtClean="0"/>
              <a:t>C Bus Overview</a:t>
            </a:r>
            <a:endParaRPr lang="en-US" dirty="0"/>
          </a:p>
        </p:txBody>
      </p:sp>
      <p:sp>
        <p:nvSpPr>
          <p:cNvPr id="3" name="Content Placeholder 2"/>
          <p:cNvSpPr>
            <a:spLocks noGrp="1"/>
          </p:cNvSpPr>
          <p:nvPr>
            <p:ph sz="half" idx="1"/>
          </p:nvPr>
        </p:nvSpPr>
        <p:spPr>
          <a:xfrm>
            <a:off x="228599" y="838200"/>
            <a:ext cx="5029201" cy="5867400"/>
          </a:xfrm>
        </p:spPr>
        <p:txBody>
          <a:bodyPr/>
          <a:lstStyle/>
          <a:p>
            <a:pPr>
              <a:spcBef>
                <a:spcPts val="0"/>
              </a:spcBef>
            </a:pPr>
            <a:r>
              <a:rPr lang="en-US" sz="2000" dirty="0" smtClean="0"/>
              <a:t>“Inter-Integrated Circuit” bus</a:t>
            </a:r>
          </a:p>
          <a:p>
            <a:pPr>
              <a:spcBef>
                <a:spcPts val="0"/>
              </a:spcBef>
            </a:pPr>
            <a:endParaRPr lang="en-US" sz="2000" dirty="0" smtClean="0"/>
          </a:p>
          <a:p>
            <a:pPr>
              <a:spcBef>
                <a:spcPts val="0"/>
              </a:spcBef>
            </a:pPr>
            <a:r>
              <a:rPr lang="en-US" sz="2000" dirty="0" smtClean="0"/>
              <a:t>Multiple devices connected by a shared serial bus</a:t>
            </a:r>
          </a:p>
          <a:p>
            <a:pPr>
              <a:spcBef>
                <a:spcPts val="0"/>
              </a:spcBef>
            </a:pPr>
            <a:endParaRPr lang="en-US" sz="2000" dirty="0" smtClean="0"/>
          </a:p>
          <a:p>
            <a:pPr>
              <a:spcBef>
                <a:spcPts val="0"/>
              </a:spcBef>
            </a:pPr>
            <a:r>
              <a:rPr lang="en-US" sz="2000" dirty="0" smtClean="0"/>
              <a:t>Bus is typically controlled by master device, slaves respond when addressed</a:t>
            </a:r>
          </a:p>
          <a:p>
            <a:pPr>
              <a:spcBef>
                <a:spcPts val="0"/>
              </a:spcBef>
            </a:pPr>
            <a:endParaRPr lang="en-US" sz="2000" dirty="0" smtClean="0"/>
          </a:p>
          <a:p>
            <a:pPr>
              <a:spcBef>
                <a:spcPts val="0"/>
              </a:spcBef>
            </a:pPr>
            <a:r>
              <a:rPr lang="en-US" sz="2000" dirty="0" smtClean="0"/>
              <a:t>I</a:t>
            </a:r>
            <a:r>
              <a:rPr lang="en-US" sz="2000" baseline="30000" dirty="0" smtClean="0"/>
              <a:t>2</a:t>
            </a:r>
            <a:r>
              <a:rPr lang="en-US" sz="2000" dirty="0" smtClean="0"/>
              <a:t>C bus has two signal lines</a:t>
            </a:r>
          </a:p>
          <a:p>
            <a:pPr lvl="1">
              <a:spcBef>
                <a:spcPts val="0"/>
              </a:spcBef>
            </a:pPr>
            <a:r>
              <a:rPr lang="en-US" sz="1800" dirty="0" smtClean="0"/>
              <a:t>SCL: Serial clock</a:t>
            </a:r>
          </a:p>
          <a:p>
            <a:pPr lvl="1">
              <a:spcBef>
                <a:spcPts val="0"/>
              </a:spcBef>
            </a:pPr>
            <a:r>
              <a:rPr lang="en-US" sz="1800" dirty="0" smtClean="0"/>
              <a:t>SDA: Serial data</a:t>
            </a:r>
          </a:p>
          <a:p>
            <a:pPr>
              <a:spcBef>
                <a:spcPts val="0"/>
              </a:spcBef>
            </a:pPr>
            <a:endParaRPr lang="en-US" sz="2000" dirty="0" smtClean="0"/>
          </a:p>
          <a:p>
            <a:pPr>
              <a:spcBef>
                <a:spcPts val="0"/>
              </a:spcBef>
            </a:pPr>
            <a:r>
              <a:rPr lang="en-US" sz="2000" dirty="0" smtClean="0"/>
              <a:t>Full details available in “The I</a:t>
            </a:r>
            <a:r>
              <a:rPr lang="en-US" sz="2000" baseline="30000" dirty="0" smtClean="0"/>
              <a:t>2</a:t>
            </a:r>
            <a:r>
              <a:rPr lang="en-US" sz="2000" dirty="0" smtClean="0"/>
              <a:t>C-bus Specification” </a:t>
            </a:r>
            <a:endParaRPr lang="en-US" sz="2000" dirty="0"/>
          </a:p>
        </p:txBody>
      </p:sp>
      <p:pic>
        <p:nvPicPr>
          <p:cNvPr id="1331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4010"/>
          <a:stretch/>
        </p:blipFill>
        <p:spPr bwMode="auto">
          <a:xfrm>
            <a:off x="5686426" y="881743"/>
            <a:ext cx="2976954" cy="5290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8026051"/>
      </p:ext>
    </p:extLst>
  </p:cSld>
  <p:clrMapOvr>
    <a:masterClrMapping/>
  </p:clrMapOvr>
  <p:transition>
    <p:pull dir="ru"/>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a:t>
            </a:r>
            <a:r>
              <a:rPr lang="en-US" baseline="30000" dirty="0" smtClean="0"/>
              <a:t>2</a:t>
            </a:r>
            <a:r>
              <a:rPr lang="en-US" dirty="0" smtClean="0"/>
              <a:t>C Bus Connections</a:t>
            </a:r>
            <a:endParaRPr lang="en-US" dirty="0"/>
          </a:p>
        </p:txBody>
      </p:sp>
      <p:sp>
        <p:nvSpPr>
          <p:cNvPr id="3" name="Content Placeholder 2"/>
          <p:cNvSpPr>
            <a:spLocks noGrp="1"/>
          </p:cNvSpPr>
          <p:nvPr>
            <p:ph sz="half" idx="1"/>
          </p:nvPr>
        </p:nvSpPr>
        <p:spPr>
          <a:xfrm>
            <a:off x="228600" y="3962400"/>
            <a:ext cx="8705850" cy="2743200"/>
          </a:xfrm>
        </p:spPr>
        <p:txBody>
          <a:bodyPr/>
          <a:lstStyle/>
          <a:p>
            <a:r>
              <a:rPr lang="en-US" sz="2000" dirty="0" smtClean="0"/>
              <a:t>Resistors pull up lines to V</a:t>
            </a:r>
            <a:r>
              <a:rPr lang="en-US" sz="2000" baseline="-25000" dirty="0" smtClean="0"/>
              <a:t>DD</a:t>
            </a:r>
          </a:p>
          <a:p>
            <a:endParaRPr lang="en-US" sz="2000" dirty="0" smtClean="0"/>
          </a:p>
          <a:p>
            <a:r>
              <a:rPr lang="en-US" sz="2000" dirty="0" smtClean="0"/>
              <a:t>Open-drain transistors pull lines down to ground</a:t>
            </a:r>
          </a:p>
          <a:p>
            <a:endParaRPr lang="en-US" sz="2000" dirty="0" smtClean="0"/>
          </a:p>
          <a:p>
            <a:r>
              <a:rPr lang="en-US" sz="2000" dirty="0" smtClean="0"/>
              <a:t>Master generates SCL clock signal </a:t>
            </a:r>
          </a:p>
          <a:p>
            <a:pPr lvl="1"/>
            <a:r>
              <a:rPr lang="en-US" sz="1800" dirty="0" smtClean="0"/>
              <a:t>Can range up to 400 kHz, 1 MHz, or more</a:t>
            </a:r>
            <a:endParaRPr lang="en-US" sz="1800" dirty="0"/>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3914" y="914400"/>
            <a:ext cx="5242686" cy="2999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54106696"/>
      </p:ext>
    </p:extLst>
  </p:cSld>
  <p:clrMapOvr>
    <a:masterClrMapping/>
  </p:clrMapOvr>
  <p:transition>
    <p:pull dir="ru"/>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a:t>
            </a:r>
            <a:r>
              <a:rPr lang="en-US" baseline="30000" dirty="0" smtClean="0"/>
              <a:t>2</a:t>
            </a:r>
            <a:r>
              <a:rPr lang="en-US" dirty="0" smtClean="0"/>
              <a:t>C Message Format</a:t>
            </a:r>
            <a:endParaRPr lang="en-US" dirty="0"/>
          </a:p>
        </p:txBody>
      </p:sp>
      <p:sp>
        <p:nvSpPr>
          <p:cNvPr id="3" name="Content Placeholder 2"/>
          <p:cNvSpPr>
            <a:spLocks noGrp="1"/>
          </p:cNvSpPr>
          <p:nvPr>
            <p:ph sz="half" idx="1"/>
          </p:nvPr>
        </p:nvSpPr>
        <p:spPr>
          <a:xfrm>
            <a:off x="228600" y="3505200"/>
            <a:ext cx="8763000" cy="3352800"/>
          </a:xfrm>
        </p:spPr>
        <p:txBody>
          <a:bodyPr/>
          <a:lstStyle/>
          <a:p>
            <a:pPr>
              <a:spcBef>
                <a:spcPts val="0"/>
              </a:spcBef>
            </a:pPr>
            <a:r>
              <a:rPr lang="en-US" sz="2000" dirty="0"/>
              <a:t>Message-oriented data </a:t>
            </a:r>
            <a:r>
              <a:rPr lang="en-US" sz="2000" dirty="0" smtClean="0"/>
              <a:t>transfer with four parts</a:t>
            </a:r>
            <a:endParaRPr lang="en-US" sz="2000" dirty="0"/>
          </a:p>
          <a:p>
            <a:pPr marL="914400" lvl="1" indent="-457200">
              <a:spcBef>
                <a:spcPts val="0"/>
              </a:spcBef>
              <a:buFont typeface="+mj-lt"/>
              <a:buAutoNum type="arabicPeriod"/>
            </a:pPr>
            <a:r>
              <a:rPr lang="en-US" sz="1800" dirty="0"/>
              <a:t>Start condition</a:t>
            </a:r>
          </a:p>
          <a:p>
            <a:pPr marL="914400" lvl="1" indent="-457200">
              <a:spcBef>
                <a:spcPts val="0"/>
              </a:spcBef>
              <a:buFont typeface="+mj-lt"/>
              <a:buAutoNum type="arabicPeriod"/>
            </a:pPr>
            <a:r>
              <a:rPr lang="en-US" sz="1800" dirty="0" smtClean="0"/>
              <a:t>Slave Address transmission</a:t>
            </a:r>
            <a:endParaRPr lang="en-US" sz="1400" dirty="0"/>
          </a:p>
          <a:p>
            <a:pPr lvl="2">
              <a:spcBef>
                <a:spcPts val="0"/>
              </a:spcBef>
            </a:pPr>
            <a:r>
              <a:rPr lang="en-US" sz="1400" dirty="0" smtClean="0"/>
              <a:t>Address</a:t>
            </a:r>
          </a:p>
          <a:p>
            <a:pPr lvl="2">
              <a:spcBef>
                <a:spcPts val="0"/>
              </a:spcBef>
            </a:pPr>
            <a:r>
              <a:rPr lang="en-US" sz="1400" dirty="0" smtClean="0"/>
              <a:t>Command </a:t>
            </a:r>
            <a:r>
              <a:rPr lang="en-US" sz="1400" dirty="0"/>
              <a:t>(read or write</a:t>
            </a:r>
            <a:r>
              <a:rPr lang="en-US" sz="1400" dirty="0" smtClean="0"/>
              <a:t>)</a:t>
            </a:r>
          </a:p>
          <a:p>
            <a:pPr lvl="2">
              <a:spcBef>
                <a:spcPts val="0"/>
              </a:spcBef>
            </a:pPr>
            <a:r>
              <a:rPr lang="en-US" sz="1400" dirty="0"/>
              <a:t>Acknowledgement by </a:t>
            </a:r>
            <a:r>
              <a:rPr lang="en-US" sz="1400" dirty="0" smtClean="0"/>
              <a:t>receiver</a:t>
            </a:r>
          </a:p>
          <a:p>
            <a:pPr marL="914400" lvl="1" indent="-457200">
              <a:spcBef>
                <a:spcPts val="0"/>
              </a:spcBef>
              <a:buFont typeface="+mj-lt"/>
              <a:buAutoNum type="arabicPeriod"/>
            </a:pPr>
            <a:r>
              <a:rPr lang="en-US" sz="1800" dirty="0" smtClean="0"/>
              <a:t>Data fields</a:t>
            </a:r>
            <a:endParaRPr lang="en-US" sz="1800" dirty="0"/>
          </a:p>
          <a:p>
            <a:pPr lvl="2">
              <a:spcBef>
                <a:spcPts val="0"/>
              </a:spcBef>
            </a:pPr>
            <a:r>
              <a:rPr lang="en-US" sz="1400" dirty="0" smtClean="0"/>
              <a:t>Data byte</a:t>
            </a:r>
            <a:endParaRPr lang="en-US" sz="1400" dirty="0"/>
          </a:p>
          <a:p>
            <a:pPr lvl="2">
              <a:spcBef>
                <a:spcPts val="0"/>
              </a:spcBef>
            </a:pPr>
            <a:r>
              <a:rPr lang="en-US" sz="1400" dirty="0"/>
              <a:t>Acknowledgement by </a:t>
            </a:r>
            <a:r>
              <a:rPr lang="en-US" sz="1400" dirty="0" smtClean="0"/>
              <a:t>receiver</a:t>
            </a:r>
            <a:endParaRPr lang="en-US" sz="1400" dirty="0"/>
          </a:p>
          <a:p>
            <a:pPr marL="914400" lvl="1" indent="-457200">
              <a:spcBef>
                <a:spcPts val="0"/>
              </a:spcBef>
              <a:buFont typeface="+mj-lt"/>
              <a:buAutoNum type="arabicPeriod"/>
            </a:pPr>
            <a:r>
              <a:rPr lang="en-US" sz="1800" dirty="0"/>
              <a:t>Stop condition</a:t>
            </a:r>
          </a:p>
          <a:p>
            <a:endParaRPr lang="en-US" sz="2400" dirty="0"/>
          </a:p>
        </p:txBody>
      </p:sp>
      <p:pic>
        <p:nvPicPr>
          <p:cNvPr id="28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925289"/>
            <a:ext cx="8915400" cy="2465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Group 5"/>
          <p:cNvGrpSpPr/>
          <p:nvPr/>
        </p:nvGrpSpPr>
        <p:grpSpPr>
          <a:xfrm>
            <a:off x="228600" y="990600"/>
            <a:ext cx="8915400" cy="2400464"/>
            <a:chOff x="228600" y="990600"/>
            <a:chExt cx="8915400" cy="2133600"/>
          </a:xfrm>
        </p:grpSpPr>
        <p:sp>
          <p:nvSpPr>
            <p:cNvPr id="4" name="Rectangle 3"/>
            <p:cNvSpPr/>
            <p:nvPr/>
          </p:nvSpPr>
          <p:spPr bwMode="auto">
            <a:xfrm>
              <a:off x="228600" y="1001489"/>
              <a:ext cx="609600" cy="2122711"/>
            </a:xfrm>
            <a:prstGeom prst="rect">
              <a:avLst/>
            </a:prstGeom>
            <a:noFill/>
            <a:ln w="2857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 name="Rectangle 6"/>
            <p:cNvSpPr/>
            <p:nvPr/>
          </p:nvSpPr>
          <p:spPr bwMode="auto">
            <a:xfrm>
              <a:off x="990600" y="990600"/>
              <a:ext cx="3429000" cy="2122711"/>
            </a:xfrm>
            <a:prstGeom prst="rect">
              <a:avLst/>
            </a:prstGeom>
            <a:noFill/>
            <a:ln w="2857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8" name="Rectangle 7"/>
            <p:cNvSpPr/>
            <p:nvPr/>
          </p:nvSpPr>
          <p:spPr bwMode="auto">
            <a:xfrm>
              <a:off x="5029200" y="990600"/>
              <a:ext cx="3429000" cy="2122711"/>
            </a:xfrm>
            <a:prstGeom prst="rect">
              <a:avLst/>
            </a:prstGeom>
            <a:noFill/>
            <a:ln w="2857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9" name="Rectangle 8"/>
            <p:cNvSpPr/>
            <p:nvPr/>
          </p:nvSpPr>
          <p:spPr bwMode="auto">
            <a:xfrm>
              <a:off x="8534400" y="990600"/>
              <a:ext cx="609600" cy="2122711"/>
            </a:xfrm>
            <a:prstGeom prst="rect">
              <a:avLst/>
            </a:prstGeom>
            <a:noFill/>
            <a:ln w="2857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pSp>
    </p:spTree>
    <p:extLst>
      <p:ext uri="{BB962C8B-B14F-4D97-AF65-F5344CB8AC3E}">
        <p14:creationId xmlns:p14="http://schemas.microsoft.com/office/powerpoint/2010/main" val="2120359920"/>
      </p:ext>
    </p:extLst>
  </p:cSld>
  <p:clrMapOvr>
    <a:masterClrMapping/>
  </p:clrMapOvr>
  <p:transition>
    <p:pull dir="ru"/>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Master Writing Data to Slave</a:t>
            </a:r>
            <a:endParaRPr lang="en-US" dirty="0"/>
          </a:p>
        </p:txBody>
      </p:sp>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2" y="1137096"/>
            <a:ext cx="8686798" cy="3587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2416914"/>
      </p:ext>
    </p:extLst>
  </p:cSld>
  <p:clrMapOvr>
    <a:masterClrMapping/>
  </p:clrMapOvr>
  <p:transition>
    <p:pull dir="ru"/>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Master Reading Data from Slave</a:t>
            </a:r>
            <a:endParaRPr lang="en-US" dirty="0"/>
          </a:p>
        </p:txBody>
      </p:sp>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1" y="994385"/>
            <a:ext cx="8839199" cy="1975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6906466"/>
      </p:ext>
    </p:extLst>
  </p:cSld>
  <p:clrMapOvr>
    <a:masterClrMapping/>
  </p:clrMapOvr>
  <p:transition>
    <p:pull dir="ru"/>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a:t>
            </a:r>
            <a:r>
              <a:rPr lang="en-US" baseline="30000" dirty="0" smtClean="0"/>
              <a:t>2</a:t>
            </a:r>
            <a:r>
              <a:rPr lang="en-US" dirty="0" smtClean="0"/>
              <a:t>C with Register Addressing</a:t>
            </a:r>
            <a:endParaRPr lang="en-US" dirty="0"/>
          </a:p>
        </p:txBody>
      </p:sp>
      <p:sp>
        <p:nvSpPr>
          <p:cNvPr id="3" name="Content Placeholder 2"/>
          <p:cNvSpPr>
            <a:spLocks noGrp="1"/>
          </p:cNvSpPr>
          <p:nvPr>
            <p:ph sz="half" idx="1"/>
          </p:nvPr>
        </p:nvSpPr>
        <p:spPr>
          <a:xfrm>
            <a:off x="228600" y="3574198"/>
            <a:ext cx="8763000" cy="3283801"/>
          </a:xfrm>
        </p:spPr>
        <p:txBody>
          <a:bodyPr/>
          <a:lstStyle/>
          <a:p>
            <a:r>
              <a:rPr lang="en-US" sz="2400" dirty="0" smtClean="0"/>
              <a:t>Master drives communication</a:t>
            </a:r>
          </a:p>
          <a:p>
            <a:pPr lvl="1"/>
            <a:r>
              <a:rPr lang="en-US" sz="2000" dirty="0" smtClean="0"/>
              <a:t>Sends start condition, address of slave, read/write command</a:t>
            </a:r>
          </a:p>
          <a:p>
            <a:pPr lvl="1"/>
            <a:r>
              <a:rPr lang="en-US" sz="2000" dirty="0" smtClean="0"/>
              <a:t>Listens for acknowledgement from slave</a:t>
            </a:r>
          </a:p>
          <a:p>
            <a:pPr lvl="1"/>
            <a:r>
              <a:rPr lang="en-US" sz="2000" dirty="0" smtClean="0"/>
              <a:t>Sends register address (byte)</a:t>
            </a:r>
          </a:p>
          <a:p>
            <a:pPr lvl="1"/>
            <a:r>
              <a:rPr lang="en-US" sz="2000" dirty="0"/>
              <a:t> Listens for acknowledgement from slave</a:t>
            </a:r>
          </a:p>
          <a:p>
            <a:pPr lvl="1"/>
            <a:endParaRPr lang="en-US" sz="2000" dirty="0"/>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 y="914400"/>
            <a:ext cx="9134475" cy="2659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768292"/>
      </p:ext>
    </p:extLst>
  </p:cSld>
  <p:clrMapOvr>
    <a:masterClrMapping/>
  </p:clrMapOvr>
  <p:transition>
    <p:pull dir="ru"/>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a:t>
            </a:r>
            <a:r>
              <a:rPr lang="en-US" baseline="30000" dirty="0" smtClean="0"/>
              <a:t>2</a:t>
            </a:r>
            <a:r>
              <a:rPr lang="en-US" dirty="0" smtClean="0"/>
              <a:t>C Addressing</a:t>
            </a:r>
            <a:endParaRPr lang="en-US" dirty="0"/>
          </a:p>
        </p:txBody>
      </p:sp>
      <p:sp>
        <p:nvSpPr>
          <p:cNvPr id="3" name="Content Placeholder 2"/>
          <p:cNvSpPr>
            <a:spLocks noGrp="1"/>
          </p:cNvSpPr>
          <p:nvPr>
            <p:ph sz="half" idx="1"/>
          </p:nvPr>
        </p:nvSpPr>
        <p:spPr>
          <a:xfrm>
            <a:off x="228600" y="990600"/>
            <a:ext cx="8686800" cy="5867400"/>
          </a:xfrm>
        </p:spPr>
        <p:txBody>
          <a:bodyPr/>
          <a:lstStyle/>
          <a:p>
            <a:r>
              <a:rPr lang="en-US" sz="2000" dirty="0" smtClean="0"/>
              <a:t>Each device (IC) has seven-bit address</a:t>
            </a:r>
          </a:p>
          <a:p>
            <a:pPr lvl="1"/>
            <a:r>
              <a:rPr lang="en-US" sz="1800" dirty="0" smtClean="0"/>
              <a:t>Different types of device have different default addresses</a:t>
            </a:r>
          </a:p>
          <a:p>
            <a:pPr lvl="1"/>
            <a:r>
              <a:rPr lang="en-US" sz="1800" dirty="0" smtClean="0"/>
              <a:t>Sometimes can select a secondary default address by tying a device pin to a different logic level</a:t>
            </a:r>
          </a:p>
          <a:p>
            <a:endParaRPr lang="en-US" sz="2000" dirty="0" smtClean="0"/>
          </a:p>
          <a:p>
            <a:r>
              <a:rPr lang="en-US" sz="2000" dirty="0" smtClean="0"/>
              <a:t>What if we treat the first byte of data as a register address? </a:t>
            </a:r>
          </a:p>
          <a:p>
            <a:pPr lvl="1"/>
            <a:r>
              <a:rPr lang="en-US" sz="1800" dirty="0" smtClean="0"/>
              <a:t>Can specify registers </a:t>
            </a:r>
            <a:r>
              <a:rPr lang="en-US" sz="1800" b="1" i="1" dirty="0" smtClean="0"/>
              <a:t>within</a:t>
            </a:r>
            <a:r>
              <a:rPr lang="en-US" sz="1800" dirty="0" smtClean="0"/>
              <a:t> a given device: eight bits</a:t>
            </a:r>
          </a:p>
          <a:p>
            <a:pPr lvl="1"/>
            <a:r>
              <a:rPr lang="en-US" sz="1800" dirty="0" smtClean="0"/>
              <a:t>Example: Accelerometer has up to 58 registers</a:t>
            </a:r>
            <a:endParaRPr lang="en-US" sz="1800" dirty="0"/>
          </a:p>
        </p:txBody>
      </p:sp>
    </p:spTree>
    <p:extLst>
      <p:ext uri="{BB962C8B-B14F-4D97-AF65-F5344CB8AC3E}">
        <p14:creationId xmlns:p14="http://schemas.microsoft.com/office/powerpoint/2010/main" val="3410790349"/>
      </p:ext>
    </p:extLst>
  </p:cSld>
  <p:clrMapOvr>
    <a:masterClrMapping/>
  </p:clrMapOvr>
  <p:transition>
    <p:pull dir="ru"/>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STM32F40x/41x  I</a:t>
            </a:r>
            <a:r>
              <a:rPr lang="en-US" baseline="30000" dirty="0" smtClean="0"/>
              <a:t>2</a:t>
            </a:r>
            <a:r>
              <a:rPr lang="en-US" dirty="0" smtClean="0"/>
              <a:t>C Controller</a:t>
            </a:r>
            <a:endParaRPr lang="en-US" dirty="0"/>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7144" t="17101" r="3333" b="14497"/>
          <a:stretch/>
        </p:blipFill>
        <p:spPr bwMode="auto">
          <a:xfrm>
            <a:off x="1861457" y="838200"/>
            <a:ext cx="5479234" cy="533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15413031"/>
      </p:ext>
    </p:extLst>
  </p:cSld>
  <p:clrMapOvr>
    <a:masterClrMapping/>
  </p:clrMapOvr>
  <p:transition>
    <p:pull dir="ru"/>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a:t>
            </a:r>
            <a:r>
              <a:rPr lang="en-US" baseline="30000" dirty="0" smtClean="0"/>
              <a:t>2</a:t>
            </a:r>
            <a:r>
              <a:rPr lang="en-US" dirty="0" smtClean="0"/>
              <a:t>C Slave Mode</a:t>
            </a:r>
            <a:endParaRPr lang="en-US" dirty="0"/>
          </a:p>
        </p:txBody>
      </p:sp>
      <p:sp>
        <p:nvSpPr>
          <p:cNvPr id="3" name="Content Placeholder 2"/>
          <p:cNvSpPr>
            <a:spLocks noGrp="1"/>
          </p:cNvSpPr>
          <p:nvPr>
            <p:ph sz="half" idx="1"/>
          </p:nvPr>
        </p:nvSpPr>
        <p:spPr>
          <a:xfrm>
            <a:off x="228600" y="990600"/>
            <a:ext cx="8686800" cy="5867400"/>
          </a:xfrm>
        </p:spPr>
        <p:txBody>
          <a:bodyPr/>
          <a:lstStyle/>
          <a:p>
            <a:r>
              <a:rPr lang="en-US" sz="2000" dirty="0" smtClean="0"/>
              <a:t>By </a:t>
            </a:r>
            <a:r>
              <a:rPr lang="en-US" sz="2000" dirty="0"/>
              <a:t>default </a:t>
            </a:r>
            <a:r>
              <a:rPr lang="en-US" sz="2000" dirty="0" smtClean="0"/>
              <a:t>I</a:t>
            </a:r>
            <a:r>
              <a:rPr lang="en-US" sz="2000" baseline="30000" dirty="0" smtClean="0"/>
              <a:t>2</a:t>
            </a:r>
            <a:r>
              <a:rPr lang="en-US" sz="2000" dirty="0" smtClean="0"/>
              <a:t>C operates in slave mode</a:t>
            </a:r>
          </a:p>
          <a:p>
            <a:r>
              <a:rPr lang="en-US" sz="2000" dirty="0" smtClean="0"/>
              <a:t>Detect </a:t>
            </a:r>
            <a:r>
              <a:rPr lang="en-US" sz="2000" dirty="0"/>
              <a:t>s</a:t>
            </a:r>
            <a:r>
              <a:rPr lang="en-US" sz="2000" dirty="0" smtClean="0"/>
              <a:t>tart condition</a:t>
            </a:r>
          </a:p>
          <a:p>
            <a:r>
              <a:rPr lang="en-US" sz="2000" dirty="0" smtClean="0"/>
              <a:t>Compare the address received from the SDA line with interface address(OAR1) and with OAR2 (if ENDUAL=1) or the General Call address (if ENGC=1)</a:t>
            </a:r>
          </a:p>
          <a:p>
            <a:pPr lvl="1"/>
            <a:r>
              <a:rPr lang="en-US" sz="1600" dirty="0" smtClean="0"/>
              <a:t>Header or address not matched: ignores it and wait for another start condition</a:t>
            </a:r>
          </a:p>
          <a:p>
            <a:pPr lvl="1"/>
            <a:r>
              <a:rPr lang="en-US" sz="1600" dirty="0" smtClean="0"/>
              <a:t>Header matched (10-bit mode only)</a:t>
            </a:r>
          </a:p>
          <a:p>
            <a:pPr lvl="1"/>
            <a:r>
              <a:rPr lang="en-US" sz="1600" dirty="0" smtClean="0"/>
              <a:t>Address matched: ACK or Interrupt or read the DUALF bit</a:t>
            </a:r>
          </a:p>
          <a:p>
            <a:pPr lvl="1"/>
            <a:endParaRPr lang="en-US" sz="1600" dirty="0"/>
          </a:p>
          <a:p>
            <a:pPr marL="395287" indent="-342900"/>
            <a:r>
              <a:rPr lang="en-US" sz="2000" dirty="0" smtClean="0"/>
              <a:t>Following the address reception and after clearing ADDR Slave will either</a:t>
            </a:r>
          </a:p>
          <a:p>
            <a:pPr marL="744537" lvl="1" indent="-342900"/>
            <a:r>
              <a:rPr lang="en-US" sz="1600" dirty="0" smtClean="0"/>
              <a:t>Send bytes from DR register to SDA line via shift register if in transmitter mode</a:t>
            </a:r>
          </a:p>
          <a:p>
            <a:pPr marL="744537" lvl="1" indent="-342900"/>
            <a:r>
              <a:rPr lang="en-US" sz="1600" dirty="0" smtClean="0"/>
              <a:t>Receive bytes from SDA line to DR register via shift register if in receiver mode</a:t>
            </a:r>
          </a:p>
          <a:p>
            <a:pPr marL="744537" lvl="1" indent="-342900"/>
            <a:endParaRPr lang="en-US" sz="1600" dirty="0"/>
          </a:p>
          <a:p>
            <a:pPr marL="395287" indent="-342900"/>
            <a:r>
              <a:rPr lang="en-US" sz="2000" dirty="0" smtClean="0"/>
              <a:t>ACK or interrupt upon after each byte is completed.</a:t>
            </a:r>
          </a:p>
          <a:p>
            <a:pPr marL="744537" lvl="1" indent="-342900"/>
            <a:endParaRPr lang="en-US" sz="1600" dirty="0" smtClean="0"/>
          </a:p>
          <a:p>
            <a:pPr lvl="1"/>
            <a:endParaRPr lang="en-US" sz="1600" dirty="0"/>
          </a:p>
          <a:p>
            <a:pPr lvl="1"/>
            <a:endParaRPr lang="en-US" sz="1600" dirty="0"/>
          </a:p>
        </p:txBody>
      </p:sp>
    </p:spTree>
    <p:extLst>
      <p:ext uri="{BB962C8B-B14F-4D97-AF65-F5344CB8AC3E}">
        <p14:creationId xmlns:p14="http://schemas.microsoft.com/office/powerpoint/2010/main" val="2501068107"/>
      </p:ext>
    </p:extLst>
  </p:cSld>
  <p:clrMapOvr>
    <a:masterClrMapping/>
  </p:clrMapOvr>
  <p:transition>
    <p:pull dir="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3200" dirty="0" smtClean="0"/>
              <a:t>Synchronous Half-Duplex Serial Data Bus</a:t>
            </a:r>
            <a:endParaRPr lang="en-US" sz="3200" dirty="0"/>
          </a:p>
        </p:txBody>
      </p:sp>
      <p:sp>
        <p:nvSpPr>
          <p:cNvPr id="9219" name="Content Placeholder 2"/>
          <p:cNvSpPr>
            <a:spLocks noGrp="1"/>
          </p:cNvSpPr>
          <p:nvPr>
            <p:ph idx="1"/>
          </p:nvPr>
        </p:nvSpPr>
        <p:spPr>
          <a:xfrm>
            <a:off x="228600" y="3886200"/>
            <a:ext cx="8839200" cy="2971800"/>
          </a:xfrm>
        </p:spPr>
        <p:txBody>
          <a:bodyPr/>
          <a:lstStyle/>
          <a:p>
            <a:pPr marL="342900" lvl="1" indent="-342900">
              <a:buFontTx/>
              <a:buChar char="•"/>
            </a:pPr>
            <a:r>
              <a:rPr lang="en-US" sz="2000" b="1" dirty="0" smtClean="0"/>
              <a:t>Share the serial data line </a:t>
            </a:r>
          </a:p>
          <a:p>
            <a:pPr marL="342900" lvl="1" indent="-342900">
              <a:buFontTx/>
              <a:buChar char="•"/>
            </a:pPr>
            <a:r>
              <a:rPr lang="en-US" sz="2000" b="1" dirty="0" smtClean="0"/>
              <a:t>Doesn’t allow simultaneous send and receive - is </a:t>
            </a:r>
            <a:r>
              <a:rPr lang="en-US" sz="2000" b="1" i="1" dirty="0" smtClean="0"/>
              <a:t>half-duplex communication</a:t>
            </a:r>
            <a:endParaRPr lang="en-US" sz="2000" b="1" dirty="0" smtClean="0"/>
          </a:p>
          <a:p>
            <a:endParaRPr lang="en-US" sz="1400" dirty="0" smtClean="0"/>
          </a:p>
        </p:txBody>
      </p:sp>
      <p:graphicFrame>
        <p:nvGraphicFramePr>
          <p:cNvPr id="9220" name="Object 4"/>
          <p:cNvGraphicFramePr>
            <a:graphicFrameLocks noChangeAspect="1"/>
          </p:cNvGraphicFramePr>
          <p:nvPr/>
        </p:nvGraphicFramePr>
        <p:xfrm>
          <a:off x="304800" y="1143000"/>
          <a:ext cx="8296275" cy="1981200"/>
        </p:xfrm>
        <a:graphic>
          <a:graphicData uri="http://schemas.openxmlformats.org/presentationml/2006/ole">
            <mc:AlternateContent xmlns:mc="http://schemas.openxmlformats.org/markup-compatibility/2006">
              <mc:Choice xmlns:v="urn:schemas-microsoft-com:vml" Requires="v">
                <p:oleObj spid="_x0000_s9342" name="Visio" r:id="rId4" imgW="5609581" imgH="1340280" progId="Visio.Drawing.11">
                  <p:embed/>
                </p:oleObj>
              </mc:Choice>
              <mc:Fallback>
                <p:oleObj name="Visio" r:id="rId4" imgW="5609581" imgH="1340280" progId="Visio.Drawing.11">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143000"/>
                        <a:ext cx="8296275"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p:pull dir="ru"/>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a:t>
            </a:r>
            <a:r>
              <a:rPr lang="en-US" baseline="30000" dirty="0" smtClean="0"/>
              <a:t>2</a:t>
            </a:r>
            <a:r>
              <a:rPr lang="en-US" dirty="0" smtClean="0"/>
              <a:t>C Master Mode</a:t>
            </a:r>
            <a:endParaRPr lang="en-US" dirty="0"/>
          </a:p>
        </p:txBody>
      </p:sp>
      <p:sp>
        <p:nvSpPr>
          <p:cNvPr id="3" name="Content Placeholder 2"/>
          <p:cNvSpPr>
            <a:spLocks noGrp="1"/>
          </p:cNvSpPr>
          <p:nvPr>
            <p:ph sz="half" idx="1"/>
          </p:nvPr>
        </p:nvSpPr>
        <p:spPr>
          <a:xfrm>
            <a:off x="228600" y="990600"/>
            <a:ext cx="8686800" cy="5334000"/>
          </a:xfrm>
        </p:spPr>
        <p:txBody>
          <a:bodyPr/>
          <a:lstStyle/>
          <a:p>
            <a:r>
              <a:rPr lang="en-US" sz="2000" dirty="0" smtClean="0"/>
              <a:t>Generation of a Start condition will switch the Salve mode to Master mode</a:t>
            </a:r>
          </a:p>
          <a:p>
            <a:r>
              <a:rPr lang="en-US" sz="2000" dirty="0" smtClean="0"/>
              <a:t>Master initiates a data transfer and generates the clock signal. </a:t>
            </a:r>
          </a:p>
          <a:p>
            <a:r>
              <a:rPr lang="en-US" sz="2000" dirty="0" smtClean="0"/>
              <a:t>After the Start condition, read the Status register 1 and write the Data register with the Slave address</a:t>
            </a:r>
          </a:p>
          <a:p>
            <a:r>
              <a:rPr lang="en-US" sz="2000" dirty="0" smtClean="0"/>
              <a:t>Then wait for a read of the SR1 register followed by a read of the SR2 register</a:t>
            </a:r>
          </a:p>
          <a:p>
            <a:r>
              <a:rPr lang="en-US" sz="2000" dirty="0" smtClean="0"/>
              <a:t>Then send the slave address with LSB cleared to enter Transmitter mode or with LSB set to enter Receiver mode</a:t>
            </a:r>
          </a:p>
          <a:p>
            <a:pPr marL="395287" indent="-342900"/>
            <a:r>
              <a:rPr lang="en-US" sz="2000" dirty="0"/>
              <a:t>Following the address reception and after clearing ADDR </a:t>
            </a:r>
            <a:r>
              <a:rPr lang="en-US" sz="2000" dirty="0" smtClean="0"/>
              <a:t>Master </a:t>
            </a:r>
            <a:r>
              <a:rPr lang="en-US" sz="2000" dirty="0"/>
              <a:t>will either</a:t>
            </a:r>
          </a:p>
          <a:p>
            <a:pPr marL="744537" lvl="1" indent="-342900"/>
            <a:r>
              <a:rPr lang="en-US" sz="1600" dirty="0"/>
              <a:t>Send bytes from DR register to SDA line via shift register if in transmitter mode</a:t>
            </a:r>
          </a:p>
          <a:p>
            <a:pPr marL="744537" lvl="1" indent="-342900"/>
            <a:r>
              <a:rPr lang="en-US" sz="1600" dirty="0"/>
              <a:t>Receive bytes from SDA line to DR register via shift register if in receiver </a:t>
            </a:r>
            <a:r>
              <a:rPr lang="en-US" sz="1600" dirty="0" smtClean="0"/>
              <a:t>mode</a:t>
            </a:r>
          </a:p>
          <a:p>
            <a:pPr marL="395287" indent="-342900"/>
            <a:r>
              <a:rPr lang="en-US" sz="2000" dirty="0" smtClean="0"/>
              <a:t>Wait for ACK or ACK and then continue for the next byte</a:t>
            </a:r>
          </a:p>
          <a:p>
            <a:pPr marL="395287" indent="-342900"/>
            <a:r>
              <a:rPr lang="en-US" sz="2000" dirty="0" smtClean="0"/>
              <a:t>Send Stop condition</a:t>
            </a:r>
            <a:endParaRPr lang="en-US" sz="2000" dirty="0"/>
          </a:p>
          <a:p>
            <a:endParaRPr lang="en-US" sz="1600" dirty="0" smtClean="0"/>
          </a:p>
          <a:p>
            <a:pPr marL="744537" lvl="1" indent="-342900"/>
            <a:endParaRPr lang="en-US" sz="1600" dirty="0" smtClean="0"/>
          </a:p>
          <a:p>
            <a:pPr lvl="1"/>
            <a:endParaRPr lang="en-US" sz="1600" dirty="0"/>
          </a:p>
          <a:p>
            <a:pPr lvl="1"/>
            <a:endParaRPr lang="en-US" sz="1600" dirty="0"/>
          </a:p>
        </p:txBody>
      </p:sp>
    </p:spTree>
    <p:extLst>
      <p:ext uri="{BB962C8B-B14F-4D97-AF65-F5344CB8AC3E}">
        <p14:creationId xmlns:p14="http://schemas.microsoft.com/office/powerpoint/2010/main" val="2550678045"/>
      </p:ext>
    </p:extLst>
  </p:cSld>
  <p:clrMapOvr>
    <a:masterClrMapping/>
  </p:clrMapOvr>
  <p:transition>
    <p:pull dir="ru"/>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a:t>
            </a:r>
            <a:r>
              <a:rPr lang="en-US" baseline="30000" dirty="0"/>
              <a:t>2</a:t>
            </a:r>
            <a:r>
              <a:rPr lang="en-US" dirty="0"/>
              <a:t>C </a:t>
            </a:r>
            <a:r>
              <a:rPr lang="en-US" dirty="0" smtClean="0"/>
              <a:t>Control Register 1 I2C_CR1</a:t>
            </a:r>
            <a:endParaRPr lang="en-US" dirty="0"/>
          </a:p>
        </p:txBody>
      </p:sp>
      <p:sp>
        <p:nvSpPr>
          <p:cNvPr id="3" name="Content Placeholder 2"/>
          <p:cNvSpPr>
            <a:spLocks noGrp="1"/>
          </p:cNvSpPr>
          <p:nvPr>
            <p:ph sz="half" idx="1"/>
          </p:nvPr>
        </p:nvSpPr>
        <p:spPr>
          <a:xfrm>
            <a:off x="228600" y="2286000"/>
            <a:ext cx="8763000" cy="4572000"/>
          </a:xfrm>
        </p:spPr>
        <p:txBody>
          <a:bodyPr/>
          <a:lstStyle/>
          <a:p>
            <a:r>
              <a:rPr lang="en-US" sz="1800" dirty="0" smtClean="0"/>
              <a:t>ACK: Acknowledge enable</a:t>
            </a:r>
          </a:p>
          <a:p>
            <a:r>
              <a:rPr lang="en-US" sz="1800" dirty="0" smtClean="0"/>
              <a:t>STOP: Stop generation</a:t>
            </a:r>
          </a:p>
          <a:p>
            <a:pPr lvl="1"/>
            <a:r>
              <a:rPr lang="en-US" sz="1400" dirty="0" smtClean="0"/>
              <a:t>In master mode, if set, will generate a Stop condition after the current byte transfer</a:t>
            </a:r>
          </a:p>
          <a:p>
            <a:pPr lvl="1"/>
            <a:r>
              <a:rPr lang="en-US" sz="1400" dirty="0" smtClean="0"/>
              <a:t>In slave mode, if set, will release the SCL and SDA line after the current byte transfer</a:t>
            </a:r>
          </a:p>
          <a:p>
            <a:r>
              <a:rPr lang="en-US" sz="1800" dirty="0" smtClean="0"/>
              <a:t>START: Start generation</a:t>
            </a:r>
          </a:p>
          <a:p>
            <a:r>
              <a:rPr lang="en-US" sz="1800" dirty="0" smtClean="0"/>
              <a:t>PE: Peripheral enable</a:t>
            </a:r>
          </a:p>
          <a:p>
            <a:endParaRPr lang="en-US" sz="1800" dirty="0"/>
          </a:p>
          <a:p>
            <a:r>
              <a:rPr lang="en-US" sz="1800" dirty="0" smtClean="0"/>
              <a:t>When STOP, START or PEC bit is set, the software must not perform any write access to CR1 before this bit is cleared by hardware in case it does not set a second STOP, START or PEC request.</a:t>
            </a:r>
          </a:p>
          <a:p>
            <a:r>
              <a:rPr lang="en-US" sz="1800" dirty="0" smtClean="0"/>
              <a:t>Must not reset PE bit before the end of the communication in master mode.</a:t>
            </a:r>
          </a:p>
          <a:p>
            <a:endParaRPr lang="en-US" sz="1800" dirty="0"/>
          </a:p>
        </p:txBody>
      </p:sp>
      <p:pic>
        <p:nvPicPr>
          <p:cNvPr id="2560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6737" t="32421" r="1157" b="60000"/>
          <a:stretch/>
        </p:blipFill>
        <p:spPr bwMode="auto">
          <a:xfrm>
            <a:off x="533400" y="1066800"/>
            <a:ext cx="8297333" cy="106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20332190"/>
      </p:ext>
    </p:extLst>
  </p:cSld>
  <p:clrMapOvr>
    <a:masterClrMapping/>
  </p:clrMapOvr>
  <p:transition>
    <p:pull dir="ru"/>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a:t>
            </a:r>
            <a:r>
              <a:rPr lang="en-US" baseline="30000" dirty="0"/>
              <a:t>2</a:t>
            </a:r>
            <a:r>
              <a:rPr lang="en-US" dirty="0"/>
              <a:t>C Control Register </a:t>
            </a:r>
            <a:r>
              <a:rPr lang="en-US" dirty="0" smtClean="0"/>
              <a:t>2 I2C_CR2</a:t>
            </a:r>
            <a:endParaRPr lang="en-US" dirty="0"/>
          </a:p>
        </p:txBody>
      </p:sp>
      <p:sp>
        <p:nvSpPr>
          <p:cNvPr id="3" name="Content Placeholder 2"/>
          <p:cNvSpPr>
            <a:spLocks noGrp="1"/>
          </p:cNvSpPr>
          <p:nvPr>
            <p:ph sz="half" idx="1"/>
          </p:nvPr>
        </p:nvSpPr>
        <p:spPr>
          <a:xfrm>
            <a:off x="228416" y="2209800"/>
            <a:ext cx="8305800" cy="3200400"/>
          </a:xfrm>
        </p:spPr>
        <p:txBody>
          <a:bodyPr/>
          <a:lstStyle/>
          <a:p>
            <a:r>
              <a:rPr lang="en-US" sz="2000" dirty="0" smtClean="0"/>
              <a:t>Interrupt enable bits</a:t>
            </a:r>
          </a:p>
          <a:p>
            <a:r>
              <a:rPr lang="en-US" sz="2000" dirty="0" smtClean="0"/>
              <a:t>FREQ[5:0]: Peripheral clock frequency</a:t>
            </a:r>
          </a:p>
          <a:p>
            <a:pPr lvl="1"/>
            <a:r>
              <a:rPr lang="en-US" sz="1600" dirty="0" smtClean="0"/>
              <a:t>I2C peripheral connected to APB</a:t>
            </a:r>
          </a:p>
          <a:p>
            <a:pPr lvl="1"/>
            <a:r>
              <a:rPr lang="en-US" sz="1600" dirty="0" smtClean="0"/>
              <a:t>Configure the clock frequency between 2MHz(0b000010) to 42MHz(0b101010)</a:t>
            </a:r>
          </a:p>
          <a:p>
            <a:pPr lvl="1"/>
            <a:r>
              <a:rPr lang="en-US" sz="1600" dirty="0" smtClean="0"/>
              <a:t>Baud rate = </a:t>
            </a:r>
            <a:r>
              <a:rPr lang="en-US" sz="1600" dirty="0" err="1" smtClean="0"/>
              <a:t>Freq</a:t>
            </a:r>
            <a:r>
              <a:rPr lang="en-US" sz="1600" dirty="0" smtClean="0"/>
              <a:t> (if not in fast mode)</a:t>
            </a:r>
          </a:p>
        </p:txBody>
      </p:sp>
      <p:pic>
        <p:nvPicPr>
          <p:cNvPr id="266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6688" t="18203" r="1158" b="73917"/>
          <a:stretch/>
        </p:blipFill>
        <p:spPr bwMode="auto">
          <a:xfrm>
            <a:off x="319523" y="956481"/>
            <a:ext cx="8568401"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63504508"/>
      </p:ext>
    </p:extLst>
  </p:cSld>
  <p:clrMapOvr>
    <a:masterClrMapping/>
  </p:clrMapOvr>
  <p:transition>
    <p:pull dir="ru"/>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a:t>
            </a:r>
            <a:r>
              <a:rPr lang="en-US" baseline="30000" dirty="0"/>
              <a:t>2</a:t>
            </a:r>
            <a:r>
              <a:rPr lang="en-US" dirty="0"/>
              <a:t>C </a:t>
            </a:r>
            <a:r>
              <a:rPr lang="en-US" dirty="0" smtClean="0"/>
              <a:t>Own address registers</a:t>
            </a:r>
            <a:endParaRPr lang="en-US" dirty="0"/>
          </a:p>
        </p:txBody>
      </p:sp>
      <p:sp>
        <p:nvSpPr>
          <p:cNvPr id="3" name="Content Placeholder 2"/>
          <p:cNvSpPr>
            <a:spLocks noGrp="1"/>
          </p:cNvSpPr>
          <p:nvPr>
            <p:ph sz="half" idx="1"/>
          </p:nvPr>
        </p:nvSpPr>
        <p:spPr>
          <a:xfrm>
            <a:off x="152400" y="2971800"/>
            <a:ext cx="7691437" cy="2903537"/>
          </a:xfrm>
        </p:spPr>
        <p:txBody>
          <a:bodyPr/>
          <a:lstStyle/>
          <a:p>
            <a:r>
              <a:rPr lang="en-US" sz="2000" dirty="0" smtClean="0"/>
              <a:t>OAR1</a:t>
            </a:r>
          </a:p>
          <a:p>
            <a:pPr lvl="1"/>
            <a:r>
              <a:rPr lang="en-US" sz="1600" dirty="0" smtClean="0"/>
              <a:t>ADDMODE: 7-bit slave address or 10-bit slave address</a:t>
            </a:r>
          </a:p>
          <a:p>
            <a:pPr lvl="1"/>
            <a:r>
              <a:rPr lang="en-US" sz="1600" dirty="0" smtClean="0"/>
              <a:t>Bit 14 should be kept at 1 by software</a:t>
            </a:r>
          </a:p>
          <a:p>
            <a:pPr lvl="1"/>
            <a:r>
              <a:rPr lang="en-US" sz="1600" dirty="0" smtClean="0"/>
              <a:t>10-bit mode: ADD[9:0]: interface address</a:t>
            </a:r>
          </a:p>
          <a:p>
            <a:pPr lvl="1"/>
            <a:r>
              <a:rPr lang="en-US" sz="1600" dirty="0" smtClean="0"/>
              <a:t>7-bit mode: ADD[7:1]: interface address</a:t>
            </a:r>
          </a:p>
          <a:p>
            <a:r>
              <a:rPr lang="en-US" sz="2000" dirty="0" smtClean="0"/>
              <a:t>OAR2</a:t>
            </a:r>
          </a:p>
          <a:p>
            <a:pPr lvl="1"/>
            <a:r>
              <a:rPr lang="en-US" sz="1600" dirty="0" smtClean="0"/>
              <a:t>Dual addressing mode</a:t>
            </a:r>
          </a:p>
          <a:p>
            <a:pPr lvl="1"/>
            <a:r>
              <a:rPr lang="en-US" sz="1600" dirty="0" smtClean="0"/>
              <a:t>ENDUAL: Enable dual addressing mode with 1</a:t>
            </a:r>
          </a:p>
          <a:p>
            <a:pPr lvl="1"/>
            <a:r>
              <a:rPr lang="en-US" sz="1600" dirty="0" smtClean="0"/>
              <a:t>ADD2[7:1]: secondary address in dual addressing mode</a:t>
            </a:r>
            <a:endParaRPr lang="en-US" sz="1600" dirty="0"/>
          </a:p>
          <a:p>
            <a:pPr lvl="1"/>
            <a:endParaRPr lang="en-US" sz="1400" dirty="0"/>
          </a:p>
        </p:txBody>
      </p:sp>
      <p:pic>
        <p:nvPicPr>
          <p:cNvPr id="276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6710" t="18105" r="927" b="73895"/>
          <a:stretch/>
        </p:blipFill>
        <p:spPr bwMode="auto">
          <a:xfrm>
            <a:off x="228600" y="914400"/>
            <a:ext cx="8077200" cy="10835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76863" t="23790" r="1091" b="69783"/>
          <a:stretch/>
        </p:blipFill>
        <p:spPr bwMode="auto">
          <a:xfrm>
            <a:off x="295940" y="1997925"/>
            <a:ext cx="8009860" cy="8756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39979347"/>
      </p:ext>
    </p:extLst>
  </p:cSld>
  <p:clrMapOvr>
    <a:masterClrMapping/>
  </p:clrMapOvr>
  <p:transition>
    <p:pull dir="ru"/>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a:t>
            </a:r>
            <a:r>
              <a:rPr lang="en-US" baseline="30000" dirty="0"/>
              <a:t>2</a:t>
            </a:r>
            <a:r>
              <a:rPr lang="en-US" dirty="0"/>
              <a:t>C </a:t>
            </a:r>
            <a:r>
              <a:rPr lang="en-US" dirty="0" smtClean="0"/>
              <a:t>Status Register 1 I2C_SR1</a:t>
            </a:r>
            <a:endParaRPr lang="en-US" dirty="0"/>
          </a:p>
        </p:txBody>
      </p:sp>
      <p:sp>
        <p:nvSpPr>
          <p:cNvPr id="3" name="Content Placeholder 2"/>
          <p:cNvSpPr>
            <a:spLocks noGrp="1"/>
          </p:cNvSpPr>
          <p:nvPr>
            <p:ph sz="half" idx="1"/>
          </p:nvPr>
        </p:nvSpPr>
        <p:spPr>
          <a:xfrm>
            <a:off x="152400" y="2014330"/>
            <a:ext cx="8763000" cy="3861007"/>
          </a:xfrm>
        </p:spPr>
        <p:txBody>
          <a:bodyPr/>
          <a:lstStyle/>
          <a:p>
            <a:r>
              <a:rPr lang="en-US" sz="1600" dirty="0" smtClean="0"/>
              <a:t>Error related bits</a:t>
            </a:r>
          </a:p>
          <a:p>
            <a:r>
              <a:rPr lang="en-US" sz="1600" dirty="0" err="1" smtClean="0"/>
              <a:t>TxE</a:t>
            </a:r>
            <a:r>
              <a:rPr lang="en-US" sz="1600" dirty="0" smtClean="0"/>
              <a:t>: Data register empty (transmitters)</a:t>
            </a:r>
          </a:p>
          <a:p>
            <a:pPr lvl="1"/>
            <a:r>
              <a:rPr lang="en-US" sz="1400" dirty="0" smtClean="0"/>
              <a:t>0: DR not empty</a:t>
            </a:r>
          </a:p>
          <a:p>
            <a:pPr lvl="1"/>
            <a:r>
              <a:rPr lang="en-US" sz="1400" dirty="0" smtClean="0"/>
              <a:t>1: DR empty</a:t>
            </a:r>
          </a:p>
          <a:p>
            <a:r>
              <a:rPr lang="en-US" sz="1600" dirty="0" err="1" smtClean="0"/>
              <a:t>RxNE</a:t>
            </a:r>
            <a:r>
              <a:rPr lang="en-US" sz="1600" dirty="0" smtClean="0"/>
              <a:t>: Date register empty (receivers)</a:t>
            </a:r>
          </a:p>
          <a:p>
            <a:pPr lvl="1"/>
            <a:r>
              <a:rPr lang="en-US" sz="1400" dirty="0" smtClean="0"/>
              <a:t>0: DR empty</a:t>
            </a:r>
          </a:p>
          <a:p>
            <a:pPr lvl="1"/>
            <a:r>
              <a:rPr lang="en-US" sz="1400" dirty="0" smtClean="0"/>
              <a:t>1: DR not empty</a:t>
            </a:r>
          </a:p>
          <a:p>
            <a:r>
              <a:rPr lang="en-US" sz="1600" dirty="0" smtClean="0"/>
              <a:t>STOPF: Stop detection (Slave mode)</a:t>
            </a:r>
          </a:p>
          <a:p>
            <a:r>
              <a:rPr lang="en-US" sz="1600" dirty="0" smtClean="0"/>
              <a:t>BTF: Byte transfer finished</a:t>
            </a:r>
          </a:p>
          <a:p>
            <a:r>
              <a:rPr lang="en-US" sz="1600" dirty="0" smtClean="0"/>
              <a:t>ADDR: Address sent (master mode)/matched(slave mode)</a:t>
            </a:r>
          </a:p>
          <a:p>
            <a:r>
              <a:rPr lang="en-US" sz="1600" dirty="0" smtClean="0"/>
              <a:t>SB: Start bit(Master mode)</a:t>
            </a:r>
            <a:endParaRPr lang="en-US" sz="1600" dirty="0"/>
          </a:p>
        </p:txBody>
      </p:sp>
      <p:pic>
        <p:nvPicPr>
          <p:cNvPr id="286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6748" t="26105" r="1122" b="66316"/>
          <a:stretch/>
        </p:blipFill>
        <p:spPr bwMode="auto">
          <a:xfrm>
            <a:off x="457200" y="947530"/>
            <a:ext cx="8306790" cy="106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14457266"/>
      </p:ext>
    </p:extLst>
  </p:cSld>
  <p:clrMapOvr>
    <a:masterClrMapping/>
  </p:clrMapOvr>
  <p:transition>
    <p:pull dir="ru"/>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a:t>
            </a:r>
            <a:r>
              <a:rPr lang="en-US" baseline="30000" dirty="0"/>
              <a:t>2</a:t>
            </a:r>
            <a:r>
              <a:rPr lang="en-US" dirty="0"/>
              <a:t>C </a:t>
            </a:r>
            <a:r>
              <a:rPr lang="en-US" dirty="0" smtClean="0"/>
              <a:t>Status Register 2 I2C_SR2</a:t>
            </a:r>
            <a:endParaRPr lang="en-US" dirty="0"/>
          </a:p>
        </p:txBody>
      </p:sp>
      <p:sp>
        <p:nvSpPr>
          <p:cNvPr id="3" name="Content Placeholder 2"/>
          <p:cNvSpPr>
            <a:spLocks noGrp="1"/>
          </p:cNvSpPr>
          <p:nvPr>
            <p:ph sz="half" idx="1"/>
          </p:nvPr>
        </p:nvSpPr>
        <p:spPr>
          <a:xfrm>
            <a:off x="152400" y="2014330"/>
            <a:ext cx="8763000" cy="3861007"/>
          </a:xfrm>
        </p:spPr>
        <p:txBody>
          <a:bodyPr/>
          <a:lstStyle/>
          <a:p>
            <a:r>
              <a:rPr lang="en-US" sz="1600" dirty="0" smtClean="0"/>
              <a:t>GENCALL: General call address (slave mode)</a:t>
            </a:r>
          </a:p>
          <a:p>
            <a:r>
              <a:rPr lang="en-US" sz="1600" dirty="0" smtClean="0"/>
              <a:t>TRA: Transmitter / Receiver</a:t>
            </a:r>
          </a:p>
          <a:p>
            <a:r>
              <a:rPr lang="en-US" sz="1600" dirty="0" smtClean="0"/>
              <a:t>BUSY: Bus busy</a:t>
            </a:r>
          </a:p>
          <a:p>
            <a:r>
              <a:rPr lang="en-US" sz="1600" dirty="0" smtClean="0"/>
              <a:t>MSL: Master / Slave</a:t>
            </a:r>
          </a:p>
          <a:p>
            <a:endParaRPr lang="en-US" sz="1600" dirty="0"/>
          </a:p>
        </p:txBody>
      </p:sp>
      <p:pic>
        <p:nvPicPr>
          <p:cNvPr id="296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6579" t="26526" r="1158" b="66836"/>
          <a:stretch/>
        </p:blipFill>
        <p:spPr bwMode="auto">
          <a:xfrm>
            <a:off x="152399" y="914400"/>
            <a:ext cx="8860077"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07148806"/>
      </p:ext>
    </p:extLst>
  </p:cSld>
  <p:clrMapOvr>
    <a:masterClrMapping/>
  </p:clrMapOvr>
  <p:transition>
    <p:pull dir="ru"/>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Required sequence</a:t>
            </a:r>
            <a:endParaRPr lang="en-GB" dirty="0"/>
          </a:p>
        </p:txBody>
      </p:sp>
      <p:sp>
        <p:nvSpPr>
          <p:cNvPr id="3" name="Content Placeholder 2"/>
          <p:cNvSpPr>
            <a:spLocks noGrp="1"/>
          </p:cNvSpPr>
          <p:nvPr>
            <p:ph sz="half" idx="1"/>
          </p:nvPr>
        </p:nvSpPr>
        <p:spPr>
          <a:xfrm>
            <a:off x="233363" y="906463"/>
            <a:ext cx="8605837" cy="2827337"/>
          </a:xfrm>
        </p:spPr>
        <p:txBody>
          <a:bodyPr/>
          <a:lstStyle/>
          <a:p>
            <a:r>
              <a:rPr lang="en-GB" sz="2000" dirty="0" smtClean="0"/>
              <a:t>Program the peripheral input clock in I2C_CR2 Register to generate right timings</a:t>
            </a:r>
          </a:p>
          <a:p>
            <a:r>
              <a:rPr lang="en-GB" sz="2000" dirty="0" smtClean="0"/>
              <a:t>Configure the clock control registers</a:t>
            </a:r>
          </a:p>
          <a:p>
            <a:r>
              <a:rPr lang="en-GB" sz="2000" dirty="0" smtClean="0"/>
              <a:t>Configure the rise time registers</a:t>
            </a:r>
          </a:p>
          <a:p>
            <a:r>
              <a:rPr lang="en-GB" sz="2000" dirty="0" smtClean="0"/>
              <a:t>Enable the peripheral</a:t>
            </a:r>
          </a:p>
          <a:p>
            <a:r>
              <a:rPr lang="en-GB" sz="2000" dirty="0" smtClean="0"/>
              <a:t>Set the START bit to generate a Start condition</a:t>
            </a:r>
          </a:p>
        </p:txBody>
      </p:sp>
    </p:spTree>
    <p:extLst>
      <p:ext uri="{BB962C8B-B14F-4D97-AF65-F5344CB8AC3E}">
        <p14:creationId xmlns:p14="http://schemas.microsoft.com/office/powerpoint/2010/main" val="2260917655"/>
      </p:ext>
    </p:extLst>
  </p:cSld>
  <p:clrMapOvr>
    <a:masterClrMapping/>
  </p:clrMapOvr>
  <p:transition>
    <p:pull dir="ru"/>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22313" y="2971800"/>
            <a:ext cx="7772400" cy="1362075"/>
          </a:xfrm>
        </p:spPr>
        <p:txBody>
          <a:bodyPr/>
          <a:lstStyle/>
          <a:p>
            <a:r>
              <a:rPr lang="en-US" dirty="0" smtClean="0"/>
              <a:t>Protocol Comparison</a:t>
            </a:r>
            <a:endParaRPr lang="en-US" dirty="0"/>
          </a:p>
        </p:txBody>
      </p:sp>
      <p:sp>
        <p:nvSpPr>
          <p:cNvPr id="6" name="Text Placeholder 5"/>
          <p:cNvSpPr>
            <a:spLocks noGrp="1"/>
          </p:cNvSpPr>
          <p:nvPr>
            <p:ph type="body" idx="1"/>
          </p:nvPr>
        </p:nvSpPr>
        <p:spPr/>
        <p:txBody>
          <a:bodyPr/>
          <a:lstStyle/>
          <a:p>
            <a:endParaRPr lang="en-US"/>
          </a:p>
        </p:txBody>
      </p:sp>
    </p:spTree>
    <p:extLst>
      <p:ext uri="{BB962C8B-B14F-4D97-AF65-F5344CB8AC3E}">
        <p14:creationId xmlns:p14="http://schemas.microsoft.com/office/powerpoint/2010/main" val="3256598092"/>
      </p:ext>
    </p:extLst>
  </p:cSld>
  <p:clrMapOvr>
    <a:masterClrMapping/>
  </p:clrMapOvr>
  <p:transition>
    <p:pull dir="ru"/>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Factors to Consider</a:t>
            </a:r>
            <a:endParaRPr lang="en-US" dirty="0"/>
          </a:p>
        </p:txBody>
      </p:sp>
      <p:sp>
        <p:nvSpPr>
          <p:cNvPr id="5" name="Content Placeholder 4"/>
          <p:cNvSpPr>
            <a:spLocks noGrp="1"/>
          </p:cNvSpPr>
          <p:nvPr>
            <p:ph idx="1"/>
          </p:nvPr>
        </p:nvSpPr>
        <p:spPr>
          <a:xfrm>
            <a:off x="233363" y="838200"/>
            <a:ext cx="8910637" cy="5422900"/>
          </a:xfrm>
        </p:spPr>
        <p:txBody>
          <a:bodyPr/>
          <a:lstStyle/>
          <a:p>
            <a:r>
              <a:rPr lang="en-US" sz="2400" dirty="0" smtClean="0"/>
              <a:t>How fast can the data get through?</a:t>
            </a:r>
          </a:p>
          <a:p>
            <a:pPr lvl="1"/>
            <a:r>
              <a:rPr lang="en-US" sz="2000" dirty="0" smtClean="0"/>
              <a:t>Depends on raw bit rate, protocol overhead in packet</a:t>
            </a:r>
          </a:p>
          <a:p>
            <a:r>
              <a:rPr lang="en-US" sz="2400" dirty="0" smtClean="0"/>
              <a:t>How many hardware signals do we need?</a:t>
            </a:r>
          </a:p>
          <a:p>
            <a:pPr lvl="1"/>
            <a:r>
              <a:rPr lang="en-US" sz="2000" dirty="0" smtClean="0"/>
              <a:t>May need clock line, chip select lines, etc.</a:t>
            </a:r>
          </a:p>
          <a:p>
            <a:r>
              <a:rPr lang="en-US" sz="2400" dirty="0" smtClean="0"/>
              <a:t>How do we connect multiple devices (topology)?</a:t>
            </a:r>
          </a:p>
          <a:p>
            <a:pPr lvl="1"/>
            <a:r>
              <a:rPr lang="en-US" sz="2000" dirty="0" smtClean="0"/>
              <a:t>Dedicated link and hardware per device - point-to-point</a:t>
            </a:r>
          </a:p>
          <a:p>
            <a:pPr lvl="1"/>
            <a:r>
              <a:rPr lang="en-US" sz="2000" dirty="0" smtClean="0"/>
              <a:t>One bus for master transmit/slave receive, one bus for slave transmit/master receive</a:t>
            </a:r>
          </a:p>
          <a:p>
            <a:pPr lvl="1"/>
            <a:r>
              <a:rPr lang="en-US" sz="2000" dirty="0" smtClean="0"/>
              <a:t>All transmitters and receivers connected to same bus – multi-point</a:t>
            </a:r>
          </a:p>
          <a:p>
            <a:r>
              <a:rPr lang="en-US" sz="2400" dirty="0" smtClean="0"/>
              <a:t>How do we address a target device?</a:t>
            </a:r>
          </a:p>
          <a:p>
            <a:pPr lvl="1"/>
            <a:r>
              <a:rPr lang="en-US" sz="2000" dirty="0" smtClean="0"/>
              <a:t>Discrete hardware signal (chip select line)</a:t>
            </a:r>
          </a:p>
          <a:p>
            <a:pPr lvl="1"/>
            <a:r>
              <a:rPr lang="en-US" sz="2000" dirty="0" smtClean="0"/>
              <a:t>Address embedded in packet, decoded internally by receiver</a:t>
            </a:r>
          </a:p>
          <a:p>
            <a:r>
              <a:rPr lang="en-US" sz="2400" dirty="0" smtClean="0"/>
              <a:t>How do these factors change as we add more devices?</a:t>
            </a:r>
          </a:p>
          <a:p>
            <a:endParaRPr lang="en-US" sz="2400" dirty="0"/>
          </a:p>
        </p:txBody>
      </p:sp>
    </p:spTree>
    <p:extLst>
      <p:ext uri="{BB962C8B-B14F-4D97-AF65-F5344CB8AC3E}">
        <p14:creationId xmlns:p14="http://schemas.microsoft.com/office/powerpoint/2010/main" val="1676032175"/>
      </p:ext>
    </p:extLst>
  </p:cSld>
  <p:clrMapOvr>
    <a:masterClrMapping/>
  </p:clrMapOvr>
  <p:transition>
    <p:pull dir="ru"/>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Protocol Trade-Offs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081854872"/>
              </p:ext>
            </p:extLst>
          </p:nvPr>
        </p:nvGraphicFramePr>
        <p:xfrm>
          <a:off x="304799" y="914400"/>
          <a:ext cx="8763001" cy="4846320"/>
        </p:xfrm>
        <a:graphic>
          <a:graphicData uri="http://schemas.openxmlformats.org/drawingml/2006/table">
            <a:tbl>
              <a:tblPr firstRow="1" bandRow="1">
                <a:tableStyleId>{073A0DAA-6AF3-43AB-8588-CEC1D06C72B9}</a:tableStyleId>
              </a:tblPr>
              <a:tblGrid>
                <a:gridCol w="1027793"/>
                <a:gridCol w="2028131"/>
                <a:gridCol w="2201877"/>
                <a:gridCol w="1602841"/>
                <a:gridCol w="1902359"/>
              </a:tblGrid>
              <a:tr h="370840">
                <a:tc>
                  <a:txBody>
                    <a:bodyPr/>
                    <a:lstStyle/>
                    <a:p>
                      <a:r>
                        <a:rPr lang="en-US" sz="1600" dirty="0" smtClean="0"/>
                        <a:t>Protocol</a:t>
                      </a:r>
                      <a:endParaRPr lang="en-US" sz="1600" dirty="0"/>
                    </a:p>
                  </a:txBody>
                  <a:tcPr/>
                </a:tc>
                <a:tc>
                  <a:txBody>
                    <a:bodyPr/>
                    <a:lstStyle/>
                    <a:p>
                      <a:r>
                        <a:rPr lang="en-US" sz="1600" dirty="0" smtClean="0"/>
                        <a:t>Speed</a:t>
                      </a:r>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aseline="0" dirty="0" smtClean="0"/>
                        <a:t>Signals Req. for Bidirectional Communication with N devices</a:t>
                      </a:r>
                      <a:endParaRPr lang="en-US" sz="1600" dirty="0" smtClean="0"/>
                    </a:p>
                    <a:p>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Device Addressing</a:t>
                      </a:r>
                    </a:p>
                  </a:txBody>
                  <a:tcPr/>
                </a:tc>
                <a:tc>
                  <a:txBody>
                    <a:bodyPr/>
                    <a:lstStyle/>
                    <a:p>
                      <a:r>
                        <a:rPr lang="en-US" sz="1600" dirty="0" smtClean="0"/>
                        <a:t>Topology</a:t>
                      </a:r>
                      <a:endParaRPr lang="en-US" sz="1600" dirty="0"/>
                    </a:p>
                  </a:txBody>
                  <a:tcPr/>
                </a:tc>
              </a:tr>
              <a:tr h="370840">
                <a:tc>
                  <a:txBody>
                    <a:bodyPr/>
                    <a:lstStyle/>
                    <a:p>
                      <a:r>
                        <a:rPr lang="en-US" sz="1600" dirty="0" smtClean="0"/>
                        <a:t>UART (Point to Point)</a:t>
                      </a:r>
                      <a:endParaRPr lang="en-US" sz="1600" dirty="0"/>
                    </a:p>
                  </a:txBody>
                  <a:tcPr/>
                </a:tc>
                <a:tc>
                  <a:txBody>
                    <a:bodyPr/>
                    <a:lstStyle/>
                    <a:p>
                      <a:r>
                        <a:rPr lang="en-US" sz="1600" dirty="0" smtClean="0"/>
                        <a:t>Fast – Tens of Mbit/s</a:t>
                      </a:r>
                      <a:endParaRPr lang="en-US" sz="1600" dirty="0"/>
                    </a:p>
                  </a:txBody>
                  <a:tcPr/>
                </a:tc>
                <a:tc>
                  <a:txBody>
                    <a:bodyPr/>
                    <a:lstStyle/>
                    <a:p>
                      <a:r>
                        <a:rPr lang="en-US" sz="1600" dirty="0" smtClean="0"/>
                        <a:t>2*N</a:t>
                      </a:r>
                      <a:r>
                        <a:rPr lang="en-US" sz="1600" baseline="0" dirty="0" smtClean="0"/>
                        <a:t> (</a:t>
                      </a:r>
                      <a:r>
                        <a:rPr lang="en-US" sz="1600" dirty="0" err="1" smtClean="0"/>
                        <a:t>TxD</a:t>
                      </a:r>
                      <a:r>
                        <a:rPr lang="en-US" sz="1600" dirty="0" smtClean="0"/>
                        <a:t>,</a:t>
                      </a:r>
                      <a:r>
                        <a:rPr lang="en-US" sz="1600" baseline="0" dirty="0" smtClean="0"/>
                        <a:t> </a:t>
                      </a:r>
                      <a:r>
                        <a:rPr lang="en-US" sz="1600" baseline="0" dirty="0" err="1" smtClean="0"/>
                        <a:t>RxD</a:t>
                      </a:r>
                      <a:r>
                        <a:rPr lang="en-US" sz="1600" baseline="0" dirty="0" smtClean="0"/>
                        <a:t>)</a:t>
                      </a:r>
                      <a:endParaRPr lang="en-US" sz="1600" dirty="0"/>
                    </a:p>
                  </a:txBody>
                  <a:tcPr/>
                </a:tc>
                <a:tc>
                  <a:txBody>
                    <a:bodyPr/>
                    <a:lstStyle/>
                    <a:p>
                      <a:r>
                        <a:rPr lang="en-US" sz="1600" dirty="0" smtClean="0"/>
                        <a:t>None</a:t>
                      </a:r>
                      <a:endParaRPr lang="en-US" sz="1600" dirty="0"/>
                    </a:p>
                  </a:txBody>
                  <a:tcPr/>
                </a:tc>
                <a:tc>
                  <a:txBody>
                    <a:bodyPr/>
                    <a:lstStyle/>
                    <a:p>
                      <a:r>
                        <a:rPr lang="en-US" sz="1600" dirty="0" smtClean="0"/>
                        <a:t>Point-to-point full duplex</a:t>
                      </a:r>
                      <a:endParaRPr lang="en-US" sz="1600" dirty="0"/>
                    </a:p>
                  </a:txBody>
                  <a:tcPr/>
                </a:tc>
              </a:tr>
              <a:tr h="370840">
                <a:tc>
                  <a:txBody>
                    <a:bodyPr/>
                    <a:lstStyle/>
                    <a:p>
                      <a:r>
                        <a:rPr lang="en-US" sz="1600" dirty="0" smtClean="0"/>
                        <a:t>UART (Multi-drop)</a:t>
                      </a:r>
                      <a:endParaRPr lang="en-US" sz="1600" dirty="0"/>
                    </a:p>
                  </a:txBody>
                  <a:tcPr/>
                </a:tc>
                <a:tc>
                  <a:txBody>
                    <a:bodyPr/>
                    <a:lstStyle/>
                    <a:p>
                      <a:r>
                        <a:rPr lang="en-US" sz="1600" dirty="0" smtClean="0"/>
                        <a:t>Fast – Tens of Mbit/s</a:t>
                      </a:r>
                      <a:endParaRPr lang="en-US" sz="1600" dirty="0"/>
                    </a:p>
                  </a:txBody>
                  <a:tcPr/>
                </a:tc>
                <a:tc>
                  <a:txBody>
                    <a:bodyPr/>
                    <a:lstStyle/>
                    <a:p>
                      <a:r>
                        <a:rPr lang="en-US" sz="1600" dirty="0" smtClean="0"/>
                        <a:t>2 </a:t>
                      </a:r>
                      <a:r>
                        <a:rPr lang="en-US" sz="1600" baseline="0" dirty="0" smtClean="0"/>
                        <a:t>(</a:t>
                      </a:r>
                      <a:r>
                        <a:rPr lang="en-US" sz="1600" dirty="0" err="1" smtClean="0"/>
                        <a:t>TxD</a:t>
                      </a:r>
                      <a:r>
                        <a:rPr lang="en-US" sz="1600" dirty="0" smtClean="0"/>
                        <a:t>,</a:t>
                      </a:r>
                      <a:r>
                        <a:rPr lang="en-US" sz="1600" baseline="0" dirty="0" smtClean="0"/>
                        <a:t> </a:t>
                      </a:r>
                      <a:r>
                        <a:rPr lang="en-US" sz="1600" baseline="0" dirty="0" err="1" smtClean="0"/>
                        <a:t>RxD</a:t>
                      </a:r>
                      <a:r>
                        <a:rPr lang="en-US" sz="1600" baseline="0" dirty="0" smtClean="0"/>
                        <a:t>)</a:t>
                      </a:r>
                      <a:endParaRPr lang="en-US" sz="1600" dirty="0"/>
                    </a:p>
                  </a:txBody>
                  <a:tcPr/>
                </a:tc>
                <a:tc>
                  <a:txBody>
                    <a:bodyPr/>
                    <a:lstStyle/>
                    <a:p>
                      <a:r>
                        <a:rPr lang="en-US" sz="1600" baseline="0" dirty="0" smtClean="0"/>
                        <a:t>Added by user in software</a:t>
                      </a:r>
                      <a:endParaRPr lang="en-US" sz="1600" dirty="0"/>
                    </a:p>
                  </a:txBody>
                  <a:tcPr/>
                </a:tc>
                <a:tc>
                  <a:txBody>
                    <a:bodyPr/>
                    <a:lstStyle/>
                    <a:p>
                      <a:r>
                        <a:rPr lang="en-US" sz="1600" baseline="0" dirty="0" smtClean="0"/>
                        <a:t>Multi-drop</a:t>
                      </a:r>
                      <a:endParaRPr lang="en-US" sz="1600" dirty="0"/>
                    </a:p>
                  </a:txBody>
                  <a:tcPr/>
                </a:tc>
              </a:tr>
              <a:tr h="370840">
                <a:tc>
                  <a:txBody>
                    <a:bodyPr/>
                    <a:lstStyle/>
                    <a:p>
                      <a:r>
                        <a:rPr lang="en-US" sz="1600" dirty="0" smtClean="0"/>
                        <a:t>SPI</a:t>
                      </a:r>
                      <a:endParaRPr lang="en-US" sz="1600" dirty="0"/>
                    </a:p>
                  </a:txBody>
                  <a:tcPr/>
                </a:tc>
                <a:tc>
                  <a:txBody>
                    <a:bodyPr/>
                    <a:lstStyle/>
                    <a:p>
                      <a:r>
                        <a:rPr lang="en-US" sz="1600" dirty="0" smtClean="0"/>
                        <a:t>Fast – Tens of Mbit/s</a:t>
                      </a:r>
                      <a:endParaRPr lang="en-US" sz="1600" dirty="0"/>
                    </a:p>
                  </a:txBody>
                  <a:tcPr/>
                </a:tc>
                <a:tc>
                  <a:txBody>
                    <a:bodyPr/>
                    <a:lstStyle/>
                    <a:p>
                      <a:r>
                        <a:rPr lang="en-US" sz="1600" dirty="0" smtClean="0"/>
                        <a:t>3+N</a:t>
                      </a:r>
                      <a:r>
                        <a:rPr lang="en-US" sz="1600" baseline="0" dirty="0" smtClean="0"/>
                        <a:t> for </a:t>
                      </a:r>
                      <a:r>
                        <a:rPr lang="en-US" sz="1600" dirty="0" smtClean="0"/>
                        <a:t>SCLK, MOSI, MISO, and one SS per device</a:t>
                      </a:r>
                      <a:endParaRPr lang="en-US" sz="1600" dirty="0"/>
                    </a:p>
                  </a:txBody>
                  <a:tcPr/>
                </a:tc>
                <a:tc>
                  <a:txBody>
                    <a:bodyPr/>
                    <a:lstStyle/>
                    <a:p>
                      <a:r>
                        <a:rPr lang="en-US" sz="1600" dirty="0" smtClean="0"/>
                        <a:t>Hardware chip</a:t>
                      </a:r>
                      <a:r>
                        <a:rPr lang="en-US" sz="1600" baseline="0" dirty="0" smtClean="0"/>
                        <a:t> select signal per device</a:t>
                      </a:r>
                      <a:endParaRPr lang="en-US" sz="1600" dirty="0"/>
                    </a:p>
                  </a:txBody>
                  <a:tcPr/>
                </a:tc>
                <a:tc>
                  <a:txBody>
                    <a:bodyPr/>
                    <a:lstStyle/>
                    <a:p>
                      <a:r>
                        <a:rPr lang="en-US" sz="1600" dirty="0" smtClean="0"/>
                        <a:t>Multi-point full-duplex, multi-drop half-duplex buses</a:t>
                      </a:r>
                      <a:endParaRPr lang="en-US" sz="1600" dirty="0"/>
                    </a:p>
                  </a:txBody>
                  <a:tcPr/>
                </a:tc>
              </a:tr>
              <a:tr h="370840">
                <a:tc>
                  <a:txBody>
                    <a:bodyPr/>
                    <a:lstStyle/>
                    <a:p>
                      <a:r>
                        <a:rPr lang="en-US" sz="1600" dirty="0" smtClean="0"/>
                        <a:t>I</a:t>
                      </a:r>
                      <a:r>
                        <a:rPr lang="en-US" sz="1600" baseline="30000" dirty="0" smtClean="0"/>
                        <a:t>2</a:t>
                      </a:r>
                      <a:r>
                        <a:rPr lang="en-US" sz="1600" dirty="0" smtClean="0"/>
                        <a:t>C</a:t>
                      </a:r>
                      <a:endParaRPr lang="en-US" sz="1600" dirty="0"/>
                    </a:p>
                  </a:txBody>
                  <a:tcPr/>
                </a:tc>
                <a:tc>
                  <a:txBody>
                    <a:bodyPr/>
                    <a:lstStyle/>
                    <a:p>
                      <a:r>
                        <a:rPr lang="en-US" sz="1600" dirty="0" smtClean="0"/>
                        <a:t>Moderate –</a:t>
                      </a:r>
                      <a:r>
                        <a:rPr lang="en-US" sz="1600" baseline="0" dirty="0" smtClean="0"/>
                        <a:t> 100 </a:t>
                      </a:r>
                      <a:r>
                        <a:rPr lang="en-US" sz="1600" baseline="0" dirty="0" err="1" smtClean="0"/>
                        <a:t>kbit</a:t>
                      </a:r>
                      <a:r>
                        <a:rPr lang="en-US" sz="1600" baseline="0" dirty="0" smtClean="0"/>
                        <a:t>/s, </a:t>
                      </a:r>
                      <a:r>
                        <a:rPr lang="en-US" sz="1600" dirty="0" smtClean="0"/>
                        <a:t>400 </a:t>
                      </a:r>
                      <a:r>
                        <a:rPr lang="en-US" sz="1600" dirty="0" err="1" smtClean="0"/>
                        <a:t>kbit</a:t>
                      </a:r>
                      <a:r>
                        <a:rPr lang="en-US" sz="1600" dirty="0" smtClean="0"/>
                        <a:t>/s, 1 Mbit/s, 3.4 Mbit/s. Packet</a:t>
                      </a:r>
                      <a:r>
                        <a:rPr lang="en-US" sz="1600" baseline="0" dirty="0" smtClean="0"/>
                        <a:t> overhead.</a:t>
                      </a:r>
                      <a:endParaRPr lang="en-US" sz="1600" dirty="0" smtClean="0"/>
                    </a:p>
                  </a:txBody>
                  <a:tcPr/>
                </a:tc>
                <a:tc>
                  <a:txBody>
                    <a:bodyPr/>
                    <a:lstStyle/>
                    <a:p>
                      <a:r>
                        <a:rPr lang="en-US" sz="1600" dirty="0" smtClean="0"/>
                        <a:t>2: SCL, SDA</a:t>
                      </a:r>
                      <a:endParaRPr lang="en-US" sz="1600" dirty="0"/>
                    </a:p>
                  </a:txBody>
                  <a:tcPr/>
                </a:tc>
                <a:tc>
                  <a:txBody>
                    <a:bodyPr/>
                    <a:lstStyle/>
                    <a:p>
                      <a:r>
                        <a:rPr lang="en-US" sz="1600" dirty="0" smtClean="0"/>
                        <a:t>In</a:t>
                      </a:r>
                      <a:r>
                        <a:rPr lang="en-US" sz="1600" baseline="0" dirty="0" smtClean="0"/>
                        <a:t> packet</a:t>
                      </a:r>
                      <a:endParaRPr lang="en-US" sz="1600" dirty="0"/>
                    </a:p>
                  </a:txBody>
                  <a:tcPr/>
                </a:tc>
                <a:tc>
                  <a:txBody>
                    <a:bodyPr/>
                    <a:lstStyle/>
                    <a:p>
                      <a:r>
                        <a:rPr lang="en-US" sz="1600" dirty="0" smtClean="0"/>
                        <a:t>Multi-point half-duplex</a:t>
                      </a:r>
                      <a:r>
                        <a:rPr lang="en-US" sz="1600" baseline="0" dirty="0" smtClean="0"/>
                        <a:t> </a:t>
                      </a:r>
                      <a:r>
                        <a:rPr lang="en-US" sz="1600" dirty="0" smtClean="0"/>
                        <a:t>bus</a:t>
                      </a:r>
                      <a:endParaRPr lang="en-US" sz="1600" dirty="0"/>
                    </a:p>
                  </a:txBody>
                  <a:tcPr/>
                </a:tc>
              </a:tr>
            </a:tbl>
          </a:graphicData>
        </a:graphic>
      </p:graphicFrame>
    </p:spTree>
    <p:extLst>
      <p:ext uri="{BB962C8B-B14F-4D97-AF65-F5344CB8AC3E}">
        <p14:creationId xmlns:p14="http://schemas.microsoft.com/office/powerpoint/2010/main" val="3850510079"/>
      </p:ext>
    </p:extLst>
  </p:cSld>
  <p:clrMapOvr>
    <a:masterClrMapping/>
  </p:clrMapOvr>
  <p:transition>
    <p:pull dir="ru"/>
  </p:transition>
  <p:timing>
    <p:tnLst>
      <p:par>
        <p:cTn id="1" dur="indefinite" restart="never" nodeType="tmRoot"/>
      </p:par>
    </p:tnLst>
  </p:timing>
</p:sld>
</file>

<file path=ppt/theme/theme1.xml><?xml version="1.0" encoding="utf-8"?>
<a:theme xmlns:a="http://schemas.openxmlformats.org/drawingml/2006/main" name="ARMTheme">
  <a:themeElements>
    <a:clrScheme name="test3 12">
      <a:dk1>
        <a:srgbClr val="1D315B"/>
      </a:dk1>
      <a:lt1>
        <a:srgbClr val="FFFFFF"/>
      </a:lt1>
      <a:dk2>
        <a:srgbClr val="660066"/>
      </a:dk2>
      <a:lt2>
        <a:srgbClr val="FF9933"/>
      </a:lt2>
      <a:accent1>
        <a:srgbClr val="FFCC00"/>
      </a:accent1>
      <a:accent2>
        <a:srgbClr val="990033"/>
      </a:accent2>
      <a:accent3>
        <a:srgbClr val="FFFFFF"/>
      </a:accent3>
      <a:accent4>
        <a:srgbClr val="17284C"/>
      </a:accent4>
      <a:accent5>
        <a:srgbClr val="FFE2AA"/>
      </a:accent5>
      <a:accent6>
        <a:srgbClr val="8A002D"/>
      </a:accent6>
      <a:hlink>
        <a:srgbClr val="336600"/>
      </a:hlink>
      <a:folHlink>
        <a:srgbClr val="007FAC"/>
      </a:folHlink>
    </a:clrScheme>
    <a:fontScheme name="test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rgbClr val="FF0000"/>
          </a:solidFill>
          <a:prstDash val="solid"/>
          <a:round/>
          <a:headEnd type="triangl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801688" rtl="0" eaLnBrk="0" fontAlgn="ctr" latinLnBrk="0" hangingPunct="0">
          <a:lnSpc>
            <a:spcPct val="80000"/>
          </a:lnSpc>
          <a:spcBef>
            <a:spcPct val="50000"/>
          </a:spcBef>
          <a:spcAft>
            <a:spcPct val="0"/>
          </a:spcAft>
          <a:buClr>
            <a:schemeClr val="bg2"/>
          </a:buClr>
          <a:buSzPct val="125000"/>
          <a:buFont typeface="Wingdings" pitchFamily="2" charset="2"/>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rgbClr val="FF0000"/>
          </a:solidFill>
          <a:prstDash val="solid"/>
          <a:round/>
          <a:headEnd type="triangl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801688" rtl="0" eaLnBrk="0" fontAlgn="ctr" latinLnBrk="0" hangingPunct="0">
          <a:lnSpc>
            <a:spcPct val="80000"/>
          </a:lnSpc>
          <a:spcBef>
            <a:spcPct val="50000"/>
          </a:spcBef>
          <a:spcAft>
            <a:spcPct val="0"/>
          </a:spcAft>
          <a:buClr>
            <a:schemeClr val="bg2"/>
          </a:buClr>
          <a:buSzPct val="125000"/>
          <a:buFont typeface="Wingdings" pitchFamily="2" charset="2"/>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test3 1">
        <a:dk1>
          <a:srgbClr val="80B7C0"/>
        </a:dk1>
        <a:lt1>
          <a:srgbClr val="FFFFFF"/>
        </a:lt1>
        <a:dk2>
          <a:srgbClr val="000066"/>
        </a:dk2>
        <a:lt2>
          <a:srgbClr val="4F647E"/>
        </a:lt2>
        <a:accent1>
          <a:srgbClr val="F49766"/>
        </a:accent1>
        <a:accent2>
          <a:srgbClr val="8866A6"/>
        </a:accent2>
        <a:accent3>
          <a:srgbClr val="AAAAB8"/>
        </a:accent3>
        <a:accent4>
          <a:srgbClr val="DADADA"/>
        </a:accent4>
        <a:accent5>
          <a:srgbClr val="F8C9B8"/>
        </a:accent5>
        <a:accent6>
          <a:srgbClr val="7B5C96"/>
        </a:accent6>
        <a:hlink>
          <a:srgbClr val="9C484F"/>
        </a:hlink>
        <a:folHlink>
          <a:srgbClr val="749285"/>
        </a:folHlink>
      </a:clrScheme>
      <a:clrMap bg1="dk2" tx1="lt1" bg2="dk1" tx2="lt2" accent1="accent1" accent2="accent2" accent3="accent3" accent4="accent4" accent5="accent5" accent6="accent6" hlink="hlink" folHlink="folHlink"/>
    </a:extraClrScheme>
    <a:extraClrScheme>
      <a:clrScheme name="test3 2">
        <a:dk1>
          <a:srgbClr val="80B7C0"/>
        </a:dk1>
        <a:lt1>
          <a:srgbClr val="FFFFFF"/>
        </a:lt1>
        <a:dk2>
          <a:srgbClr val="000066"/>
        </a:dk2>
        <a:lt2>
          <a:srgbClr val="FFFFFF"/>
        </a:lt2>
        <a:accent1>
          <a:srgbClr val="E86514"/>
        </a:accent1>
        <a:accent2>
          <a:srgbClr val="5D32A4"/>
        </a:accent2>
        <a:accent3>
          <a:srgbClr val="AAAAB8"/>
        </a:accent3>
        <a:accent4>
          <a:srgbClr val="DADADA"/>
        </a:accent4>
        <a:accent5>
          <a:srgbClr val="F2B8AA"/>
        </a:accent5>
        <a:accent6>
          <a:srgbClr val="532C94"/>
        </a:accent6>
        <a:hlink>
          <a:srgbClr val="A82248"/>
        </a:hlink>
        <a:folHlink>
          <a:srgbClr val="006E1A"/>
        </a:folHlink>
      </a:clrScheme>
      <a:clrMap bg1="dk2" tx1="lt1" bg2="dk1" tx2="lt2" accent1="accent1" accent2="accent2" accent3="accent3" accent4="accent4" accent5="accent5" accent6="accent6" hlink="hlink" folHlink="folHlink"/>
    </a:extraClrScheme>
    <a:extraClrScheme>
      <a:clrScheme name="test3 3">
        <a:dk1>
          <a:srgbClr val="80B7C0"/>
        </a:dk1>
        <a:lt1>
          <a:srgbClr val="FFFFFF"/>
        </a:lt1>
        <a:dk2>
          <a:srgbClr val="00325F"/>
        </a:dk2>
        <a:lt2>
          <a:srgbClr val="FFFFFF"/>
        </a:lt2>
        <a:accent1>
          <a:srgbClr val="E86514"/>
        </a:accent1>
        <a:accent2>
          <a:srgbClr val="5D32A4"/>
        </a:accent2>
        <a:accent3>
          <a:srgbClr val="AAADB6"/>
        </a:accent3>
        <a:accent4>
          <a:srgbClr val="DADADA"/>
        </a:accent4>
        <a:accent5>
          <a:srgbClr val="F2B8AA"/>
        </a:accent5>
        <a:accent6>
          <a:srgbClr val="532C94"/>
        </a:accent6>
        <a:hlink>
          <a:srgbClr val="A82248"/>
        </a:hlink>
        <a:folHlink>
          <a:srgbClr val="006E1A"/>
        </a:folHlink>
      </a:clrScheme>
      <a:clrMap bg1="dk2" tx1="lt1" bg2="dk1" tx2="lt2" accent1="accent1" accent2="accent2" accent3="accent3" accent4="accent4" accent5="accent5" accent6="accent6" hlink="hlink" folHlink="folHlink"/>
    </a:extraClrScheme>
    <a:extraClrScheme>
      <a:clrScheme name="test3 4">
        <a:dk1>
          <a:srgbClr val="80B7C0"/>
        </a:dk1>
        <a:lt1>
          <a:srgbClr val="FFFFFF"/>
        </a:lt1>
        <a:dk2>
          <a:srgbClr val="1D315B"/>
        </a:dk2>
        <a:lt2>
          <a:srgbClr val="FFFFFF"/>
        </a:lt2>
        <a:accent1>
          <a:srgbClr val="E86514"/>
        </a:accent1>
        <a:accent2>
          <a:srgbClr val="5D32A4"/>
        </a:accent2>
        <a:accent3>
          <a:srgbClr val="ABADB5"/>
        </a:accent3>
        <a:accent4>
          <a:srgbClr val="DADADA"/>
        </a:accent4>
        <a:accent5>
          <a:srgbClr val="F2B8AA"/>
        </a:accent5>
        <a:accent6>
          <a:srgbClr val="532C94"/>
        </a:accent6>
        <a:hlink>
          <a:srgbClr val="A82248"/>
        </a:hlink>
        <a:folHlink>
          <a:srgbClr val="006E1A"/>
        </a:folHlink>
      </a:clrScheme>
      <a:clrMap bg1="dk2" tx1="lt1" bg2="dk1" tx2="lt2" accent1="accent1" accent2="accent2" accent3="accent3" accent4="accent4" accent5="accent5" accent6="accent6" hlink="hlink" folHlink="folHlink"/>
    </a:extraClrScheme>
    <a:extraClrScheme>
      <a:clrScheme name="test3 5">
        <a:dk1>
          <a:srgbClr val="80B7C0"/>
        </a:dk1>
        <a:lt1>
          <a:srgbClr val="FFFFFF"/>
        </a:lt1>
        <a:dk2>
          <a:srgbClr val="1D315B"/>
        </a:dk2>
        <a:lt2>
          <a:srgbClr val="FFFFFF"/>
        </a:lt2>
        <a:accent1>
          <a:srgbClr val="FFCC00"/>
        </a:accent1>
        <a:accent2>
          <a:srgbClr val="CC0000"/>
        </a:accent2>
        <a:accent3>
          <a:srgbClr val="ABADB5"/>
        </a:accent3>
        <a:accent4>
          <a:srgbClr val="DADADA"/>
        </a:accent4>
        <a:accent5>
          <a:srgbClr val="FFE2AA"/>
        </a:accent5>
        <a:accent6>
          <a:srgbClr val="B90000"/>
        </a:accent6>
        <a:hlink>
          <a:srgbClr val="33CC33"/>
        </a:hlink>
        <a:folHlink>
          <a:srgbClr val="6600FF"/>
        </a:folHlink>
      </a:clrScheme>
      <a:clrMap bg1="dk2" tx1="lt1" bg2="dk1" tx2="lt2" accent1="accent1" accent2="accent2" accent3="accent3" accent4="accent4" accent5="accent5" accent6="accent6" hlink="hlink" folHlink="folHlink"/>
    </a:extraClrScheme>
    <a:extraClrScheme>
      <a:clrScheme name="test3 6">
        <a:dk1>
          <a:srgbClr val="80B7C0"/>
        </a:dk1>
        <a:lt1>
          <a:srgbClr val="FF9933"/>
        </a:lt1>
        <a:dk2>
          <a:srgbClr val="1D315B"/>
        </a:dk2>
        <a:lt2>
          <a:srgbClr val="990099"/>
        </a:lt2>
        <a:accent1>
          <a:srgbClr val="FFCC00"/>
        </a:accent1>
        <a:accent2>
          <a:srgbClr val="CC0000"/>
        </a:accent2>
        <a:accent3>
          <a:srgbClr val="ABADB5"/>
        </a:accent3>
        <a:accent4>
          <a:srgbClr val="DA822A"/>
        </a:accent4>
        <a:accent5>
          <a:srgbClr val="FFE2AA"/>
        </a:accent5>
        <a:accent6>
          <a:srgbClr val="B90000"/>
        </a:accent6>
        <a:hlink>
          <a:srgbClr val="33CC33"/>
        </a:hlink>
        <a:folHlink>
          <a:srgbClr val="6600FF"/>
        </a:folHlink>
      </a:clrScheme>
      <a:clrMap bg1="dk2" tx1="lt1" bg2="dk1" tx2="lt2" accent1="accent1" accent2="accent2" accent3="accent3" accent4="accent4" accent5="accent5" accent6="accent6" hlink="hlink" folHlink="folHlink"/>
    </a:extraClrScheme>
    <a:extraClrScheme>
      <a:clrScheme name="test3 7">
        <a:dk1>
          <a:srgbClr val="FFFFFF"/>
        </a:dk1>
        <a:lt1>
          <a:srgbClr val="FF9933"/>
        </a:lt1>
        <a:dk2>
          <a:srgbClr val="1D315B"/>
        </a:dk2>
        <a:lt2>
          <a:srgbClr val="800080"/>
        </a:lt2>
        <a:accent1>
          <a:srgbClr val="FFCC00"/>
        </a:accent1>
        <a:accent2>
          <a:srgbClr val="990033"/>
        </a:accent2>
        <a:accent3>
          <a:srgbClr val="ABADB5"/>
        </a:accent3>
        <a:accent4>
          <a:srgbClr val="DA822A"/>
        </a:accent4>
        <a:accent5>
          <a:srgbClr val="FFE2AA"/>
        </a:accent5>
        <a:accent6>
          <a:srgbClr val="8A002D"/>
        </a:accent6>
        <a:hlink>
          <a:srgbClr val="009900"/>
        </a:hlink>
        <a:folHlink>
          <a:srgbClr val="0099CC"/>
        </a:folHlink>
      </a:clrScheme>
      <a:clrMap bg1="dk2" tx1="lt1" bg2="dk1" tx2="lt2" accent1="accent1" accent2="accent2" accent3="accent3" accent4="accent4" accent5="accent5" accent6="accent6" hlink="hlink" folHlink="folHlink"/>
    </a:extraClrScheme>
    <a:extraClrScheme>
      <a:clrScheme name="test3 8">
        <a:dk1>
          <a:srgbClr val="FFFFFF"/>
        </a:dk1>
        <a:lt1>
          <a:srgbClr val="FF9933"/>
        </a:lt1>
        <a:dk2>
          <a:srgbClr val="1D315B"/>
        </a:dk2>
        <a:lt2>
          <a:srgbClr val="800080"/>
        </a:lt2>
        <a:accent1>
          <a:srgbClr val="FFCC00"/>
        </a:accent1>
        <a:accent2>
          <a:srgbClr val="990033"/>
        </a:accent2>
        <a:accent3>
          <a:srgbClr val="ABADB5"/>
        </a:accent3>
        <a:accent4>
          <a:srgbClr val="DA822A"/>
        </a:accent4>
        <a:accent5>
          <a:srgbClr val="FFE2AA"/>
        </a:accent5>
        <a:accent6>
          <a:srgbClr val="8A002D"/>
        </a:accent6>
        <a:hlink>
          <a:srgbClr val="009900"/>
        </a:hlink>
        <a:folHlink>
          <a:srgbClr val="007FAC"/>
        </a:folHlink>
      </a:clrScheme>
      <a:clrMap bg1="dk2" tx1="lt1" bg2="dk1" tx2="lt2" accent1="accent1" accent2="accent2" accent3="accent3" accent4="accent4" accent5="accent5" accent6="accent6" hlink="hlink" folHlink="folHlink"/>
    </a:extraClrScheme>
    <a:extraClrScheme>
      <a:clrScheme name="test3 9">
        <a:dk1>
          <a:srgbClr val="FFFFFF"/>
        </a:dk1>
        <a:lt1>
          <a:srgbClr val="FF9933"/>
        </a:lt1>
        <a:dk2>
          <a:srgbClr val="1D315B"/>
        </a:dk2>
        <a:lt2>
          <a:srgbClr val="660066"/>
        </a:lt2>
        <a:accent1>
          <a:srgbClr val="FFCC00"/>
        </a:accent1>
        <a:accent2>
          <a:srgbClr val="990033"/>
        </a:accent2>
        <a:accent3>
          <a:srgbClr val="ABADB5"/>
        </a:accent3>
        <a:accent4>
          <a:srgbClr val="DA822A"/>
        </a:accent4>
        <a:accent5>
          <a:srgbClr val="FFE2AA"/>
        </a:accent5>
        <a:accent6>
          <a:srgbClr val="8A002D"/>
        </a:accent6>
        <a:hlink>
          <a:srgbClr val="336600"/>
        </a:hlink>
        <a:folHlink>
          <a:srgbClr val="007FAC"/>
        </a:folHlink>
      </a:clrScheme>
      <a:clrMap bg1="dk2" tx1="lt1" bg2="dk1" tx2="lt2" accent1="accent1" accent2="accent2" accent3="accent3" accent4="accent4" accent5="accent5" accent6="accent6" hlink="hlink" folHlink="folHlink"/>
    </a:extraClrScheme>
    <a:extraClrScheme>
      <a:clrScheme name="test3 10">
        <a:dk1>
          <a:srgbClr val="FF9933"/>
        </a:dk1>
        <a:lt1>
          <a:srgbClr val="FFFFFF"/>
        </a:lt1>
        <a:dk2>
          <a:srgbClr val="660066"/>
        </a:dk2>
        <a:lt2>
          <a:srgbClr val="1D315B"/>
        </a:lt2>
        <a:accent1>
          <a:srgbClr val="FFCC00"/>
        </a:accent1>
        <a:accent2>
          <a:srgbClr val="990033"/>
        </a:accent2>
        <a:accent3>
          <a:srgbClr val="FFFFFF"/>
        </a:accent3>
        <a:accent4>
          <a:srgbClr val="DA822A"/>
        </a:accent4>
        <a:accent5>
          <a:srgbClr val="FFE2AA"/>
        </a:accent5>
        <a:accent6>
          <a:srgbClr val="8A002D"/>
        </a:accent6>
        <a:hlink>
          <a:srgbClr val="336600"/>
        </a:hlink>
        <a:folHlink>
          <a:srgbClr val="007FAC"/>
        </a:folHlink>
      </a:clrScheme>
      <a:clrMap bg1="lt1" tx1="dk1" bg2="lt2" tx2="dk2" accent1="accent1" accent2="accent2" accent3="accent3" accent4="accent4" accent5="accent5" accent6="accent6" hlink="hlink" folHlink="folHlink"/>
    </a:extraClrScheme>
    <a:extraClrScheme>
      <a:clrScheme name="test3 11">
        <a:dk1>
          <a:srgbClr val="1D315B"/>
        </a:dk1>
        <a:lt1>
          <a:srgbClr val="FFFFFF"/>
        </a:lt1>
        <a:dk2>
          <a:srgbClr val="660066"/>
        </a:dk2>
        <a:lt2>
          <a:srgbClr val="1D315B"/>
        </a:lt2>
        <a:accent1>
          <a:srgbClr val="FFCC00"/>
        </a:accent1>
        <a:accent2>
          <a:srgbClr val="990033"/>
        </a:accent2>
        <a:accent3>
          <a:srgbClr val="FFFFFF"/>
        </a:accent3>
        <a:accent4>
          <a:srgbClr val="17284C"/>
        </a:accent4>
        <a:accent5>
          <a:srgbClr val="FFE2AA"/>
        </a:accent5>
        <a:accent6>
          <a:srgbClr val="8A002D"/>
        </a:accent6>
        <a:hlink>
          <a:srgbClr val="336600"/>
        </a:hlink>
        <a:folHlink>
          <a:srgbClr val="007FAC"/>
        </a:folHlink>
      </a:clrScheme>
      <a:clrMap bg1="lt1" tx1="dk1" bg2="lt2" tx2="dk2" accent1="accent1" accent2="accent2" accent3="accent3" accent4="accent4" accent5="accent5" accent6="accent6" hlink="hlink" folHlink="folHlink"/>
    </a:extraClrScheme>
    <a:extraClrScheme>
      <a:clrScheme name="test3 12">
        <a:dk1>
          <a:srgbClr val="1D315B"/>
        </a:dk1>
        <a:lt1>
          <a:srgbClr val="FFFFFF"/>
        </a:lt1>
        <a:dk2>
          <a:srgbClr val="660066"/>
        </a:dk2>
        <a:lt2>
          <a:srgbClr val="FF9933"/>
        </a:lt2>
        <a:accent1>
          <a:srgbClr val="FFCC00"/>
        </a:accent1>
        <a:accent2>
          <a:srgbClr val="990033"/>
        </a:accent2>
        <a:accent3>
          <a:srgbClr val="FFFFFF"/>
        </a:accent3>
        <a:accent4>
          <a:srgbClr val="17284C"/>
        </a:accent4>
        <a:accent5>
          <a:srgbClr val="FFE2AA"/>
        </a:accent5>
        <a:accent6>
          <a:srgbClr val="8A002D"/>
        </a:accent6>
        <a:hlink>
          <a:srgbClr val="336600"/>
        </a:hlink>
        <a:folHlink>
          <a:srgbClr val="007FA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Improved ARMTheme">
  <a:themeElements>
    <a:clrScheme name="test3 12">
      <a:dk1>
        <a:srgbClr val="1D315B"/>
      </a:dk1>
      <a:lt1>
        <a:srgbClr val="FFFFFF"/>
      </a:lt1>
      <a:dk2>
        <a:srgbClr val="660066"/>
      </a:dk2>
      <a:lt2>
        <a:srgbClr val="FF9933"/>
      </a:lt2>
      <a:accent1>
        <a:srgbClr val="FFCC00"/>
      </a:accent1>
      <a:accent2>
        <a:srgbClr val="990033"/>
      </a:accent2>
      <a:accent3>
        <a:srgbClr val="FFFFFF"/>
      </a:accent3>
      <a:accent4>
        <a:srgbClr val="17284C"/>
      </a:accent4>
      <a:accent5>
        <a:srgbClr val="FFE2AA"/>
      </a:accent5>
      <a:accent6>
        <a:srgbClr val="8A002D"/>
      </a:accent6>
      <a:hlink>
        <a:srgbClr val="336600"/>
      </a:hlink>
      <a:folHlink>
        <a:srgbClr val="007FAC"/>
      </a:folHlink>
    </a:clrScheme>
    <a:fontScheme name="test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rgbClr val="FF0000"/>
          </a:solidFill>
          <a:prstDash val="solid"/>
          <a:round/>
          <a:headEnd type="triangl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801688" rtl="0" eaLnBrk="0" fontAlgn="ctr" latinLnBrk="0" hangingPunct="0">
          <a:lnSpc>
            <a:spcPct val="80000"/>
          </a:lnSpc>
          <a:spcBef>
            <a:spcPct val="50000"/>
          </a:spcBef>
          <a:spcAft>
            <a:spcPct val="0"/>
          </a:spcAft>
          <a:buClr>
            <a:schemeClr val="bg2"/>
          </a:buClr>
          <a:buSzPct val="125000"/>
          <a:buFont typeface="Wingdings" pitchFamily="2" charset="2"/>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rgbClr val="FF0000"/>
          </a:solidFill>
          <a:prstDash val="solid"/>
          <a:round/>
          <a:headEnd type="triangl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801688" rtl="0" eaLnBrk="0" fontAlgn="ctr" latinLnBrk="0" hangingPunct="0">
          <a:lnSpc>
            <a:spcPct val="80000"/>
          </a:lnSpc>
          <a:spcBef>
            <a:spcPct val="50000"/>
          </a:spcBef>
          <a:spcAft>
            <a:spcPct val="0"/>
          </a:spcAft>
          <a:buClr>
            <a:schemeClr val="bg2"/>
          </a:buClr>
          <a:buSzPct val="125000"/>
          <a:buFont typeface="Wingdings" pitchFamily="2" charset="2"/>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test3 1">
        <a:dk1>
          <a:srgbClr val="80B7C0"/>
        </a:dk1>
        <a:lt1>
          <a:srgbClr val="FFFFFF"/>
        </a:lt1>
        <a:dk2>
          <a:srgbClr val="000066"/>
        </a:dk2>
        <a:lt2>
          <a:srgbClr val="4F647E"/>
        </a:lt2>
        <a:accent1>
          <a:srgbClr val="F49766"/>
        </a:accent1>
        <a:accent2>
          <a:srgbClr val="8866A6"/>
        </a:accent2>
        <a:accent3>
          <a:srgbClr val="AAAAB8"/>
        </a:accent3>
        <a:accent4>
          <a:srgbClr val="DADADA"/>
        </a:accent4>
        <a:accent5>
          <a:srgbClr val="F8C9B8"/>
        </a:accent5>
        <a:accent6>
          <a:srgbClr val="7B5C96"/>
        </a:accent6>
        <a:hlink>
          <a:srgbClr val="9C484F"/>
        </a:hlink>
        <a:folHlink>
          <a:srgbClr val="749285"/>
        </a:folHlink>
      </a:clrScheme>
      <a:clrMap bg1="dk2" tx1="lt1" bg2="dk1" tx2="lt2" accent1="accent1" accent2="accent2" accent3="accent3" accent4="accent4" accent5="accent5" accent6="accent6" hlink="hlink" folHlink="folHlink"/>
    </a:extraClrScheme>
    <a:extraClrScheme>
      <a:clrScheme name="test3 2">
        <a:dk1>
          <a:srgbClr val="80B7C0"/>
        </a:dk1>
        <a:lt1>
          <a:srgbClr val="FFFFFF"/>
        </a:lt1>
        <a:dk2>
          <a:srgbClr val="000066"/>
        </a:dk2>
        <a:lt2>
          <a:srgbClr val="FFFFFF"/>
        </a:lt2>
        <a:accent1>
          <a:srgbClr val="E86514"/>
        </a:accent1>
        <a:accent2>
          <a:srgbClr val="5D32A4"/>
        </a:accent2>
        <a:accent3>
          <a:srgbClr val="AAAAB8"/>
        </a:accent3>
        <a:accent4>
          <a:srgbClr val="DADADA"/>
        </a:accent4>
        <a:accent5>
          <a:srgbClr val="F2B8AA"/>
        </a:accent5>
        <a:accent6>
          <a:srgbClr val="532C94"/>
        </a:accent6>
        <a:hlink>
          <a:srgbClr val="A82248"/>
        </a:hlink>
        <a:folHlink>
          <a:srgbClr val="006E1A"/>
        </a:folHlink>
      </a:clrScheme>
      <a:clrMap bg1="dk2" tx1="lt1" bg2="dk1" tx2="lt2" accent1="accent1" accent2="accent2" accent3="accent3" accent4="accent4" accent5="accent5" accent6="accent6" hlink="hlink" folHlink="folHlink"/>
    </a:extraClrScheme>
    <a:extraClrScheme>
      <a:clrScheme name="test3 3">
        <a:dk1>
          <a:srgbClr val="80B7C0"/>
        </a:dk1>
        <a:lt1>
          <a:srgbClr val="FFFFFF"/>
        </a:lt1>
        <a:dk2>
          <a:srgbClr val="00325F"/>
        </a:dk2>
        <a:lt2>
          <a:srgbClr val="FFFFFF"/>
        </a:lt2>
        <a:accent1>
          <a:srgbClr val="E86514"/>
        </a:accent1>
        <a:accent2>
          <a:srgbClr val="5D32A4"/>
        </a:accent2>
        <a:accent3>
          <a:srgbClr val="AAADB6"/>
        </a:accent3>
        <a:accent4>
          <a:srgbClr val="DADADA"/>
        </a:accent4>
        <a:accent5>
          <a:srgbClr val="F2B8AA"/>
        </a:accent5>
        <a:accent6>
          <a:srgbClr val="532C94"/>
        </a:accent6>
        <a:hlink>
          <a:srgbClr val="A82248"/>
        </a:hlink>
        <a:folHlink>
          <a:srgbClr val="006E1A"/>
        </a:folHlink>
      </a:clrScheme>
      <a:clrMap bg1="dk2" tx1="lt1" bg2="dk1" tx2="lt2" accent1="accent1" accent2="accent2" accent3="accent3" accent4="accent4" accent5="accent5" accent6="accent6" hlink="hlink" folHlink="folHlink"/>
    </a:extraClrScheme>
    <a:extraClrScheme>
      <a:clrScheme name="test3 4">
        <a:dk1>
          <a:srgbClr val="80B7C0"/>
        </a:dk1>
        <a:lt1>
          <a:srgbClr val="FFFFFF"/>
        </a:lt1>
        <a:dk2>
          <a:srgbClr val="1D315B"/>
        </a:dk2>
        <a:lt2>
          <a:srgbClr val="FFFFFF"/>
        </a:lt2>
        <a:accent1>
          <a:srgbClr val="E86514"/>
        </a:accent1>
        <a:accent2>
          <a:srgbClr val="5D32A4"/>
        </a:accent2>
        <a:accent3>
          <a:srgbClr val="ABADB5"/>
        </a:accent3>
        <a:accent4>
          <a:srgbClr val="DADADA"/>
        </a:accent4>
        <a:accent5>
          <a:srgbClr val="F2B8AA"/>
        </a:accent5>
        <a:accent6>
          <a:srgbClr val="532C94"/>
        </a:accent6>
        <a:hlink>
          <a:srgbClr val="A82248"/>
        </a:hlink>
        <a:folHlink>
          <a:srgbClr val="006E1A"/>
        </a:folHlink>
      </a:clrScheme>
      <a:clrMap bg1="dk2" tx1="lt1" bg2="dk1" tx2="lt2" accent1="accent1" accent2="accent2" accent3="accent3" accent4="accent4" accent5="accent5" accent6="accent6" hlink="hlink" folHlink="folHlink"/>
    </a:extraClrScheme>
    <a:extraClrScheme>
      <a:clrScheme name="test3 5">
        <a:dk1>
          <a:srgbClr val="80B7C0"/>
        </a:dk1>
        <a:lt1>
          <a:srgbClr val="FFFFFF"/>
        </a:lt1>
        <a:dk2>
          <a:srgbClr val="1D315B"/>
        </a:dk2>
        <a:lt2>
          <a:srgbClr val="FFFFFF"/>
        </a:lt2>
        <a:accent1>
          <a:srgbClr val="FFCC00"/>
        </a:accent1>
        <a:accent2>
          <a:srgbClr val="CC0000"/>
        </a:accent2>
        <a:accent3>
          <a:srgbClr val="ABADB5"/>
        </a:accent3>
        <a:accent4>
          <a:srgbClr val="DADADA"/>
        </a:accent4>
        <a:accent5>
          <a:srgbClr val="FFE2AA"/>
        </a:accent5>
        <a:accent6>
          <a:srgbClr val="B90000"/>
        </a:accent6>
        <a:hlink>
          <a:srgbClr val="33CC33"/>
        </a:hlink>
        <a:folHlink>
          <a:srgbClr val="6600FF"/>
        </a:folHlink>
      </a:clrScheme>
      <a:clrMap bg1="dk2" tx1="lt1" bg2="dk1" tx2="lt2" accent1="accent1" accent2="accent2" accent3="accent3" accent4="accent4" accent5="accent5" accent6="accent6" hlink="hlink" folHlink="folHlink"/>
    </a:extraClrScheme>
    <a:extraClrScheme>
      <a:clrScheme name="test3 6">
        <a:dk1>
          <a:srgbClr val="80B7C0"/>
        </a:dk1>
        <a:lt1>
          <a:srgbClr val="FF9933"/>
        </a:lt1>
        <a:dk2>
          <a:srgbClr val="1D315B"/>
        </a:dk2>
        <a:lt2>
          <a:srgbClr val="990099"/>
        </a:lt2>
        <a:accent1>
          <a:srgbClr val="FFCC00"/>
        </a:accent1>
        <a:accent2>
          <a:srgbClr val="CC0000"/>
        </a:accent2>
        <a:accent3>
          <a:srgbClr val="ABADB5"/>
        </a:accent3>
        <a:accent4>
          <a:srgbClr val="DA822A"/>
        </a:accent4>
        <a:accent5>
          <a:srgbClr val="FFE2AA"/>
        </a:accent5>
        <a:accent6>
          <a:srgbClr val="B90000"/>
        </a:accent6>
        <a:hlink>
          <a:srgbClr val="33CC33"/>
        </a:hlink>
        <a:folHlink>
          <a:srgbClr val="6600FF"/>
        </a:folHlink>
      </a:clrScheme>
      <a:clrMap bg1="dk2" tx1="lt1" bg2="dk1" tx2="lt2" accent1="accent1" accent2="accent2" accent3="accent3" accent4="accent4" accent5="accent5" accent6="accent6" hlink="hlink" folHlink="folHlink"/>
    </a:extraClrScheme>
    <a:extraClrScheme>
      <a:clrScheme name="test3 7">
        <a:dk1>
          <a:srgbClr val="FFFFFF"/>
        </a:dk1>
        <a:lt1>
          <a:srgbClr val="FF9933"/>
        </a:lt1>
        <a:dk2>
          <a:srgbClr val="1D315B"/>
        </a:dk2>
        <a:lt2>
          <a:srgbClr val="800080"/>
        </a:lt2>
        <a:accent1>
          <a:srgbClr val="FFCC00"/>
        </a:accent1>
        <a:accent2>
          <a:srgbClr val="990033"/>
        </a:accent2>
        <a:accent3>
          <a:srgbClr val="ABADB5"/>
        </a:accent3>
        <a:accent4>
          <a:srgbClr val="DA822A"/>
        </a:accent4>
        <a:accent5>
          <a:srgbClr val="FFE2AA"/>
        </a:accent5>
        <a:accent6>
          <a:srgbClr val="8A002D"/>
        </a:accent6>
        <a:hlink>
          <a:srgbClr val="009900"/>
        </a:hlink>
        <a:folHlink>
          <a:srgbClr val="0099CC"/>
        </a:folHlink>
      </a:clrScheme>
      <a:clrMap bg1="dk2" tx1="lt1" bg2="dk1" tx2="lt2" accent1="accent1" accent2="accent2" accent3="accent3" accent4="accent4" accent5="accent5" accent6="accent6" hlink="hlink" folHlink="folHlink"/>
    </a:extraClrScheme>
    <a:extraClrScheme>
      <a:clrScheme name="test3 8">
        <a:dk1>
          <a:srgbClr val="FFFFFF"/>
        </a:dk1>
        <a:lt1>
          <a:srgbClr val="FF9933"/>
        </a:lt1>
        <a:dk2>
          <a:srgbClr val="1D315B"/>
        </a:dk2>
        <a:lt2>
          <a:srgbClr val="800080"/>
        </a:lt2>
        <a:accent1>
          <a:srgbClr val="FFCC00"/>
        </a:accent1>
        <a:accent2>
          <a:srgbClr val="990033"/>
        </a:accent2>
        <a:accent3>
          <a:srgbClr val="ABADB5"/>
        </a:accent3>
        <a:accent4>
          <a:srgbClr val="DA822A"/>
        </a:accent4>
        <a:accent5>
          <a:srgbClr val="FFE2AA"/>
        </a:accent5>
        <a:accent6>
          <a:srgbClr val="8A002D"/>
        </a:accent6>
        <a:hlink>
          <a:srgbClr val="009900"/>
        </a:hlink>
        <a:folHlink>
          <a:srgbClr val="007FAC"/>
        </a:folHlink>
      </a:clrScheme>
      <a:clrMap bg1="dk2" tx1="lt1" bg2="dk1" tx2="lt2" accent1="accent1" accent2="accent2" accent3="accent3" accent4="accent4" accent5="accent5" accent6="accent6" hlink="hlink" folHlink="folHlink"/>
    </a:extraClrScheme>
    <a:extraClrScheme>
      <a:clrScheme name="test3 9">
        <a:dk1>
          <a:srgbClr val="FFFFFF"/>
        </a:dk1>
        <a:lt1>
          <a:srgbClr val="FF9933"/>
        </a:lt1>
        <a:dk2>
          <a:srgbClr val="1D315B"/>
        </a:dk2>
        <a:lt2>
          <a:srgbClr val="660066"/>
        </a:lt2>
        <a:accent1>
          <a:srgbClr val="FFCC00"/>
        </a:accent1>
        <a:accent2>
          <a:srgbClr val="990033"/>
        </a:accent2>
        <a:accent3>
          <a:srgbClr val="ABADB5"/>
        </a:accent3>
        <a:accent4>
          <a:srgbClr val="DA822A"/>
        </a:accent4>
        <a:accent5>
          <a:srgbClr val="FFE2AA"/>
        </a:accent5>
        <a:accent6>
          <a:srgbClr val="8A002D"/>
        </a:accent6>
        <a:hlink>
          <a:srgbClr val="336600"/>
        </a:hlink>
        <a:folHlink>
          <a:srgbClr val="007FAC"/>
        </a:folHlink>
      </a:clrScheme>
      <a:clrMap bg1="dk2" tx1="lt1" bg2="dk1" tx2="lt2" accent1="accent1" accent2="accent2" accent3="accent3" accent4="accent4" accent5="accent5" accent6="accent6" hlink="hlink" folHlink="folHlink"/>
    </a:extraClrScheme>
    <a:extraClrScheme>
      <a:clrScheme name="test3 10">
        <a:dk1>
          <a:srgbClr val="FF9933"/>
        </a:dk1>
        <a:lt1>
          <a:srgbClr val="FFFFFF"/>
        </a:lt1>
        <a:dk2>
          <a:srgbClr val="660066"/>
        </a:dk2>
        <a:lt2>
          <a:srgbClr val="1D315B"/>
        </a:lt2>
        <a:accent1>
          <a:srgbClr val="FFCC00"/>
        </a:accent1>
        <a:accent2>
          <a:srgbClr val="990033"/>
        </a:accent2>
        <a:accent3>
          <a:srgbClr val="FFFFFF"/>
        </a:accent3>
        <a:accent4>
          <a:srgbClr val="DA822A"/>
        </a:accent4>
        <a:accent5>
          <a:srgbClr val="FFE2AA"/>
        </a:accent5>
        <a:accent6>
          <a:srgbClr val="8A002D"/>
        </a:accent6>
        <a:hlink>
          <a:srgbClr val="336600"/>
        </a:hlink>
        <a:folHlink>
          <a:srgbClr val="007FAC"/>
        </a:folHlink>
      </a:clrScheme>
      <a:clrMap bg1="lt1" tx1="dk1" bg2="lt2" tx2="dk2" accent1="accent1" accent2="accent2" accent3="accent3" accent4="accent4" accent5="accent5" accent6="accent6" hlink="hlink" folHlink="folHlink"/>
    </a:extraClrScheme>
    <a:extraClrScheme>
      <a:clrScheme name="test3 11">
        <a:dk1>
          <a:srgbClr val="1D315B"/>
        </a:dk1>
        <a:lt1>
          <a:srgbClr val="FFFFFF"/>
        </a:lt1>
        <a:dk2>
          <a:srgbClr val="660066"/>
        </a:dk2>
        <a:lt2>
          <a:srgbClr val="1D315B"/>
        </a:lt2>
        <a:accent1>
          <a:srgbClr val="FFCC00"/>
        </a:accent1>
        <a:accent2>
          <a:srgbClr val="990033"/>
        </a:accent2>
        <a:accent3>
          <a:srgbClr val="FFFFFF"/>
        </a:accent3>
        <a:accent4>
          <a:srgbClr val="17284C"/>
        </a:accent4>
        <a:accent5>
          <a:srgbClr val="FFE2AA"/>
        </a:accent5>
        <a:accent6>
          <a:srgbClr val="8A002D"/>
        </a:accent6>
        <a:hlink>
          <a:srgbClr val="336600"/>
        </a:hlink>
        <a:folHlink>
          <a:srgbClr val="007FAC"/>
        </a:folHlink>
      </a:clrScheme>
      <a:clrMap bg1="lt1" tx1="dk1" bg2="lt2" tx2="dk2" accent1="accent1" accent2="accent2" accent3="accent3" accent4="accent4" accent5="accent5" accent6="accent6" hlink="hlink" folHlink="folHlink"/>
    </a:extraClrScheme>
    <a:extraClrScheme>
      <a:clrScheme name="test3 12">
        <a:dk1>
          <a:srgbClr val="1D315B"/>
        </a:dk1>
        <a:lt1>
          <a:srgbClr val="FFFFFF"/>
        </a:lt1>
        <a:dk2>
          <a:srgbClr val="660066"/>
        </a:dk2>
        <a:lt2>
          <a:srgbClr val="FF9933"/>
        </a:lt2>
        <a:accent1>
          <a:srgbClr val="FFCC00"/>
        </a:accent1>
        <a:accent2>
          <a:srgbClr val="990033"/>
        </a:accent2>
        <a:accent3>
          <a:srgbClr val="FFFFFF"/>
        </a:accent3>
        <a:accent4>
          <a:srgbClr val="17284C"/>
        </a:accent4>
        <a:accent5>
          <a:srgbClr val="FFE2AA"/>
        </a:accent5>
        <a:accent6>
          <a:srgbClr val="8A002D"/>
        </a:accent6>
        <a:hlink>
          <a:srgbClr val="336600"/>
        </a:hlink>
        <a:folHlink>
          <a:srgbClr val="007FAC"/>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ARMTheme</Template>
  <TotalTime>19860</TotalTime>
  <Words>4884</Words>
  <Application>Microsoft Office PowerPoint</Application>
  <PresentationFormat>On-screen Show (4:3)</PresentationFormat>
  <Paragraphs>1042</Paragraphs>
  <Slides>99</Slides>
  <Notes>97</Notes>
  <HiddenSlides>0</HiddenSlides>
  <MMClips>0</MMClips>
  <ScaleCrop>false</ScaleCrop>
  <HeadingPairs>
    <vt:vector size="6" baseType="variant">
      <vt:variant>
        <vt:lpstr>Theme</vt:lpstr>
      </vt:variant>
      <vt:variant>
        <vt:i4>2</vt:i4>
      </vt:variant>
      <vt:variant>
        <vt:lpstr>Embedded OLE Servers</vt:lpstr>
      </vt:variant>
      <vt:variant>
        <vt:i4>2</vt:i4>
      </vt:variant>
      <vt:variant>
        <vt:lpstr>Slide Titles</vt:lpstr>
      </vt:variant>
      <vt:variant>
        <vt:i4>99</vt:i4>
      </vt:variant>
    </vt:vector>
  </HeadingPairs>
  <TitlesOfParts>
    <vt:vector size="103" baseType="lpstr">
      <vt:lpstr>ARMTheme</vt:lpstr>
      <vt:lpstr>Improved ARMTheme</vt:lpstr>
      <vt:lpstr>Visio</vt:lpstr>
      <vt:lpstr>Bitmap Image</vt:lpstr>
      <vt:lpstr>Serial Communications</vt:lpstr>
      <vt:lpstr>Overview</vt:lpstr>
      <vt:lpstr>Why Communicate Serially?</vt:lpstr>
      <vt:lpstr>Example System: Voyager Spacecraft</vt:lpstr>
      <vt:lpstr>Example System</vt:lpstr>
      <vt:lpstr>Parallel Buses</vt:lpstr>
      <vt:lpstr>Synchronous Serial Data Transmission</vt:lpstr>
      <vt:lpstr>Synchronous Full-Duplex Serial Data Bus</vt:lpstr>
      <vt:lpstr>Synchronous Half-Duplex Serial Data Bus</vt:lpstr>
      <vt:lpstr>Asynchronous Serial Communication</vt:lpstr>
      <vt:lpstr>Serial Communication Specifics</vt:lpstr>
      <vt:lpstr>Error Detection</vt:lpstr>
      <vt:lpstr>Tools for Serial Communications Development</vt:lpstr>
      <vt:lpstr>Software Structure – Handling asynchronous Communication</vt:lpstr>
      <vt:lpstr>Software Structure</vt:lpstr>
      <vt:lpstr>Serial Communications and Interrupts</vt:lpstr>
      <vt:lpstr>Enabling and Connecting Interrupts to ISRs</vt:lpstr>
      <vt:lpstr>Code to Implement Queues</vt:lpstr>
      <vt:lpstr>Defining the Queues</vt:lpstr>
      <vt:lpstr>Initialization and Status Inquiries</vt:lpstr>
      <vt:lpstr>Enqueue and Dequeue</vt:lpstr>
      <vt:lpstr>Using the Queues</vt:lpstr>
      <vt:lpstr>Software Structure – Parsing Messages</vt:lpstr>
      <vt:lpstr>Decoding Messages</vt:lpstr>
      <vt:lpstr>Example Binary Serial Data: TSIP</vt:lpstr>
      <vt:lpstr>Example ASCII Serial Data: NMEA-0183</vt:lpstr>
      <vt:lpstr>State Machine for Parsing NMEA-0183</vt:lpstr>
      <vt:lpstr>Parsing</vt:lpstr>
      <vt:lpstr>STM32F407VG and DIscovery Specifics</vt:lpstr>
      <vt:lpstr>Discovery Serial I/O</vt:lpstr>
      <vt:lpstr>Clock Gating for Serial Comm.</vt:lpstr>
      <vt:lpstr>Universal synchronous asynchronous receiver transmitter (USART)</vt:lpstr>
      <vt:lpstr>USART Block Diagram</vt:lpstr>
      <vt:lpstr>USART</vt:lpstr>
      <vt:lpstr>Transmitter Basics</vt:lpstr>
      <vt:lpstr>Receiver Basics</vt:lpstr>
      <vt:lpstr>For this to work…</vt:lpstr>
      <vt:lpstr>How the STM32F4 works</vt:lpstr>
      <vt:lpstr>USART Module Block Diagram</vt:lpstr>
      <vt:lpstr>Input Data Oversampling</vt:lpstr>
      <vt:lpstr>Fractional Baud Rate Generation</vt:lpstr>
      <vt:lpstr>Using the UART</vt:lpstr>
      <vt:lpstr>USART Control Register 1 (USART_CR1)</vt:lpstr>
      <vt:lpstr>USART Control Register 2 and 3 (USART_CR2/3)</vt:lpstr>
      <vt:lpstr>Baud Rate Register (USART_BRR)</vt:lpstr>
      <vt:lpstr>Data Register</vt:lpstr>
      <vt:lpstr>UART Status Register (USART_SR)</vt:lpstr>
      <vt:lpstr>Software for Polled Serial Comm.</vt:lpstr>
      <vt:lpstr>Software for Polled Serial Comm.</vt:lpstr>
      <vt:lpstr>Example Transmitter</vt:lpstr>
      <vt:lpstr>Example Receiver</vt:lpstr>
      <vt:lpstr>Software for Interrupt-Driven Serial Comm.</vt:lpstr>
      <vt:lpstr>USART Control Register 1 (USART_CR1)</vt:lpstr>
      <vt:lpstr>Interrupt Initialization(transmitter)</vt:lpstr>
      <vt:lpstr>Interrupt Handler: Transmitter</vt:lpstr>
      <vt:lpstr>Interrupt Handler: Receiver</vt:lpstr>
      <vt:lpstr>Interrupt Handler: Error Cases</vt:lpstr>
      <vt:lpstr>Example UART Application</vt:lpstr>
      <vt:lpstr>USB to UART Interface</vt:lpstr>
      <vt:lpstr>Building on Asynchronous Comm.</vt:lpstr>
      <vt:lpstr>Solution to Noise: Higher Voltages</vt:lpstr>
      <vt:lpstr>Solution to Noise: Differential Signaling</vt:lpstr>
      <vt:lpstr>Solutions to Poor Scaling</vt:lpstr>
      <vt:lpstr>Example Protocols</vt:lpstr>
      <vt:lpstr>Demonstration: Echo back</vt:lpstr>
      <vt:lpstr>SPI Communications</vt:lpstr>
      <vt:lpstr>Hardware Architecture</vt:lpstr>
      <vt:lpstr>Serial Data Transmission</vt:lpstr>
      <vt:lpstr>SPI Signal Connection Overview</vt:lpstr>
      <vt:lpstr>Using the SPI</vt:lpstr>
      <vt:lpstr>SPI Control Register 1 (SPI_CR1)</vt:lpstr>
      <vt:lpstr>SPI Control Register 2 (SPI_CR2)</vt:lpstr>
      <vt:lpstr>Clock and Phase Settings: CPHA = 1</vt:lpstr>
      <vt:lpstr>Clock and Phase Settings: CPHA = 0</vt:lpstr>
      <vt:lpstr>SPI Status Register (SPI_SR)</vt:lpstr>
      <vt:lpstr>Normal and Bidirectional Modes</vt:lpstr>
      <vt:lpstr>SPI Example: Secure Digital Card Access</vt:lpstr>
      <vt:lpstr>SPI Commands</vt:lpstr>
      <vt:lpstr>SD Card Transactions</vt:lpstr>
      <vt:lpstr>I2C Communications</vt:lpstr>
      <vt:lpstr>I2C Bus Overview</vt:lpstr>
      <vt:lpstr>I2C Bus Connections</vt:lpstr>
      <vt:lpstr>I2C Message Format</vt:lpstr>
      <vt:lpstr>Master Writing Data to Slave</vt:lpstr>
      <vt:lpstr>Master Reading Data from Slave</vt:lpstr>
      <vt:lpstr>I2C with Register Addressing</vt:lpstr>
      <vt:lpstr>I2C Addressing</vt:lpstr>
      <vt:lpstr>STM32F40x/41x  I2C Controller</vt:lpstr>
      <vt:lpstr>I2C Slave Mode</vt:lpstr>
      <vt:lpstr>I2C Master Mode</vt:lpstr>
      <vt:lpstr>I2C Control Register 1 I2C_CR1</vt:lpstr>
      <vt:lpstr>I2C Control Register 2 I2C_CR2</vt:lpstr>
      <vt:lpstr>I2C Own address registers</vt:lpstr>
      <vt:lpstr>I2C Status Register 1 I2C_SR1</vt:lpstr>
      <vt:lpstr>I2C Status Register 2 I2C_SR2</vt:lpstr>
      <vt:lpstr>Required sequence</vt:lpstr>
      <vt:lpstr>Protocol Comparison</vt:lpstr>
      <vt:lpstr>Factors to Consider</vt:lpstr>
      <vt:lpstr>Protocol Trade-Offs</vt:lpstr>
    </vt:vector>
  </TitlesOfParts>
  <Company>NCSU ECE Department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Serial Communications</dc:title>
  <dc:creator>Alex Dean/Jim Conrad</dc:creator>
  <cp:lastModifiedBy>Ran Guan</cp:lastModifiedBy>
  <cp:revision>442</cp:revision>
  <cp:lastPrinted>2003-07-20T18:45:12Z</cp:lastPrinted>
  <dcterms:created xsi:type="dcterms:W3CDTF">2002-08-12T14:57:34Z</dcterms:created>
  <dcterms:modified xsi:type="dcterms:W3CDTF">2013-08-27T13:29:58Z</dcterms:modified>
</cp:coreProperties>
</file>