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  <p:sldMasterId id="2147483678" r:id="rId2"/>
  </p:sldMasterIdLst>
  <p:notesMasterIdLst>
    <p:notesMasterId r:id="rId22"/>
  </p:notesMasterIdLst>
  <p:handoutMasterIdLst>
    <p:handoutMasterId r:id="rId23"/>
  </p:handoutMasterIdLst>
  <p:sldIdLst>
    <p:sldId id="258" r:id="rId3"/>
    <p:sldId id="260" r:id="rId4"/>
    <p:sldId id="270" r:id="rId5"/>
    <p:sldId id="275" r:id="rId6"/>
    <p:sldId id="276" r:id="rId7"/>
    <p:sldId id="261" r:id="rId8"/>
    <p:sldId id="262" r:id="rId9"/>
    <p:sldId id="263" r:id="rId10"/>
    <p:sldId id="279" r:id="rId11"/>
    <p:sldId id="272" r:id="rId12"/>
    <p:sldId id="277" r:id="rId13"/>
    <p:sldId id="273" r:id="rId14"/>
    <p:sldId id="274" r:id="rId15"/>
    <p:sldId id="278" r:id="rId16"/>
    <p:sldId id="264" r:id="rId17"/>
    <p:sldId id="267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CD6"/>
    <a:srgbClr val="FFCC99"/>
    <a:srgbClr val="CCFF99"/>
    <a:srgbClr val="FFCCFF"/>
    <a:srgbClr val="66FF33"/>
    <a:srgbClr val="FF0000"/>
    <a:srgbClr val="000099"/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29" autoAdjust="0"/>
    <p:restoredTop sz="86427" autoAdjust="0"/>
  </p:normalViewPr>
  <p:slideViewPr>
    <p:cSldViewPr>
      <p:cViewPr varScale="1">
        <p:scale>
          <a:sx n="113" d="100"/>
          <a:sy n="113" d="100"/>
        </p:scale>
        <p:origin x="-23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834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050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1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7275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7275"/>
            <a:ext cx="2941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80B82F-F03F-4FCD-B0E9-29FBCA0E0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41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40225"/>
            <a:ext cx="50768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7275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677275"/>
            <a:ext cx="2941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C91D82-99B5-4E52-9503-784ADD2F0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7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124B16-C652-4F07-AE90-68AA171FCF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A65F2F-8105-44AB-B823-0D665C1E1D8B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4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1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0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9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AD765A-BFF3-49BB-A271-56277EE8CEE5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9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08C5A6-CE0F-4F81-B07A-C90EFADEBDA6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F35520-C71E-4F5F-86B1-8F441D6ECC80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F35520-C71E-4F5F-86B1-8F441D6ECC80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4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099B84-9EB5-40E4-A6F9-E6E9737B0ED3}" type="slidenum">
              <a:rPr lang="en-US" sz="1200" baseline="0" smtClean="0"/>
              <a:pPr/>
              <a:t>9</a:t>
            </a:fld>
            <a:endParaRPr lang="en-US" sz="1200" baseline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8899525" y="442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8899525" y="442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Introduction </a:t>
            </a:r>
            <a:r>
              <a:rPr lang="en-US" sz="4000" smtClean="0"/>
              <a:t>to </a:t>
            </a:r>
            <a:br>
              <a:rPr lang="en-US" sz="4000" smtClean="0"/>
            </a:br>
            <a:r>
              <a:rPr lang="en-US" sz="4000" smtClean="0"/>
              <a:t>Embedded Systems Design</a:t>
            </a:r>
            <a:endParaRPr lang="en-US" sz="4400" i="1" dirty="0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r>
              <a:rPr lang="en-US" dirty="0" smtClean="0"/>
              <a:t>Dr. Alex Dean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Microcontroller vs. Microprocessor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3429000" cy="5638800"/>
          </a:xfrm>
        </p:spPr>
        <p:txBody>
          <a:bodyPr/>
          <a:lstStyle/>
          <a:p>
            <a:r>
              <a:rPr lang="en-US" sz="2000" dirty="0"/>
              <a:t>Both have a CPU core to execute instructions</a:t>
            </a:r>
          </a:p>
          <a:p>
            <a:r>
              <a:rPr lang="en-US" sz="2000" dirty="0" smtClean="0"/>
              <a:t>Microcontroller has peripherals for concurrent embedded interfacing and control</a:t>
            </a:r>
          </a:p>
          <a:p>
            <a:pPr lvl="1"/>
            <a:r>
              <a:rPr lang="en-US" sz="1800" dirty="0" smtClean="0"/>
              <a:t>Analog</a:t>
            </a:r>
          </a:p>
          <a:p>
            <a:pPr lvl="1"/>
            <a:r>
              <a:rPr lang="en-US" sz="1800" dirty="0" smtClean="0"/>
              <a:t>Non-logic level</a:t>
            </a:r>
            <a:br>
              <a:rPr lang="en-US" sz="1800" dirty="0" smtClean="0"/>
            </a:br>
            <a:r>
              <a:rPr lang="en-US" sz="1800" dirty="0" smtClean="0"/>
              <a:t>signals</a:t>
            </a:r>
          </a:p>
          <a:p>
            <a:pPr lvl="1"/>
            <a:r>
              <a:rPr lang="en-US" sz="1800" dirty="0" smtClean="0"/>
              <a:t>Timing</a:t>
            </a:r>
          </a:p>
          <a:p>
            <a:pPr lvl="1"/>
            <a:r>
              <a:rPr lang="en-US" sz="1800" dirty="0" smtClean="0"/>
              <a:t>Clock generators</a:t>
            </a:r>
          </a:p>
          <a:p>
            <a:pPr lvl="1"/>
            <a:r>
              <a:rPr lang="en-US" sz="1800" dirty="0" smtClean="0"/>
              <a:t>Communications</a:t>
            </a:r>
          </a:p>
          <a:p>
            <a:pPr lvl="2"/>
            <a:r>
              <a:rPr lang="en-US" sz="1600" dirty="0" smtClean="0"/>
              <a:t>point to point</a:t>
            </a:r>
          </a:p>
          <a:p>
            <a:pPr lvl="2"/>
            <a:r>
              <a:rPr lang="en-US" sz="1600" dirty="0" smtClean="0"/>
              <a:t>network</a:t>
            </a:r>
          </a:p>
          <a:p>
            <a:pPr lvl="1"/>
            <a:r>
              <a:rPr lang="en-US" sz="1800" dirty="0" smtClean="0"/>
              <a:t>Reliability </a:t>
            </a:r>
            <a:br>
              <a:rPr lang="en-US" sz="1800" dirty="0" smtClean="0"/>
            </a:br>
            <a:r>
              <a:rPr lang="en-US" sz="1800" dirty="0" smtClean="0"/>
              <a:t>and safety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62400" y="926690"/>
            <a:ext cx="4969446" cy="5321710"/>
            <a:chOff x="3428998" y="926690"/>
            <a:chExt cx="5514976" cy="59059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9" y="926690"/>
              <a:ext cx="5514975" cy="590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3428998" y="930319"/>
              <a:ext cx="1600201" cy="257488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86456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Concurrent, </a:t>
            </a:r>
            <a:r>
              <a:rPr lang="en-US" sz="2000" dirty="0"/>
              <a:t>r</a:t>
            </a:r>
            <a:r>
              <a:rPr lang="en-US" sz="2000" dirty="0" smtClean="0"/>
              <a:t>eactive behaviors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Must respond to sequences and combinations of events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Real-time systems have deadlines on responses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Typically must perform multiple separate activities concurrently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06539621"/>
      </p:ext>
    </p:extLst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2700"/>
            <a:ext cx="8839200" cy="839788"/>
          </a:xfrm>
        </p:spPr>
        <p:txBody>
          <a:bodyPr/>
          <a:lstStyle/>
          <a:p>
            <a:r>
              <a:rPr lang="en-US" sz="3200" dirty="0" smtClean="0"/>
              <a:t>MCU Hardware &amp; Software for Concurrency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3124200" cy="586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CPU executes instructions from one or more thread of execution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Specialized hardware peripherals add dedicated concurrent processing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DMA - transferring data between memory and peripherals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Watchdog timer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Analog </a:t>
            </a:r>
            <a:r>
              <a:rPr lang="en-US" sz="1600" dirty="0"/>
              <a:t>interfacing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Timers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Communications with other devices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Detecting external signal events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Peripherals use </a:t>
            </a:r>
            <a:r>
              <a:rPr lang="en-US" b="1" i="1" dirty="0" smtClean="0"/>
              <a:t>interrupts </a:t>
            </a:r>
            <a:r>
              <a:rPr lang="en-US" dirty="0" smtClean="0"/>
              <a:t>to notify CPU of events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0" y="926690"/>
            <a:ext cx="5008409" cy="5363435"/>
            <a:chOff x="3428998" y="926690"/>
            <a:chExt cx="5514976" cy="59059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9" y="926690"/>
              <a:ext cx="5514975" cy="590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3428999" y="926690"/>
              <a:ext cx="1600201" cy="250231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8" y="3505200"/>
              <a:ext cx="990603" cy="893643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333998" y="1752600"/>
              <a:ext cx="1066802" cy="60960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19598" y="3505200"/>
              <a:ext cx="1066802" cy="251460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486398" y="3505200"/>
              <a:ext cx="1066802" cy="259080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53200" y="3525957"/>
              <a:ext cx="1143000" cy="3179643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3525957"/>
              <a:ext cx="1143000" cy="1655643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929952"/>
      </p:ext>
    </p:extLst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700"/>
            <a:ext cx="8839200" cy="839788"/>
          </a:xfrm>
        </p:spPr>
        <p:txBody>
          <a:bodyPr/>
          <a:lstStyle/>
          <a:p>
            <a:r>
              <a:rPr lang="en-US" sz="3200" dirty="0" smtClean="0"/>
              <a:t>Concurrent Hardware &amp; Software Operation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38800"/>
            <a:ext cx="8458200" cy="1066800"/>
          </a:xfrm>
        </p:spPr>
        <p:txBody>
          <a:bodyPr/>
          <a:lstStyle/>
          <a:p>
            <a:r>
              <a:rPr lang="en-US" sz="2000" dirty="0" smtClean="0"/>
              <a:t>Embedded systems rely on both MCU </a:t>
            </a:r>
            <a:r>
              <a:rPr lang="en-US" sz="2000" b="1" i="1" dirty="0" smtClean="0"/>
              <a:t>hardware peripherals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software </a:t>
            </a:r>
            <a:r>
              <a:rPr lang="en-US" sz="2000" dirty="0" smtClean="0"/>
              <a:t>to get everything done on time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2" y="838200"/>
            <a:ext cx="6729271" cy="4775612"/>
            <a:chOff x="990601" y="914400"/>
            <a:chExt cx="7086599" cy="5029200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218244"/>
              <a:ext cx="6400800" cy="472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9144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6670" y="9144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3017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843733" y="3242368"/>
              <a:ext cx="632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295400" y="1752600"/>
              <a:ext cx="0" cy="3657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52828200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Fault handling</a:t>
            </a:r>
          </a:p>
          <a:p>
            <a:pPr lvl="1"/>
            <a:r>
              <a:rPr lang="en-US" sz="1800" dirty="0" smtClean="0"/>
              <a:t>Many systems must operate independently for long periods of time, requiring system to handle likely faults without crashing</a:t>
            </a:r>
          </a:p>
          <a:p>
            <a:pPr lvl="1"/>
            <a:r>
              <a:rPr lang="en-US" sz="1800" dirty="0" smtClean="0"/>
              <a:t>Often fault-handling code is larger and more complex than the normal-case code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Diagnostics</a:t>
            </a:r>
          </a:p>
          <a:p>
            <a:pPr lvl="1"/>
            <a:r>
              <a:rPr lang="en-US" sz="1800" dirty="0" smtClean="0"/>
              <a:t>Help service personnel determine problem</a:t>
            </a:r>
            <a:r>
              <a:rPr lang="en-US" sz="1800" dirty="0"/>
              <a:t> </a:t>
            </a:r>
            <a:r>
              <a:rPr lang="en-US" sz="1800" dirty="0" smtClean="0"/>
              <a:t>quickly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6125509"/>
      </p:ext>
    </p:extLst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Cost</a:t>
            </a:r>
          </a:p>
          <a:p>
            <a:pPr lvl="1"/>
            <a:r>
              <a:rPr lang="en-US" sz="1800" dirty="0" smtClean="0"/>
              <a:t>Competitive markets penalize products which don’t deliver adequate value for the cost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Size and weight limits</a:t>
            </a:r>
          </a:p>
          <a:p>
            <a:pPr lvl="1"/>
            <a:r>
              <a:rPr lang="en-US" sz="1800" dirty="0" smtClean="0"/>
              <a:t>Mobile (aviation, automotive) and portable (e.g. handheld) systems</a:t>
            </a:r>
          </a:p>
          <a:p>
            <a:endParaRPr lang="en-US" sz="2000" dirty="0" smtClean="0"/>
          </a:p>
          <a:p>
            <a:r>
              <a:rPr lang="en-US" sz="2000" dirty="0" smtClean="0"/>
              <a:t>Power and energy limits</a:t>
            </a:r>
          </a:p>
          <a:p>
            <a:pPr lvl="1"/>
            <a:r>
              <a:rPr lang="en-US" sz="1800" dirty="0" smtClean="0"/>
              <a:t>Battery capacity</a:t>
            </a:r>
          </a:p>
          <a:p>
            <a:pPr lvl="1"/>
            <a:r>
              <a:rPr lang="en-US" sz="1800" dirty="0" smtClean="0"/>
              <a:t>Cooling limits</a:t>
            </a:r>
          </a:p>
          <a:p>
            <a:endParaRPr lang="en-US" sz="2000" dirty="0" smtClean="0"/>
          </a:p>
          <a:p>
            <a:r>
              <a:rPr lang="en-US" sz="2000" dirty="0" smtClean="0"/>
              <a:t>Environment</a:t>
            </a:r>
          </a:p>
          <a:p>
            <a:pPr lvl="1"/>
            <a:r>
              <a:rPr lang="en-US" sz="1800" dirty="0" smtClean="0"/>
              <a:t>Temperatures may range from -40°C to 125°C, or even more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9884870"/>
      </p:ext>
    </p:ext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Microcontrollers used (rather than microprocessors)</a:t>
            </a:r>
          </a:p>
          <a:p>
            <a:pPr lvl="1"/>
            <a:r>
              <a:rPr lang="en-US" sz="1800" dirty="0" smtClean="0"/>
              <a:t>Include peripherals to interface with other devices, respond efficiently </a:t>
            </a:r>
          </a:p>
          <a:p>
            <a:pPr lvl="1"/>
            <a:r>
              <a:rPr lang="en-US" sz="1800" dirty="0" smtClean="0"/>
              <a:t>On-chip RAM, ROM reduce circuit board complexity and cost</a:t>
            </a:r>
          </a:p>
          <a:p>
            <a:pPr lvl="1"/>
            <a:endParaRPr lang="en-US" sz="1800" dirty="0" smtClean="0"/>
          </a:p>
          <a:p>
            <a:r>
              <a:rPr lang="en-US" sz="2000" dirty="0"/>
              <a:t>Programming language</a:t>
            </a:r>
          </a:p>
          <a:p>
            <a:pPr lvl="1"/>
            <a:r>
              <a:rPr lang="en-US" sz="1800" dirty="0"/>
              <a:t>Programmed in C rather than Java (smaller and faster </a:t>
            </a:r>
            <a:r>
              <a:rPr lang="en-US" sz="1800" dirty="0" smtClean="0"/>
              <a:t>code, so less expensive MCU)</a:t>
            </a:r>
            <a:endParaRPr lang="en-US" sz="1800" dirty="0"/>
          </a:p>
          <a:p>
            <a:pPr lvl="1"/>
            <a:r>
              <a:rPr lang="en-US" sz="1800" dirty="0"/>
              <a:t>Some performance-critical code may be in assembly language</a:t>
            </a:r>
          </a:p>
          <a:p>
            <a:endParaRPr lang="en-US" sz="2000" dirty="0" smtClean="0"/>
          </a:p>
          <a:p>
            <a:r>
              <a:rPr lang="en-US" sz="2000" dirty="0" smtClean="0"/>
              <a:t>Operating system</a:t>
            </a:r>
          </a:p>
          <a:p>
            <a:pPr lvl="1"/>
            <a:r>
              <a:rPr lang="en-US" sz="1800" dirty="0" smtClean="0"/>
              <a:t>Typically no OS, but instead simple scheduler (or even just interrupts + main code (foreground/background system)</a:t>
            </a:r>
          </a:p>
          <a:p>
            <a:pPr lvl="1"/>
            <a:r>
              <a:rPr lang="en-US" sz="1800" dirty="0" smtClean="0"/>
              <a:t>If OS is used, likely to be a lean RTOS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2440814"/>
      </p:ext>
    </p:extLst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Course: Building an Embedded System with an MCU</a:t>
            </a:r>
          </a:p>
          <a:p>
            <a:pPr lvl="1"/>
            <a:r>
              <a:rPr lang="en-US" sz="2000" dirty="0" smtClean="0"/>
              <a:t>Microcontroller concepts</a:t>
            </a:r>
          </a:p>
          <a:p>
            <a:pPr lvl="1"/>
            <a:r>
              <a:rPr lang="en-US" sz="2000" dirty="0" smtClean="0"/>
              <a:t>Software design basics</a:t>
            </a:r>
          </a:p>
          <a:p>
            <a:pPr lvl="1"/>
            <a:r>
              <a:rPr lang="en-US" sz="2000" dirty="0" smtClean="0"/>
              <a:t>ARM Cortex M0+ architecture and interrupt system</a:t>
            </a:r>
          </a:p>
          <a:p>
            <a:pPr lvl="1"/>
            <a:r>
              <a:rPr lang="en-US" sz="2000" dirty="0" smtClean="0"/>
              <a:t>C as implemented in assembly language</a:t>
            </a:r>
          </a:p>
          <a:p>
            <a:pPr lvl="1"/>
            <a:r>
              <a:rPr lang="en-US" sz="2000" dirty="0" smtClean="0"/>
              <a:t>Peripherals and interfacing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Advanced Course: Performance Analysis and Optimizations</a:t>
            </a:r>
            <a:endParaRPr lang="en-US" dirty="0"/>
          </a:p>
          <a:p>
            <a:pPr lvl="1"/>
            <a:r>
              <a:rPr lang="en-US" sz="2000" dirty="0" smtClean="0"/>
              <a:t>Creating responsive systems</a:t>
            </a:r>
            <a:endParaRPr lang="en-US" sz="2400" dirty="0" smtClean="0"/>
          </a:p>
          <a:p>
            <a:pPr lvl="1"/>
            <a:r>
              <a:rPr lang="en-US" sz="2000" dirty="0" smtClean="0"/>
              <a:t>Creating fast systems</a:t>
            </a:r>
            <a:endParaRPr lang="en-US" sz="2400" dirty="0" smtClean="0"/>
          </a:p>
          <a:p>
            <a:pPr lvl="1"/>
            <a:r>
              <a:rPr lang="en-US" sz="2000" dirty="0" smtClean="0"/>
              <a:t>Optimizing system power and energy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9040641"/>
      </p:ext>
    </p:extLst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Board - FRDM-KL25Z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4953000" cy="5867400"/>
          </a:xfrm>
        </p:spPr>
        <p:txBody>
          <a:bodyPr/>
          <a:lstStyle/>
          <a:p>
            <a:r>
              <a:rPr lang="en-US" sz="2000" dirty="0" smtClean="0"/>
              <a:t>32-bit Cortex M0+ Processor Core</a:t>
            </a:r>
          </a:p>
          <a:p>
            <a:r>
              <a:rPr lang="en-US" sz="2000" dirty="0" smtClean="0"/>
              <a:t>Freescale Kinetis MKL25Z128VLK4 processor</a:t>
            </a:r>
          </a:p>
          <a:p>
            <a:pPr lvl="1"/>
            <a:r>
              <a:rPr lang="en-US" sz="1800" dirty="0" smtClean="0"/>
              <a:t>Extremely </a:t>
            </a:r>
            <a:r>
              <a:rPr lang="en-US" sz="1800" dirty="0"/>
              <a:t>low power </a:t>
            </a:r>
            <a:r>
              <a:rPr lang="en-US" sz="1800" dirty="0" smtClean="0"/>
              <a:t>use</a:t>
            </a:r>
            <a:endParaRPr lang="en-US" sz="1800" dirty="0"/>
          </a:p>
          <a:p>
            <a:pPr lvl="1"/>
            <a:r>
              <a:rPr lang="en-US" sz="1800" dirty="0" smtClean="0"/>
              <a:t>48 MHz max clock</a:t>
            </a:r>
          </a:p>
          <a:p>
            <a:pPr lvl="1"/>
            <a:r>
              <a:rPr lang="en-US" sz="1800" dirty="0" smtClean="0"/>
              <a:t>On-chip 128 KB ROM, 16 KB RAM</a:t>
            </a:r>
          </a:p>
          <a:p>
            <a:pPr lvl="1"/>
            <a:r>
              <a:rPr lang="en-US" sz="1800" dirty="0" smtClean="0"/>
              <a:t>Wide range of peripherals, including USB on-the-go</a:t>
            </a:r>
            <a:r>
              <a:rPr lang="en-US" sz="1400" dirty="0" smtClean="0"/>
              <a:t> </a:t>
            </a:r>
          </a:p>
          <a:p>
            <a:r>
              <a:rPr lang="en-US" sz="2000" dirty="0" smtClean="0"/>
              <a:t>FRDM-KL25Z board</a:t>
            </a:r>
          </a:p>
          <a:p>
            <a:pPr lvl="1"/>
            <a:r>
              <a:rPr lang="en-US" sz="1800" dirty="0"/>
              <a:t>$</a:t>
            </a:r>
            <a:r>
              <a:rPr lang="en-US" sz="1800" dirty="0" smtClean="0"/>
              <a:t>13 (USD)</a:t>
            </a:r>
          </a:p>
          <a:p>
            <a:pPr lvl="1"/>
            <a:r>
              <a:rPr lang="en-US" sz="1800" dirty="0" smtClean="0"/>
              <a:t>Peripherals: 3-axis accelerometer, RGB LED, capacitive touch slider</a:t>
            </a:r>
          </a:p>
          <a:p>
            <a:pPr lvl="1"/>
            <a:r>
              <a:rPr lang="en-US" sz="1800" dirty="0" smtClean="0"/>
              <a:t>Expansion ports  are compatible with </a:t>
            </a:r>
            <a:r>
              <a:rPr lang="en-US" sz="1800" dirty="0" err="1" smtClean="0"/>
              <a:t>Arduino</a:t>
            </a:r>
            <a:r>
              <a:rPr lang="en-US" sz="1800" dirty="0" smtClean="0"/>
              <a:t> shield ecosystem – endless opportunities, low-cost hardware</a:t>
            </a:r>
          </a:p>
          <a:p>
            <a:pPr lvl="1"/>
            <a:r>
              <a:rPr lang="en-US" sz="1800" dirty="0" smtClean="0"/>
              <a:t>mbed.org enabled - online software development </a:t>
            </a:r>
            <a:r>
              <a:rPr lang="en-US" sz="1800" dirty="0" err="1" smtClean="0"/>
              <a:t>toolchain</a:t>
            </a:r>
            <a:r>
              <a:rPr lang="en-US" sz="1800" dirty="0" smtClean="0"/>
              <a:t>, reusable 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9065" r="4278" b="4347"/>
          <a:stretch/>
        </p:blipFill>
        <p:spPr bwMode="auto">
          <a:xfrm rot="16200000">
            <a:off x="4216572" y="1721641"/>
            <a:ext cx="520665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035172"/>
      </p:ext>
    </p:extLst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Are We…?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Using C instead of Java (or Python, or your other favorite language)?</a:t>
            </a:r>
          </a:p>
          <a:p>
            <a:pPr lvl="1"/>
            <a:r>
              <a:rPr lang="en-US" sz="1800" dirty="0" smtClean="0"/>
              <a:t>C is the de facto standard for embedded systems because of:</a:t>
            </a:r>
          </a:p>
          <a:p>
            <a:pPr lvl="2"/>
            <a:r>
              <a:rPr lang="en-US" dirty="0" smtClean="0"/>
              <a:t>Precise control over what the processor is doing.</a:t>
            </a:r>
          </a:p>
          <a:p>
            <a:pPr lvl="2"/>
            <a:r>
              <a:rPr lang="en-US" dirty="0"/>
              <a:t>Modest requirements for ROM, RAM, and MIPS, so much cheaper system</a:t>
            </a:r>
          </a:p>
          <a:p>
            <a:pPr lvl="2"/>
            <a:r>
              <a:rPr lang="en-US" dirty="0" smtClean="0"/>
              <a:t>Predictable behavior, no OS (e.g. Garbage Collection) preemption</a:t>
            </a:r>
          </a:p>
          <a:p>
            <a:r>
              <a:rPr lang="en-US" sz="2000" dirty="0" smtClean="0"/>
              <a:t>Learning assembly language?</a:t>
            </a:r>
          </a:p>
          <a:p>
            <a:pPr lvl="1"/>
            <a:r>
              <a:rPr lang="en-US" sz="1800" dirty="0" smtClean="0"/>
              <a:t>The compiler translates C into assembly language. To understand whether the compiler is doing a reasonable job, you need to understand what it has produced. </a:t>
            </a:r>
          </a:p>
          <a:p>
            <a:pPr lvl="1"/>
            <a:r>
              <a:rPr lang="en-US" sz="1800" dirty="0" smtClean="0"/>
              <a:t>Sometimes we may need to improve performance by writing assembly versions of functions.</a:t>
            </a:r>
          </a:p>
          <a:p>
            <a:r>
              <a:rPr lang="en-US" sz="2000" dirty="0" smtClean="0"/>
              <a:t>Required to have a microcontroller board?</a:t>
            </a:r>
          </a:p>
          <a:p>
            <a:pPr lvl="1"/>
            <a:r>
              <a:rPr lang="en-US" sz="1800" dirty="0" smtClean="0"/>
              <a:t>The best way to learn is hands-on. </a:t>
            </a:r>
          </a:p>
          <a:p>
            <a:pPr lvl="1"/>
            <a:r>
              <a:rPr lang="en-US" sz="1800" dirty="0" smtClean="0"/>
              <a:t>You will keep these boards after the semester ends for possible use in other projects (e.g. Senior Design, Advanced Embedded System Design, Mechatronics, etc.)</a:t>
            </a:r>
          </a:p>
        </p:txBody>
      </p:sp>
    </p:spTree>
    <p:extLst>
      <p:ext uri="{BB962C8B-B14F-4D97-AF65-F5344CB8AC3E}">
        <p14:creationId xmlns:p14="http://schemas.microsoft.com/office/powerpoint/2010/main" val="49752802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What is an Embedded System?</a:t>
            </a:r>
            <a:endParaRPr lang="en-US" sz="2000" dirty="0" smtClean="0"/>
          </a:p>
          <a:p>
            <a:pPr lvl="1"/>
            <a:r>
              <a:rPr lang="en-US" sz="1800" dirty="0" smtClean="0"/>
              <a:t>Application-specific computer system</a:t>
            </a:r>
          </a:p>
          <a:p>
            <a:pPr lvl="1"/>
            <a:r>
              <a:rPr lang="en-US" sz="1800" dirty="0" smtClean="0"/>
              <a:t>Built into a larger system</a:t>
            </a:r>
          </a:p>
          <a:p>
            <a:r>
              <a:rPr lang="en-US" sz="2000" dirty="0" smtClean="0"/>
              <a:t>Why add a computer to the larger system?</a:t>
            </a:r>
          </a:p>
          <a:p>
            <a:pPr lvl="1"/>
            <a:r>
              <a:rPr lang="en-US" sz="1800" dirty="0" smtClean="0"/>
              <a:t>Better performance</a:t>
            </a:r>
          </a:p>
          <a:p>
            <a:pPr lvl="1"/>
            <a:r>
              <a:rPr lang="en-US" sz="1800" dirty="0" smtClean="0"/>
              <a:t>More functions and features</a:t>
            </a:r>
          </a:p>
          <a:p>
            <a:pPr lvl="1"/>
            <a:r>
              <a:rPr lang="en-US" sz="1800" dirty="0" smtClean="0"/>
              <a:t>Lower cost</a:t>
            </a:r>
          </a:p>
          <a:p>
            <a:pPr lvl="1"/>
            <a:r>
              <a:rPr lang="en-US" sz="1800" dirty="0" smtClean="0"/>
              <a:t>More dependability</a:t>
            </a:r>
          </a:p>
          <a:p>
            <a:r>
              <a:rPr lang="en-US" sz="2000" dirty="0" smtClean="0"/>
              <a:t>Economics</a:t>
            </a:r>
          </a:p>
          <a:p>
            <a:pPr lvl="1"/>
            <a:r>
              <a:rPr lang="en-US" sz="1800" dirty="0" smtClean="0"/>
              <a:t>Microcontrollers (used for embedded computers) are high-volume, so recurring cost is low</a:t>
            </a:r>
          </a:p>
          <a:p>
            <a:pPr lvl="1"/>
            <a:r>
              <a:rPr lang="en-US" sz="1800" dirty="0" smtClean="0"/>
              <a:t>Nonrecurring cost dominated by software development</a:t>
            </a:r>
          </a:p>
          <a:p>
            <a:r>
              <a:rPr lang="en-US" sz="2000" dirty="0" smtClean="0"/>
              <a:t>Networks</a:t>
            </a:r>
          </a:p>
          <a:p>
            <a:pPr lvl="1"/>
            <a:r>
              <a:rPr lang="en-US" sz="1800" dirty="0" smtClean="0"/>
              <a:t>Often embedded system will use multiple processors communicating across a network to lower parts and assembly costs and improve reliability</a:t>
            </a:r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3048664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12700"/>
            <a:ext cx="8915401" cy="83978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Options for Building Embedded Systems</a:t>
            </a:r>
          </a:p>
        </p:txBody>
      </p:sp>
      <p:graphicFrame>
        <p:nvGraphicFramePr>
          <p:cNvPr id="359712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04100"/>
              </p:ext>
            </p:extLst>
          </p:nvPr>
        </p:nvGraphicFramePr>
        <p:xfrm>
          <a:off x="685800" y="1143000"/>
          <a:ext cx="8382000" cy="5051424"/>
        </p:xfrm>
        <a:graphic>
          <a:graphicData uri="http://schemas.openxmlformats.org/drawingml/2006/table">
            <a:tbl>
              <a:tblPr/>
              <a:tblGrid>
                <a:gridCol w="2133600"/>
                <a:gridCol w="792163"/>
                <a:gridCol w="608012"/>
                <a:gridCol w="1028700"/>
                <a:gridCol w="847725"/>
                <a:gridCol w="1066800"/>
                <a:gridCol w="838200"/>
                <a:gridCol w="1066800"/>
              </a:tblGrid>
              <a:tr h="731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Implementation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Design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Unit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Upgrades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 &amp; Bug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Fixes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Power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System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77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Discrete Logic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mid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large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very 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ASIC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high ($500K/ mask set)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very 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tiny - 1 die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very 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extremely fast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Programmable logic – FPGA, PLD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mid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small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 to 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very 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Microprocessor + memory + peripherals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 to mid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mid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small to med.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 to moderate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moderate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Microcontroller (int. memory &amp; peripherals)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mid to 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small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slow to moderate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Embedded PC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moderate to 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 to 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9" name="Text Box 90"/>
          <p:cNvSpPr txBox="1">
            <a:spLocks noChangeArrowheads="1"/>
          </p:cNvSpPr>
          <p:nvPr/>
        </p:nvSpPr>
        <p:spPr bwMode="auto">
          <a:xfrm rot="-5400000">
            <a:off x="-769938" y="2598738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Dedicated Hardware</a:t>
            </a:r>
          </a:p>
        </p:txBody>
      </p:sp>
      <p:sp>
        <p:nvSpPr>
          <p:cNvPr id="13390" name="Text Box 93"/>
          <p:cNvSpPr txBox="1">
            <a:spLocks noChangeArrowheads="1"/>
          </p:cNvSpPr>
          <p:nvPr/>
        </p:nvSpPr>
        <p:spPr bwMode="auto">
          <a:xfrm rot="-5400000">
            <a:off x="-695325" y="4670425"/>
            <a:ext cx="2060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Software Running on</a:t>
            </a:r>
            <a:br>
              <a:rPr lang="en-US" sz="1400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Generic Hardware</a:t>
            </a:r>
          </a:p>
        </p:txBody>
      </p:sp>
    </p:spTree>
    <p:extLst>
      <p:ext uri="{BB962C8B-B14F-4D97-AF65-F5344CB8AC3E}">
        <p14:creationId xmlns:p14="http://schemas.microsoft.com/office/powerpoint/2010/main" val="2365169775"/>
      </p:ext>
    </p:extLst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Example Embedded System: </a:t>
            </a:r>
            <a:r>
              <a:rPr lang="en-US" sz="3200" dirty="0" smtClean="0"/>
              <a:t>Bike Computer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5334000" cy="6019800"/>
          </a:xfrm>
        </p:spPr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sz="2000" dirty="0" smtClean="0"/>
              <a:t>Speed and distance measurement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sz="2000" dirty="0" smtClean="0"/>
              <a:t>Size</a:t>
            </a:r>
          </a:p>
          <a:p>
            <a:pPr lvl="1"/>
            <a:r>
              <a:rPr lang="en-US" sz="2000" dirty="0" smtClean="0"/>
              <a:t>Cost</a:t>
            </a:r>
          </a:p>
          <a:p>
            <a:pPr lvl="1"/>
            <a:r>
              <a:rPr lang="en-US" sz="2000" dirty="0" smtClean="0"/>
              <a:t>Power and Energy</a:t>
            </a:r>
          </a:p>
          <a:p>
            <a:pPr lvl="1"/>
            <a:r>
              <a:rPr lang="en-US" sz="2000" dirty="0" smtClean="0"/>
              <a:t>Weight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sz="2000" dirty="0" smtClean="0"/>
              <a:t>Wheel rotation indicator</a:t>
            </a:r>
          </a:p>
          <a:p>
            <a:pPr lvl="1"/>
            <a:r>
              <a:rPr lang="en-US" sz="2000" dirty="0" smtClean="0"/>
              <a:t>Mode key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sz="2000" dirty="0" smtClean="0"/>
              <a:t>Liquid Crystal Display </a:t>
            </a:r>
          </a:p>
          <a:p>
            <a:r>
              <a:rPr lang="en-US" dirty="0" smtClean="0"/>
              <a:t>Low performance MCU</a:t>
            </a:r>
          </a:p>
          <a:p>
            <a:pPr lvl="1"/>
            <a:r>
              <a:rPr lang="en-US" sz="2000" dirty="0" smtClean="0"/>
              <a:t>8-bit, 10 MIPS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0780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95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Gasoline Automobile Engine Control Unit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915400" cy="5867400"/>
          </a:xfrm>
        </p:spPr>
        <p:txBody>
          <a:bodyPr numCol="2"/>
          <a:lstStyle/>
          <a:p>
            <a:r>
              <a:rPr lang="en-US" sz="2000" dirty="0" smtClean="0"/>
              <a:t>Functions</a:t>
            </a:r>
          </a:p>
          <a:p>
            <a:pPr lvl="1"/>
            <a:r>
              <a:rPr lang="en-US" sz="1800" dirty="0"/>
              <a:t>Fuel injection</a:t>
            </a:r>
          </a:p>
          <a:p>
            <a:pPr lvl="1"/>
            <a:r>
              <a:rPr lang="en-US" sz="1800" dirty="0" smtClean="0"/>
              <a:t>Air </a:t>
            </a:r>
            <a:r>
              <a:rPr lang="en-US" sz="1800" dirty="0"/>
              <a:t>intake setting</a:t>
            </a:r>
          </a:p>
          <a:p>
            <a:pPr lvl="1"/>
            <a:r>
              <a:rPr lang="en-US" sz="1800" dirty="0"/>
              <a:t>Spark timing</a:t>
            </a:r>
          </a:p>
          <a:p>
            <a:pPr lvl="1"/>
            <a:r>
              <a:rPr lang="en-US" sz="1800" dirty="0"/>
              <a:t>Exhaust gas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circulation</a:t>
            </a:r>
            <a:endParaRPr lang="en-US" sz="1800" dirty="0"/>
          </a:p>
          <a:p>
            <a:pPr lvl="1"/>
            <a:r>
              <a:rPr lang="en-US" sz="1800" dirty="0"/>
              <a:t>Electronic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throttle </a:t>
            </a:r>
            <a:r>
              <a:rPr lang="en-US" sz="1800" dirty="0"/>
              <a:t>control</a:t>
            </a:r>
          </a:p>
          <a:p>
            <a:pPr lvl="1"/>
            <a:r>
              <a:rPr lang="en-US" sz="1800" dirty="0" smtClean="0"/>
              <a:t>Knock control</a:t>
            </a:r>
          </a:p>
          <a:p>
            <a:r>
              <a:rPr lang="en-US" sz="2000" dirty="0" smtClean="0"/>
              <a:t>Constraints</a:t>
            </a:r>
          </a:p>
          <a:p>
            <a:pPr lvl="1"/>
            <a:r>
              <a:rPr lang="en-US" sz="1800" dirty="0" smtClean="0"/>
              <a:t>Reliability in </a:t>
            </a:r>
            <a:br>
              <a:rPr lang="en-US" sz="1800" dirty="0" smtClean="0"/>
            </a:br>
            <a:r>
              <a:rPr lang="en-US" sz="1800" dirty="0" smtClean="0"/>
              <a:t>harsh environment</a:t>
            </a:r>
          </a:p>
          <a:p>
            <a:pPr lvl="1"/>
            <a:r>
              <a:rPr lang="en-US" sz="1800" dirty="0" smtClean="0"/>
              <a:t>Cost</a:t>
            </a:r>
          </a:p>
          <a:p>
            <a:pPr lvl="1"/>
            <a:r>
              <a:rPr lang="en-US" sz="1800" dirty="0" smtClean="0"/>
              <a:t>Weight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Many Inputs and Outputs</a:t>
            </a:r>
          </a:p>
          <a:p>
            <a:pPr lvl="1"/>
            <a:r>
              <a:rPr lang="en-US" sz="1800" dirty="0" smtClean="0"/>
              <a:t>Discrete sensors &amp; actuators</a:t>
            </a:r>
          </a:p>
          <a:p>
            <a:pPr lvl="1"/>
            <a:r>
              <a:rPr lang="en-US" sz="1800" dirty="0" smtClean="0"/>
              <a:t>Network interface to rest of car</a:t>
            </a:r>
          </a:p>
          <a:p>
            <a:r>
              <a:rPr lang="en-US" sz="2000" dirty="0" smtClean="0"/>
              <a:t>High Performance MCU</a:t>
            </a:r>
          </a:p>
          <a:p>
            <a:pPr lvl="1"/>
            <a:r>
              <a:rPr lang="en-US" sz="1800" dirty="0" smtClean="0"/>
              <a:t>32-bit, 3 MB flash memory, 150 - 300 MHz</a:t>
            </a:r>
            <a:endParaRPr lang="en-US" sz="1600" dirty="0" smtClean="0"/>
          </a:p>
          <a:p>
            <a:pPr lvl="1"/>
            <a:endParaRPr lang="en-US" sz="1600" dirty="0" smtClean="0"/>
          </a:p>
        </p:txBody>
      </p:sp>
      <p:pic>
        <p:nvPicPr>
          <p:cNvPr id="1026" name="Picture 2" descr="http://cache.freescale.com/files/graphic/block_diagram/APLENGINECONTROL_B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9667"/>
          <a:stretch/>
        </p:blipFill>
        <p:spPr bwMode="auto">
          <a:xfrm>
            <a:off x="2792203" y="914400"/>
            <a:ext cx="6294437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0903" y="3810000"/>
            <a:ext cx="128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 courtesy of Freescale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7859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Benefits of Embedded Computer Systems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762000"/>
            <a:ext cx="8910637" cy="5422900"/>
          </a:xfrm>
        </p:spPr>
        <p:txBody>
          <a:bodyPr/>
          <a:lstStyle/>
          <a:p>
            <a:r>
              <a:rPr lang="en-US" sz="2000" dirty="0" smtClean="0"/>
              <a:t>Greater performance and efficiency</a:t>
            </a:r>
          </a:p>
          <a:p>
            <a:pPr lvl="1"/>
            <a:r>
              <a:rPr lang="en-US" sz="1800" dirty="0" smtClean="0"/>
              <a:t>Software makes it possible to provide </a:t>
            </a:r>
            <a:r>
              <a:rPr lang="en-US" sz="1800" b="1" dirty="0" smtClean="0"/>
              <a:t>sophisticated control</a:t>
            </a:r>
          </a:p>
          <a:p>
            <a:endParaRPr lang="en-US" sz="2000" dirty="0" smtClean="0"/>
          </a:p>
          <a:p>
            <a:r>
              <a:rPr lang="en-US" sz="2000" dirty="0" smtClean="0"/>
              <a:t>Lower costs</a:t>
            </a:r>
          </a:p>
          <a:p>
            <a:pPr lvl="1"/>
            <a:r>
              <a:rPr lang="en-US" sz="1800" dirty="0" smtClean="0"/>
              <a:t>Less expensive components can be used</a:t>
            </a:r>
          </a:p>
          <a:p>
            <a:pPr lvl="1"/>
            <a:r>
              <a:rPr lang="en-US" sz="1800" dirty="0" smtClean="0"/>
              <a:t>Manufacturing costs reduced</a:t>
            </a:r>
          </a:p>
          <a:p>
            <a:pPr lvl="1"/>
            <a:r>
              <a:rPr lang="en-US" sz="1800" dirty="0" smtClean="0"/>
              <a:t>Operating costs reduced</a:t>
            </a:r>
          </a:p>
          <a:p>
            <a:pPr lvl="1"/>
            <a:r>
              <a:rPr lang="en-US" sz="1800" dirty="0" smtClean="0"/>
              <a:t>Maintenance costs reduced</a:t>
            </a:r>
          </a:p>
          <a:p>
            <a:endParaRPr lang="en-US" sz="2000" dirty="0" smtClean="0"/>
          </a:p>
          <a:p>
            <a:r>
              <a:rPr lang="en-US" sz="2000" dirty="0" smtClean="0"/>
              <a:t>More features</a:t>
            </a:r>
          </a:p>
          <a:p>
            <a:pPr lvl="1"/>
            <a:r>
              <a:rPr lang="en-US" sz="1800" dirty="0" smtClean="0"/>
              <a:t>Many not possible or practical with other approaches</a:t>
            </a:r>
          </a:p>
          <a:p>
            <a:endParaRPr lang="en-US" sz="2000" dirty="0" smtClean="0"/>
          </a:p>
          <a:p>
            <a:r>
              <a:rPr lang="en-US" sz="2000" dirty="0" smtClean="0"/>
              <a:t>Better dependability</a:t>
            </a:r>
          </a:p>
          <a:p>
            <a:pPr lvl="1"/>
            <a:r>
              <a:rPr lang="en-US" sz="1800" dirty="0" smtClean="0"/>
              <a:t>Adaptive system which can compensate for failures</a:t>
            </a:r>
          </a:p>
          <a:p>
            <a:pPr lvl="1"/>
            <a:r>
              <a:rPr lang="en-US" sz="1800" dirty="0" smtClean="0"/>
              <a:t>Better diagnostics to improve repair 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5909549"/>
      </p:ext>
    </p:extLst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Closed-loop control system</a:t>
            </a:r>
          </a:p>
          <a:p>
            <a:pPr lvl="1"/>
            <a:r>
              <a:rPr lang="en-US" sz="1800" dirty="0" smtClean="0"/>
              <a:t>Monitor a process, adjust an output to maintain desired set point (temperature, speed, direction, etc.)</a:t>
            </a:r>
          </a:p>
          <a:p>
            <a:r>
              <a:rPr lang="en-US" sz="2000" dirty="0" smtClean="0"/>
              <a:t>Sequencing</a:t>
            </a:r>
          </a:p>
          <a:p>
            <a:pPr lvl="1"/>
            <a:r>
              <a:rPr lang="en-US" sz="1800" dirty="0" smtClean="0"/>
              <a:t>Step through different stages based on environment and system </a:t>
            </a:r>
          </a:p>
          <a:p>
            <a:r>
              <a:rPr lang="en-US" sz="2000" dirty="0" smtClean="0"/>
              <a:t>Signal processing</a:t>
            </a:r>
          </a:p>
          <a:p>
            <a:pPr lvl="1"/>
            <a:r>
              <a:rPr lang="en-US" sz="1800" dirty="0" smtClean="0"/>
              <a:t>Remove noise, select desired signal features</a:t>
            </a:r>
          </a:p>
          <a:p>
            <a:r>
              <a:rPr lang="en-US" sz="2000" dirty="0" smtClean="0"/>
              <a:t>Communications and networking</a:t>
            </a:r>
          </a:p>
          <a:p>
            <a:pPr lvl="1"/>
            <a:r>
              <a:rPr lang="en-US" sz="1800" dirty="0" smtClean="0"/>
              <a:t>Exchange information reliably and quickly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9106129"/>
      </p:ext>
    </p:extLst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Interfacing with larger system and environment</a:t>
            </a:r>
          </a:p>
          <a:p>
            <a:pPr lvl="1"/>
            <a:r>
              <a:rPr lang="en-US" sz="1800" dirty="0" smtClean="0"/>
              <a:t>Analog signals for reading sensors</a:t>
            </a:r>
          </a:p>
          <a:p>
            <a:pPr lvl="2"/>
            <a:r>
              <a:rPr lang="en-US" sz="1800" dirty="0" smtClean="0"/>
              <a:t>Typically use a voltage to represent a physical value</a:t>
            </a:r>
          </a:p>
          <a:p>
            <a:pPr lvl="1"/>
            <a:r>
              <a:rPr lang="en-US" sz="1800" dirty="0" smtClean="0"/>
              <a:t>Power electronics for driving motors, solenoids</a:t>
            </a:r>
          </a:p>
          <a:p>
            <a:pPr lvl="1"/>
            <a:r>
              <a:rPr lang="en-US" sz="1800" dirty="0" smtClean="0"/>
              <a:t>Digital interfaces for communicating with other digital devices</a:t>
            </a:r>
          </a:p>
          <a:p>
            <a:pPr lvl="2"/>
            <a:r>
              <a:rPr lang="en-US" sz="1800" dirty="0" smtClean="0"/>
              <a:t>Simple - switches</a:t>
            </a:r>
          </a:p>
          <a:p>
            <a:pPr lvl="2"/>
            <a:r>
              <a:rPr lang="en-US" sz="1800" dirty="0" smtClean="0"/>
              <a:t>Complex - displays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06440930"/>
      </p:ext>
    </p:extLst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Analog Sensor - Depth Gauge</a:t>
            </a:r>
          </a:p>
        </p:txBody>
      </p:sp>
      <p:sp>
        <p:nvSpPr>
          <p:cNvPr id="6164" name="Rectangle 44"/>
          <p:cNvSpPr>
            <a:spLocks noGrp="1" noChangeArrowheads="1"/>
          </p:cNvSpPr>
          <p:nvPr>
            <p:ph idx="1"/>
          </p:nvPr>
        </p:nvSpPr>
        <p:spPr>
          <a:xfrm>
            <a:off x="4572000" y="4343400"/>
            <a:ext cx="4495800" cy="2514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Sensor detects </a:t>
            </a:r>
            <a:r>
              <a:rPr lang="en-US" sz="1600" b="0" i="1" dirty="0" smtClean="0"/>
              <a:t>pressure </a:t>
            </a:r>
            <a:r>
              <a:rPr lang="en-US" sz="1600" b="0" dirty="0" smtClean="0"/>
              <a:t>and generates a proportional </a:t>
            </a:r>
            <a:r>
              <a:rPr lang="en-US" sz="1600" b="0" i="1" dirty="0" smtClean="0"/>
              <a:t>output voltage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V_sensor</a:t>
            </a:r>
            <a:endParaRPr lang="en-US" sz="1600" b="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ADC generates a proportional digital </a:t>
            </a:r>
            <a:r>
              <a:rPr lang="en-US" sz="1600" b="0" i="1" dirty="0" smtClean="0"/>
              <a:t>integer</a:t>
            </a:r>
            <a:r>
              <a:rPr lang="en-US" sz="1600" b="0" dirty="0" smtClean="0"/>
              <a:t> (code) based on </a:t>
            </a:r>
            <a:r>
              <a:rPr lang="en-US" sz="1600" b="0" dirty="0" err="1" smtClean="0"/>
              <a:t>V_sensor</a:t>
            </a:r>
            <a:r>
              <a:rPr lang="en-US" sz="1600" b="0" dirty="0" smtClean="0"/>
              <a:t> and </a:t>
            </a:r>
            <a:r>
              <a:rPr lang="en-US" sz="1600" b="0" dirty="0" err="1" smtClean="0"/>
              <a:t>V_ref</a:t>
            </a:r>
            <a:endParaRPr lang="en-US" sz="1600" b="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Code can convert that integer to a something more useful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first a float representing the </a:t>
            </a:r>
            <a:r>
              <a:rPr lang="en-US" sz="1400" i="1" dirty="0" smtClean="0"/>
              <a:t>voltage</a:t>
            </a:r>
            <a:r>
              <a:rPr lang="en-US" sz="1400" dirty="0" smtClean="0"/>
              <a:t>, 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then another float representing </a:t>
            </a:r>
            <a:r>
              <a:rPr lang="en-US" sz="1400" i="1" dirty="0" smtClean="0"/>
              <a:t>pressure</a:t>
            </a:r>
            <a:r>
              <a:rPr lang="en-US" sz="1400" dirty="0" smtClean="0"/>
              <a:t>,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finally another float representing </a:t>
            </a:r>
            <a:r>
              <a:rPr lang="en-US" sz="1400" i="1" dirty="0" smtClean="0"/>
              <a:t>depth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93750" y="1355725"/>
            <a:ext cx="958850" cy="59055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latin typeface="Tahoma" charset="0"/>
              </a:rPr>
              <a:t>Pressure</a:t>
            </a:r>
            <a:br>
              <a:rPr lang="en-US" sz="1600" baseline="0">
                <a:latin typeface="Tahoma" charset="0"/>
              </a:rPr>
            </a:br>
            <a:r>
              <a:rPr lang="en-US" sz="1600" baseline="0">
                <a:latin typeface="Tahoma" charset="0"/>
              </a:rPr>
              <a:t>Sensor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012950" y="1233488"/>
            <a:ext cx="1111250" cy="83502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latin typeface="Tahoma" charset="0"/>
              </a:rPr>
              <a:t>Analog to </a:t>
            </a:r>
            <a:br>
              <a:rPr lang="en-US" sz="1600" baseline="0">
                <a:latin typeface="Tahoma" charset="0"/>
              </a:rPr>
            </a:br>
            <a:r>
              <a:rPr lang="en-US" sz="1600" baseline="0">
                <a:latin typeface="Tahoma" charset="0"/>
              </a:rPr>
              <a:t>Digital </a:t>
            </a:r>
            <a:br>
              <a:rPr lang="en-US" sz="1600" baseline="0">
                <a:latin typeface="Tahoma" charset="0"/>
              </a:rPr>
            </a:br>
            <a:r>
              <a:rPr lang="en-US" sz="1600" baseline="0">
                <a:latin typeface="Tahoma" charset="0"/>
              </a:rPr>
              <a:t>Converter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505200" y="990600"/>
            <a:ext cx="5638800" cy="132397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 dirty="0">
                <a:latin typeface="Tahoma" charset="0"/>
              </a:rPr>
              <a:t>// Your software</a:t>
            </a:r>
          </a:p>
          <a:p>
            <a:r>
              <a:rPr lang="en-US" sz="1600" baseline="0" dirty="0" err="1">
                <a:latin typeface="Tahoma" charset="0"/>
              </a:rPr>
              <a:t>ADC_Code</a:t>
            </a:r>
            <a:r>
              <a:rPr lang="en-US" sz="1600" baseline="0" dirty="0">
                <a:latin typeface="Tahoma" charset="0"/>
              </a:rPr>
              <a:t> = ADC0-&gt;R[0];</a:t>
            </a:r>
          </a:p>
          <a:p>
            <a:r>
              <a:rPr lang="en-US" sz="1600" baseline="0" dirty="0" err="1">
                <a:latin typeface="Tahoma" charset="0"/>
              </a:rPr>
              <a:t>V_sensor</a:t>
            </a:r>
            <a:r>
              <a:rPr lang="en-US" sz="1600" baseline="0" dirty="0">
                <a:latin typeface="Tahoma" charset="0"/>
              </a:rPr>
              <a:t> = </a:t>
            </a:r>
            <a:r>
              <a:rPr lang="en-US" sz="1600" baseline="0" dirty="0" err="1">
                <a:latin typeface="Tahoma" charset="0"/>
              </a:rPr>
              <a:t>ADC_code</a:t>
            </a:r>
            <a:r>
              <a:rPr lang="en-US" sz="1600" baseline="0" dirty="0">
                <a:latin typeface="Tahoma" charset="0"/>
              </a:rPr>
              <a:t>*</a:t>
            </a:r>
            <a:r>
              <a:rPr lang="en-US" sz="1600" baseline="0" dirty="0" err="1">
                <a:latin typeface="Tahoma" charset="0"/>
              </a:rPr>
              <a:t>V_ref</a:t>
            </a:r>
            <a:r>
              <a:rPr lang="en-US" sz="1600" baseline="0" dirty="0">
                <a:latin typeface="Tahoma" charset="0"/>
              </a:rPr>
              <a:t>/1023;</a:t>
            </a:r>
          </a:p>
          <a:p>
            <a:r>
              <a:rPr lang="en-US" sz="1600" baseline="0" dirty="0" err="1">
                <a:latin typeface="Tahoma" charset="0"/>
              </a:rPr>
              <a:t>Pressure_kPa</a:t>
            </a:r>
            <a:r>
              <a:rPr lang="en-US" sz="1600" baseline="0" dirty="0">
                <a:latin typeface="Tahoma" charset="0"/>
              </a:rPr>
              <a:t> = 250 * (</a:t>
            </a:r>
            <a:r>
              <a:rPr lang="en-US" sz="1600" baseline="0" dirty="0" err="1">
                <a:latin typeface="Tahoma" charset="0"/>
              </a:rPr>
              <a:t>V_sensor</a:t>
            </a:r>
            <a:r>
              <a:rPr lang="en-US" sz="1600" baseline="0" dirty="0">
                <a:latin typeface="Tahoma" charset="0"/>
              </a:rPr>
              <a:t>/V_supply+0.04);</a:t>
            </a:r>
          </a:p>
          <a:p>
            <a:r>
              <a:rPr lang="en-US" sz="1600" baseline="0" dirty="0" err="1">
                <a:latin typeface="Tahoma" charset="0"/>
              </a:rPr>
              <a:t>Depth_ft</a:t>
            </a:r>
            <a:r>
              <a:rPr lang="en-US" sz="1600" baseline="0" dirty="0">
                <a:latin typeface="Tahoma" charset="0"/>
              </a:rPr>
              <a:t> = 33 * (</a:t>
            </a:r>
            <a:r>
              <a:rPr lang="en-US" sz="1600" baseline="0" dirty="0" err="1">
                <a:latin typeface="Tahoma" charset="0"/>
              </a:rPr>
              <a:t>Pressure_kPa</a:t>
            </a:r>
            <a:r>
              <a:rPr lang="en-US" sz="1600" baseline="0" dirty="0">
                <a:latin typeface="Tahoma" charset="0"/>
              </a:rPr>
              <a:t> – </a:t>
            </a:r>
            <a:r>
              <a:rPr lang="en-US" sz="1600" baseline="0" dirty="0" err="1">
                <a:latin typeface="Tahoma" charset="0"/>
              </a:rPr>
              <a:t>Atmos_Press_kPa</a:t>
            </a:r>
            <a:r>
              <a:rPr lang="en-US" sz="1600" baseline="0" dirty="0">
                <a:latin typeface="Tahoma" charset="0"/>
              </a:rPr>
              <a:t>)/101.3;</a:t>
            </a:r>
          </a:p>
        </p:txBody>
      </p:sp>
      <p:cxnSp>
        <p:nvCxnSpPr>
          <p:cNvPr id="6150" name="AutoShape 8"/>
          <p:cNvCxnSpPr>
            <a:cxnSpLocks noChangeShapeType="1"/>
            <a:stCxn id="6147" idx="3"/>
            <a:endCxn id="6148" idx="1"/>
          </p:cNvCxnSpPr>
          <p:nvPr/>
        </p:nvCxnSpPr>
        <p:spPr bwMode="auto">
          <a:xfrm>
            <a:off x="1752600" y="1651000"/>
            <a:ext cx="260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9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3124200" y="1651000"/>
            <a:ext cx="381000" cy="15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371600" y="2819400"/>
            <a:ext cx="1000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rgbClr val="FF0066"/>
                </a:solidFill>
                <a:latin typeface="Tahoma" charset="0"/>
              </a:rPr>
              <a:t>V_sensor</a:t>
            </a:r>
          </a:p>
        </p:txBody>
      </p:sp>
      <p:cxnSp>
        <p:nvCxnSpPr>
          <p:cNvPr id="6153" name="AutoShape 12"/>
          <p:cNvCxnSpPr>
            <a:cxnSpLocks noChangeShapeType="1"/>
            <a:stCxn id="6152" idx="0"/>
          </p:cNvCxnSpPr>
          <p:nvPr/>
        </p:nvCxnSpPr>
        <p:spPr bwMode="auto">
          <a:xfrm rot="5400000" flipH="1" flipV="1">
            <a:off x="1316832" y="2231231"/>
            <a:ext cx="1143000" cy="33337"/>
          </a:xfrm>
          <a:prstGeom prst="straightConnector1">
            <a:avLst/>
          </a:prstGeom>
          <a:noFill/>
          <a:ln w="952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2452688" y="2787650"/>
            <a:ext cx="1130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chemeClr val="accent2"/>
                </a:solidFill>
                <a:latin typeface="Tahoma" charset="0"/>
              </a:rPr>
              <a:t>ADC_Code</a:t>
            </a:r>
          </a:p>
        </p:txBody>
      </p:sp>
      <p:cxnSp>
        <p:nvCxnSpPr>
          <p:cNvPr id="6155" name="AutoShape 14"/>
          <p:cNvCxnSpPr>
            <a:cxnSpLocks noChangeShapeType="1"/>
            <a:stCxn id="6154" idx="0"/>
          </p:cNvCxnSpPr>
          <p:nvPr/>
        </p:nvCxnSpPr>
        <p:spPr bwMode="auto">
          <a:xfrm flipV="1">
            <a:off x="3017838" y="1644650"/>
            <a:ext cx="195262" cy="1143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 Box 17"/>
          <p:cNvSpPr txBox="1">
            <a:spLocks noChangeArrowheads="1"/>
          </p:cNvSpPr>
          <p:nvPr/>
        </p:nvSpPr>
        <p:spPr bwMode="auto">
          <a:xfrm>
            <a:off x="1219200" y="838200"/>
            <a:ext cx="66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chemeClr val="hlink"/>
                </a:solidFill>
                <a:latin typeface="Tahoma" charset="0"/>
              </a:rPr>
              <a:t>V_ref</a:t>
            </a:r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1828800" y="990600"/>
            <a:ext cx="381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8" name="Group 42"/>
          <p:cNvGrpSpPr>
            <a:grpSpLocks/>
          </p:cNvGrpSpPr>
          <p:nvPr/>
        </p:nvGrpSpPr>
        <p:grpSpPr bwMode="auto">
          <a:xfrm>
            <a:off x="5102225" y="2438400"/>
            <a:ext cx="2082800" cy="1817688"/>
            <a:chOff x="2542" y="1632"/>
            <a:chExt cx="2136" cy="1866"/>
          </a:xfrm>
        </p:grpSpPr>
        <p:sp>
          <p:nvSpPr>
            <p:cNvPr id="6169" name="Text Box 15"/>
            <p:cNvSpPr txBox="1">
              <a:spLocks noChangeArrowheads="1"/>
            </p:cNvSpPr>
            <p:nvPr/>
          </p:nvSpPr>
          <p:spPr bwMode="auto">
            <a:xfrm>
              <a:off x="2542" y="2815"/>
              <a:ext cx="7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rgbClr val="FF0066"/>
                  </a:solidFill>
                  <a:latin typeface="Tahoma" charset="0"/>
                </a:rPr>
                <a:t>V_sensor</a:t>
              </a:r>
            </a:p>
          </p:txBody>
        </p:sp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706" y="2815"/>
              <a:ext cx="79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accent2"/>
                  </a:solidFill>
                  <a:latin typeface="Tahoma" charset="0"/>
                </a:rPr>
                <a:t>ADC_Code</a:t>
              </a:r>
            </a:p>
          </p:txBody>
        </p:sp>
        <p:sp>
          <p:nvSpPr>
            <p:cNvPr id="6171" name="Text Box 19"/>
            <p:cNvSpPr txBox="1">
              <a:spLocks noChangeArrowheads="1"/>
            </p:cNvSpPr>
            <p:nvPr/>
          </p:nvSpPr>
          <p:spPr bwMode="auto">
            <a:xfrm>
              <a:off x="2549" y="1759"/>
              <a:ext cx="75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 baseline="0">
                  <a:latin typeface="Tahoma" charset="0"/>
                </a:rPr>
                <a:t>Voltages</a:t>
              </a:r>
            </a:p>
          </p:txBody>
        </p:sp>
        <p:sp>
          <p:nvSpPr>
            <p:cNvPr id="6172" name="Text Box 20"/>
            <p:cNvSpPr txBox="1">
              <a:spLocks noChangeArrowheads="1"/>
            </p:cNvSpPr>
            <p:nvPr/>
          </p:nvSpPr>
          <p:spPr bwMode="auto">
            <a:xfrm>
              <a:off x="2664" y="2028"/>
              <a:ext cx="49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hlink"/>
                  </a:solidFill>
                  <a:latin typeface="Tahoma" charset="0"/>
                </a:rPr>
                <a:t>V_ref</a:t>
              </a:r>
            </a:p>
          </p:txBody>
        </p:sp>
        <p:sp>
          <p:nvSpPr>
            <p:cNvPr id="6173" name="Text Box 21"/>
            <p:cNvSpPr txBox="1">
              <a:spLocks noChangeArrowheads="1"/>
            </p:cNvSpPr>
            <p:nvPr/>
          </p:nvSpPr>
          <p:spPr bwMode="auto">
            <a:xfrm>
              <a:off x="2592" y="3247"/>
              <a:ext cx="61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latin typeface="Tahoma" charset="0"/>
                </a:rPr>
                <a:t>Ground</a:t>
              </a:r>
            </a:p>
          </p:txBody>
        </p:sp>
        <p:sp>
          <p:nvSpPr>
            <p:cNvPr id="6174" name="Text Box 22"/>
            <p:cNvSpPr txBox="1">
              <a:spLocks noChangeArrowheads="1"/>
            </p:cNvSpPr>
            <p:nvPr/>
          </p:nvSpPr>
          <p:spPr bwMode="auto">
            <a:xfrm>
              <a:off x="3604" y="1712"/>
              <a:ext cx="107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 baseline="0">
                  <a:latin typeface="Tahoma" charset="0"/>
                </a:rPr>
                <a:t>ADC </a:t>
              </a:r>
              <a:br>
                <a:rPr lang="en-US" sz="1000" b="1" baseline="0">
                  <a:latin typeface="Tahoma" charset="0"/>
                </a:rPr>
              </a:br>
              <a:r>
                <a:rPr lang="en-US" sz="1000" b="1" baseline="0">
                  <a:latin typeface="Tahoma" charset="0"/>
                </a:rPr>
                <a:t>Output Codes</a:t>
              </a:r>
            </a:p>
          </p:txBody>
        </p:sp>
        <p:grpSp>
          <p:nvGrpSpPr>
            <p:cNvPr id="6175" name="Group 28"/>
            <p:cNvGrpSpPr>
              <a:grpSpLocks/>
            </p:cNvGrpSpPr>
            <p:nvPr/>
          </p:nvGrpSpPr>
          <p:grpSpPr bwMode="auto">
            <a:xfrm>
              <a:off x="3216" y="2064"/>
              <a:ext cx="432" cy="1248"/>
              <a:chOff x="3216" y="2064"/>
              <a:chExt cx="864" cy="1248"/>
            </a:xfrm>
          </p:grpSpPr>
          <p:sp>
            <p:nvSpPr>
              <p:cNvPr id="6183" name="Line 23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Line 24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Line 25"/>
              <p:cNvSpPr>
                <a:spLocks noChangeShapeType="1"/>
              </p:cNvSpPr>
              <p:nvPr/>
            </p:nvSpPr>
            <p:spPr bwMode="auto">
              <a:xfrm>
                <a:off x="3216" y="331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6" name="Text Box 26"/>
            <p:cNvSpPr txBox="1">
              <a:spLocks noChangeArrowheads="1"/>
            </p:cNvSpPr>
            <p:nvPr/>
          </p:nvSpPr>
          <p:spPr bwMode="auto">
            <a:xfrm>
              <a:off x="3757" y="2048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hlink"/>
                  </a:solidFill>
                  <a:latin typeface="Tahoma" charset="0"/>
                </a:rPr>
                <a:t>111..111</a:t>
              </a:r>
            </a:p>
          </p:txBody>
        </p:sp>
        <p:sp>
          <p:nvSpPr>
            <p:cNvPr id="6177" name="Text Box 27"/>
            <p:cNvSpPr txBox="1">
              <a:spLocks noChangeArrowheads="1"/>
            </p:cNvSpPr>
            <p:nvPr/>
          </p:nvSpPr>
          <p:spPr bwMode="auto">
            <a:xfrm>
              <a:off x="3713" y="3247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latin typeface="Tahoma" charset="0"/>
                </a:rPr>
                <a:t>000..000</a:t>
              </a:r>
            </a:p>
          </p:txBody>
        </p:sp>
        <p:sp>
          <p:nvSpPr>
            <p:cNvPr id="6178" name="Text Box 29"/>
            <p:cNvSpPr txBox="1">
              <a:spLocks noChangeArrowheads="1"/>
            </p:cNvSpPr>
            <p:nvPr/>
          </p:nvSpPr>
          <p:spPr bwMode="auto">
            <a:xfrm>
              <a:off x="3703" y="3131"/>
              <a:ext cx="6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000..001</a:t>
              </a:r>
            </a:p>
          </p:txBody>
        </p:sp>
        <p:sp>
          <p:nvSpPr>
            <p:cNvPr id="6179" name="Text Box 30"/>
            <p:cNvSpPr txBox="1">
              <a:spLocks noChangeArrowheads="1"/>
            </p:cNvSpPr>
            <p:nvPr/>
          </p:nvSpPr>
          <p:spPr bwMode="auto">
            <a:xfrm>
              <a:off x="3752" y="2171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111..110</a:t>
              </a:r>
            </a:p>
          </p:txBody>
        </p:sp>
        <p:sp>
          <p:nvSpPr>
            <p:cNvPr id="6180" name="Text Box 31"/>
            <p:cNvSpPr txBox="1">
              <a:spLocks noChangeArrowheads="1"/>
            </p:cNvSpPr>
            <p:nvPr/>
          </p:nvSpPr>
          <p:spPr bwMode="auto">
            <a:xfrm>
              <a:off x="3752" y="2287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111..101</a:t>
              </a:r>
            </a:p>
          </p:txBody>
        </p:sp>
        <p:sp>
          <p:nvSpPr>
            <p:cNvPr id="6181" name="Text Box 32"/>
            <p:cNvSpPr txBox="1">
              <a:spLocks noChangeArrowheads="1"/>
            </p:cNvSpPr>
            <p:nvPr/>
          </p:nvSpPr>
          <p:spPr bwMode="auto">
            <a:xfrm>
              <a:off x="3752" y="2411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111..100</a:t>
              </a:r>
            </a:p>
          </p:txBody>
        </p:sp>
        <p:sp>
          <p:nvSpPr>
            <p:cNvPr id="6182" name="Rectangle 33"/>
            <p:cNvSpPr>
              <a:spLocks noChangeArrowheads="1"/>
            </p:cNvSpPr>
            <p:nvPr/>
          </p:nvSpPr>
          <p:spPr bwMode="auto">
            <a:xfrm>
              <a:off x="2544" y="1632"/>
              <a:ext cx="2112" cy="1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9" name="AutoShape 34"/>
          <p:cNvSpPr>
            <a:spLocks noChangeArrowheads="1"/>
          </p:cNvSpPr>
          <p:nvPr/>
        </p:nvSpPr>
        <p:spPr bwMode="auto">
          <a:xfrm rot="-3533138">
            <a:off x="3810000" y="1524000"/>
            <a:ext cx="381000" cy="2514600"/>
          </a:xfrm>
          <a:prstGeom prst="downArrow">
            <a:avLst>
              <a:gd name="adj1" fmla="val 50000"/>
              <a:gd name="adj2" fmla="val 1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60" name="AutoShape 36"/>
          <p:cNvCxnSpPr>
            <a:cxnSpLocks noChangeShapeType="1"/>
          </p:cNvCxnSpPr>
          <p:nvPr/>
        </p:nvCxnSpPr>
        <p:spPr bwMode="auto">
          <a:xfrm>
            <a:off x="533400" y="1651000"/>
            <a:ext cx="260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1" name="Text Box 37"/>
          <p:cNvSpPr txBox="1">
            <a:spLocks noChangeArrowheads="1"/>
          </p:cNvSpPr>
          <p:nvPr/>
        </p:nvSpPr>
        <p:spPr bwMode="auto">
          <a:xfrm>
            <a:off x="114507" y="2133600"/>
            <a:ext cx="955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 dirty="0" smtClean="0">
                <a:solidFill>
                  <a:srgbClr val="CC66FF"/>
                </a:solidFill>
                <a:latin typeface="Tahoma" charset="0"/>
              </a:rPr>
              <a:t>Pressure</a:t>
            </a:r>
            <a:endParaRPr lang="en-US" sz="1600" baseline="0" dirty="0">
              <a:solidFill>
                <a:srgbClr val="CC66FF"/>
              </a:solidFill>
              <a:latin typeface="Tahoma" charset="0"/>
            </a:endParaRPr>
          </a:p>
        </p:txBody>
      </p:sp>
      <p:cxnSp>
        <p:nvCxnSpPr>
          <p:cNvPr id="6162" name="AutoShape 38"/>
          <p:cNvCxnSpPr>
            <a:cxnSpLocks noChangeShapeType="1"/>
            <a:stCxn id="6161" idx="0"/>
          </p:cNvCxnSpPr>
          <p:nvPr/>
        </p:nvCxnSpPr>
        <p:spPr bwMode="auto">
          <a:xfrm flipV="1">
            <a:off x="592138" y="1676400"/>
            <a:ext cx="93662" cy="457200"/>
          </a:xfrm>
          <a:prstGeom prst="straightConnector1">
            <a:avLst/>
          </a:prstGeom>
          <a:noFill/>
          <a:ln w="9525">
            <a:solidFill>
              <a:srgbClr val="CC66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63" name="Group 43"/>
          <p:cNvGrpSpPr>
            <a:grpSpLocks/>
          </p:cNvGrpSpPr>
          <p:nvPr/>
        </p:nvGrpSpPr>
        <p:grpSpPr bwMode="auto">
          <a:xfrm>
            <a:off x="228600" y="3200400"/>
            <a:ext cx="4114800" cy="2982913"/>
            <a:chOff x="144" y="2016"/>
            <a:chExt cx="1968" cy="1427"/>
          </a:xfrm>
        </p:grpSpPr>
        <p:pic>
          <p:nvPicPr>
            <p:cNvPr id="6166" name="Picture 7" descr="MPX4250 Transfer Fun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1968" cy="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Line 39"/>
            <p:cNvSpPr>
              <a:spLocks noChangeShapeType="1"/>
            </p:cNvSpPr>
            <p:nvPr/>
          </p:nvSpPr>
          <p:spPr bwMode="auto">
            <a:xfrm>
              <a:off x="528" y="3264"/>
              <a:ext cx="1440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41"/>
            <p:cNvSpPr>
              <a:spLocks noChangeShapeType="1"/>
            </p:cNvSpPr>
            <p:nvPr/>
          </p:nvSpPr>
          <p:spPr bwMode="auto">
            <a:xfrm flipH="1" flipV="1">
              <a:off x="240" y="2016"/>
              <a:ext cx="0" cy="105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AutoShape 45"/>
          <p:cNvSpPr>
            <a:spLocks noChangeArrowheads="1"/>
          </p:cNvSpPr>
          <p:nvPr/>
        </p:nvSpPr>
        <p:spPr bwMode="auto">
          <a:xfrm rot="-273754">
            <a:off x="981075" y="1905000"/>
            <a:ext cx="381000" cy="1371600"/>
          </a:xfrm>
          <a:prstGeom prst="down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884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3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</Template>
  <TotalTime>33229</TotalTime>
  <Words>1157</Words>
  <Application>Microsoft Office PowerPoint</Application>
  <PresentationFormat>On-screen Show (4:3)</PresentationFormat>
  <Paragraphs>308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test3</vt:lpstr>
      <vt:lpstr>Improved ARMTheme</vt:lpstr>
      <vt:lpstr>Introduction to  Embedded Systems Design</vt:lpstr>
      <vt:lpstr>Introduction</vt:lpstr>
      <vt:lpstr>Options for Building Embedded Systems</vt:lpstr>
      <vt:lpstr>Example Embedded System: Bike Computer</vt:lpstr>
      <vt:lpstr>Gasoline Automobile Engine Control Unit</vt:lpstr>
      <vt:lpstr>Benefits of Embedded Computer Systems</vt:lpstr>
      <vt:lpstr>Embedded System Functions</vt:lpstr>
      <vt:lpstr>Attributes of Embedded Systems</vt:lpstr>
      <vt:lpstr>Example Analog Sensor - Depth Gauge</vt:lpstr>
      <vt:lpstr>Microcontroller vs. Microprocessor</vt:lpstr>
      <vt:lpstr>Attributes of Embedded Systems</vt:lpstr>
      <vt:lpstr>MCU Hardware &amp; Software for Concurrency</vt:lpstr>
      <vt:lpstr>Concurrent Hardware &amp; Software Operation</vt:lpstr>
      <vt:lpstr>Attributes of Embedded Systems</vt:lpstr>
      <vt:lpstr>Constraints</vt:lpstr>
      <vt:lpstr>Impact of Constraints</vt:lpstr>
      <vt:lpstr>Curriculum Overview</vt:lpstr>
      <vt:lpstr>Target Board - FRDM-KL25Z</vt:lpstr>
      <vt:lpstr>Why Are We…?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Content</dc:title>
  <dc:creator>Compaq</dc:creator>
  <cp:lastModifiedBy>Alex</cp:lastModifiedBy>
  <cp:revision>318</cp:revision>
  <cp:lastPrinted>2003-05-21T13:04:16Z</cp:lastPrinted>
  <dcterms:created xsi:type="dcterms:W3CDTF">2000-08-18T17:47:17Z</dcterms:created>
  <dcterms:modified xsi:type="dcterms:W3CDTF">2013-06-20T14:38:06Z</dcterms:modified>
</cp:coreProperties>
</file>