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7" r:id="rId2"/>
  </p:sldMasterIdLst>
  <p:notesMasterIdLst>
    <p:notesMasterId r:id="rId21"/>
  </p:notesMasterIdLst>
  <p:handoutMasterIdLst>
    <p:handoutMasterId r:id="rId22"/>
  </p:handoutMasterIdLst>
  <p:sldIdLst>
    <p:sldId id="258" r:id="rId3"/>
    <p:sldId id="263" r:id="rId4"/>
    <p:sldId id="285" r:id="rId5"/>
    <p:sldId id="288" r:id="rId6"/>
    <p:sldId id="286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98" r:id="rId16"/>
    <p:sldId id="287" r:id="rId17"/>
    <p:sldId id="299" r:id="rId18"/>
    <p:sldId id="296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FEDCD6"/>
    <a:srgbClr val="FFCC99"/>
    <a:srgbClr val="CCFF99"/>
    <a:srgbClr val="FFCCFF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1" autoAdjust="0"/>
    <p:restoredTop sz="86364" autoAdjust="0"/>
  </p:normalViewPr>
  <p:slideViewPr>
    <p:cSldViewPr>
      <p:cViewPr varScale="1">
        <p:scale>
          <a:sx n="68" d="100"/>
          <a:sy n="68" d="100"/>
        </p:scale>
        <p:origin x="-1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54D6F-F817-4296-85DD-DA1DD0953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92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448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8500"/>
            <a:ext cx="4545012" cy="3408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338638"/>
            <a:ext cx="5076825" cy="410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8863"/>
            <a:ext cx="29448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678863"/>
            <a:ext cx="29448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6" tIns="45764" rIns="91526" bIns="45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77D35B-B53A-4D82-8848-3A3CBEB89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E83F06-50F9-4604-AB0E-EBD0A5F43751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34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7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3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8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05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30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84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39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8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46AD61-2EB1-43FB-B2AE-82CF2CB07A07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1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4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9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4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2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9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7D35B-B53A-4D82-8848-3A3CBEB89C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ocuments\Teaching\Book Writin'\ARM Cortex M0Plus\Production\ARM Footer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9652"/>
            <a:ext cx="9144000" cy="49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Using Direct Memory Access to Improve Performance</a:t>
            </a:r>
            <a:endParaRPr lang="en-US" sz="400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Control Register (</a:t>
            </a:r>
            <a:r>
              <a:rPr lang="en-US" dirty="0" err="1" smtClean="0"/>
              <a:t>DMA_DCRn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19400"/>
            <a:ext cx="8839200" cy="3886200"/>
          </a:xfrm>
        </p:spPr>
        <p:txBody>
          <a:bodyPr/>
          <a:lstStyle/>
          <a:p>
            <a:r>
              <a:rPr lang="en-US" sz="2000" dirty="0" smtClean="0"/>
              <a:t>EADRQ – Enable asynchronous DMA requests when MCU is in Stop mode</a:t>
            </a:r>
          </a:p>
          <a:p>
            <a:r>
              <a:rPr lang="en-US" sz="2000" dirty="0" smtClean="0"/>
              <a:t>SINC/DINC – Increment SAR/DAR by 1,2 or 4 based on size of data</a:t>
            </a:r>
          </a:p>
          <a:p>
            <a:r>
              <a:rPr lang="en-US" sz="2000" dirty="0" smtClean="0"/>
              <a:t>SSIZE/DSIZE – Source/Destination data size. </a:t>
            </a:r>
          </a:p>
          <a:p>
            <a:pPr lvl="1"/>
            <a:r>
              <a:rPr lang="en-US" sz="1800" dirty="0" smtClean="0"/>
              <a:t>Don’t need to match – controller will perform extra reads or writes as needed (e.g. read one word, write two bytes).</a:t>
            </a:r>
          </a:p>
          <a:p>
            <a:pPr lvl="1"/>
            <a:r>
              <a:rPr lang="en-US" sz="1800" dirty="0" smtClean="0"/>
              <a:t>00: </a:t>
            </a:r>
            <a:r>
              <a:rPr lang="en-US" sz="1800" dirty="0" err="1" smtClean="0"/>
              <a:t>longword</a:t>
            </a:r>
            <a:r>
              <a:rPr lang="en-US" sz="1800" dirty="0" smtClean="0"/>
              <a:t> (32 bits)</a:t>
            </a:r>
          </a:p>
          <a:p>
            <a:pPr lvl="1"/>
            <a:r>
              <a:rPr lang="en-US" sz="1800" dirty="0" smtClean="0"/>
              <a:t>01: byte (8 bits)</a:t>
            </a:r>
          </a:p>
          <a:p>
            <a:pPr lvl="1"/>
            <a:r>
              <a:rPr lang="en-US" sz="1800" dirty="0" smtClean="0"/>
              <a:t>10: word (16 bits)</a:t>
            </a:r>
          </a:p>
          <a:p>
            <a:r>
              <a:rPr lang="en-US" sz="2000" dirty="0" smtClean="0"/>
              <a:t>START – Write 1 to start transfer</a:t>
            </a:r>
          </a:p>
          <a:p>
            <a:pPr lvl="1"/>
            <a:endParaRPr lang="en-US" sz="1600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7" y="914400"/>
            <a:ext cx="32099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194461"/>
      </p:ext>
    </p:extLst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Control Register (</a:t>
            </a:r>
            <a:r>
              <a:rPr lang="en-US" dirty="0" err="1" smtClean="0"/>
              <a:t>DMA_DCRn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19400"/>
            <a:ext cx="88392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SMOD, DMOD – Source/Destination address modulo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When non-zero, supports circular data buffer – address wraps around after 2</a:t>
            </a:r>
            <a:r>
              <a:rPr lang="en-US" sz="1600" baseline="30000" dirty="0" smtClean="0"/>
              <a:t>n+3</a:t>
            </a:r>
            <a:r>
              <a:rPr lang="en-US" sz="1600" dirty="0" smtClean="0"/>
              <a:t> bytes (16 bytes to 64 kilobytes)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When zero, circular buffer is disabled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D_REQ: If 1, then when BCR reaches zero ERQ bit will be cleared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LINKCC: Enables this channel to trigger another channel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00: Disabled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01: Two stages: 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Link to channel LCH1 after each cycle-steal transfer</a:t>
            </a:r>
          </a:p>
          <a:p>
            <a:pPr lvl="2">
              <a:spcBef>
                <a:spcPts val="0"/>
              </a:spcBef>
            </a:pPr>
            <a:r>
              <a:rPr lang="en-US" sz="1400" dirty="0" smtClean="0"/>
              <a:t>Link to channel LCH2 after BCR reaches 0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10: Link to channel LCH1 after each cycle-steal transfer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11: Link to channel LCH1 after BCR reaches 0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LCH1, LCH2: Values 00 to 11 specify linked DMA channel (0 to 3)</a:t>
            </a:r>
          </a:p>
          <a:p>
            <a:pPr lvl="1">
              <a:spcBef>
                <a:spcPts val="0"/>
              </a:spcBef>
            </a:pPr>
            <a:endParaRPr lang="en-US" sz="1600" dirty="0" smtClean="0"/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491" y="914400"/>
            <a:ext cx="67246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640647"/>
      </p:ext>
    </p:extLst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of DMA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Enable clock to DMA module (in SIM register SCGC7)</a:t>
            </a:r>
          </a:p>
          <a:p>
            <a:r>
              <a:rPr lang="en-US" sz="2000" dirty="0" smtClean="0"/>
              <a:t>Initialize control registers</a:t>
            </a:r>
          </a:p>
          <a:p>
            <a:r>
              <a:rPr lang="en-US" sz="2000" dirty="0" smtClean="0"/>
              <a:t>Load </a:t>
            </a:r>
            <a:r>
              <a:rPr lang="en-US" sz="2000" dirty="0" err="1" smtClean="0"/>
              <a:t>SARn</a:t>
            </a:r>
            <a:r>
              <a:rPr lang="en-US" sz="2000" dirty="0" smtClean="0"/>
              <a:t> with source address</a:t>
            </a:r>
          </a:p>
          <a:p>
            <a:r>
              <a:rPr lang="en-US" sz="2000" dirty="0" smtClean="0"/>
              <a:t>Load </a:t>
            </a:r>
            <a:r>
              <a:rPr lang="en-US" sz="2000" dirty="0" err="1" smtClean="0"/>
              <a:t>DARn</a:t>
            </a:r>
            <a:r>
              <a:rPr lang="en-US" sz="2000" dirty="0" smtClean="0"/>
              <a:t> with destination address</a:t>
            </a:r>
          </a:p>
          <a:p>
            <a:r>
              <a:rPr lang="en-US" sz="2000" dirty="0" smtClean="0"/>
              <a:t>Load </a:t>
            </a:r>
            <a:r>
              <a:rPr lang="en-US" sz="2000" dirty="0" err="1" smtClean="0"/>
              <a:t>BCRn</a:t>
            </a:r>
            <a:r>
              <a:rPr lang="en-US" sz="2000" dirty="0" smtClean="0"/>
              <a:t> with number of bytes to transfer</a:t>
            </a:r>
          </a:p>
          <a:p>
            <a:r>
              <a:rPr lang="en-US" sz="2000" dirty="0" smtClean="0"/>
              <a:t>Clear </a:t>
            </a:r>
            <a:r>
              <a:rPr lang="en-US" sz="2000" dirty="0" err="1" smtClean="0"/>
              <a:t>DSRn</a:t>
            </a:r>
            <a:r>
              <a:rPr lang="en-US" sz="2000" dirty="0" smtClean="0"/>
              <a:t>[DONE]</a:t>
            </a:r>
          </a:p>
          <a:p>
            <a:r>
              <a:rPr lang="en-US" sz="2000" dirty="0" smtClean="0"/>
              <a:t>Start transfer by setting </a:t>
            </a:r>
            <a:r>
              <a:rPr lang="en-US" sz="2000" dirty="0" err="1" smtClean="0"/>
              <a:t>DCRn</a:t>
            </a:r>
            <a:r>
              <a:rPr lang="en-US" sz="2000" dirty="0" smtClean="0"/>
              <a:t>[START]</a:t>
            </a:r>
          </a:p>
          <a:p>
            <a:r>
              <a:rPr lang="en-US" sz="2000" dirty="0" smtClean="0"/>
              <a:t>Wait for end of transfer</a:t>
            </a:r>
          </a:p>
          <a:p>
            <a:pPr lvl="1"/>
            <a:r>
              <a:rPr lang="en-US" sz="1800" dirty="0" smtClean="0"/>
              <a:t>Interrupt generated if </a:t>
            </a:r>
            <a:r>
              <a:rPr lang="en-US" sz="1800" dirty="0" err="1" smtClean="0"/>
              <a:t>DCRn</a:t>
            </a:r>
            <a:r>
              <a:rPr lang="en-US" sz="1800" dirty="0" smtClean="0"/>
              <a:t>[EINT] is set (</a:t>
            </a:r>
            <a:r>
              <a:rPr lang="en-US" sz="1800" dirty="0" err="1" smtClean="0"/>
              <a:t>DMAn_IRQHandler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Poll </a:t>
            </a:r>
            <a:r>
              <a:rPr lang="en-US" sz="1800" dirty="0" err="1" smtClean="0"/>
              <a:t>DSRn</a:t>
            </a:r>
            <a:r>
              <a:rPr lang="en-US" sz="1800" dirty="0" smtClean="0"/>
              <a:t>[DONE] </a:t>
            </a:r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560603"/>
      </p:ext>
    </p:extLst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Demonstration: Memory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Software-triggered</a:t>
            </a:r>
          </a:p>
          <a:p>
            <a:r>
              <a:rPr lang="en-US" sz="2000" dirty="0" smtClean="0"/>
              <a:t>void </a:t>
            </a:r>
            <a:r>
              <a:rPr lang="en-US" sz="2000" dirty="0" err="1" smtClean="0"/>
              <a:t>Copy_Longwords</a:t>
            </a:r>
            <a:r>
              <a:rPr lang="en-US" sz="2000" dirty="0" smtClean="0"/>
              <a:t>(uint32_t * source, uint32_t * </a:t>
            </a:r>
            <a:r>
              <a:rPr lang="en-US" sz="2000" dirty="0" err="1" smtClean="0"/>
              <a:t>dest</a:t>
            </a:r>
            <a:r>
              <a:rPr lang="en-US" sz="2000" dirty="0" smtClean="0"/>
              <a:t>, uint32_t count)</a:t>
            </a:r>
          </a:p>
          <a:p>
            <a:endParaRPr lang="en-US" sz="2000" dirty="0" smtClean="0"/>
          </a:p>
          <a:p>
            <a:r>
              <a:rPr lang="en-US" sz="2000" dirty="0" smtClean="0"/>
              <a:t>Could use as a fast version of </a:t>
            </a:r>
            <a:r>
              <a:rPr lang="en-US" sz="2000" dirty="0" err="1" smtClean="0"/>
              <a:t>memcpy</a:t>
            </a:r>
            <a:r>
              <a:rPr lang="en-US" sz="2000" dirty="0" smtClean="0"/>
              <a:t> function, but need to handle all cases</a:t>
            </a:r>
          </a:p>
          <a:p>
            <a:pPr lvl="1"/>
            <a:r>
              <a:rPr lang="en-US" sz="1800" dirty="0" smtClean="0"/>
              <a:t>Alignment of source and destination</a:t>
            </a:r>
          </a:p>
          <a:p>
            <a:pPr lvl="1"/>
            <a:r>
              <a:rPr lang="en-US" sz="1800" dirty="0" smtClean="0"/>
              <a:t>Data size</a:t>
            </a:r>
          </a:p>
          <a:p>
            <a:pPr lvl="1"/>
            <a:r>
              <a:rPr lang="en-US" sz="1800" dirty="0" smtClean="0"/>
              <a:t>Detecting overlapping buffers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7678306"/>
      </p:ext>
    </p:extLst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Triggering DMA Activity Using Peripherals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3962400" cy="5867400"/>
          </a:xfrm>
        </p:spPr>
        <p:txBody>
          <a:bodyPr/>
          <a:lstStyle/>
          <a:p>
            <a:r>
              <a:rPr lang="en-US" dirty="0" smtClean="0"/>
              <a:t>Can use trigger events from peripherals to start DMA transfer</a:t>
            </a:r>
          </a:p>
          <a:p>
            <a:r>
              <a:rPr lang="en-US" dirty="0" smtClean="0"/>
              <a:t>Upon triggering, DMA can perform: </a:t>
            </a:r>
          </a:p>
          <a:p>
            <a:pPr lvl="1"/>
            <a:r>
              <a:rPr lang="en-US" sz="1600" dirty="0" smtClean="0"/>
              <a:t>One transfer (cycle steal mode)</a:t>
            </a:r>
          </a:p>
          <a:p>
            <a:pPr lvl="1"/>
            <a:r>
              <a:rPr lang="en-US" sz="1600" dirty="0" smtClean="0"/>
              <a:t>All transfers until BCR == 0 (continuous mode)</a:t>
            </a:r>
          </a:p>
          <a:p>
            <a:r>
              <a:rPr lang="en-US" dirty="0" smtClean="0"/>
              <a:t>DMA Multiplexer (DMAMUX)</a:t>
            </a:r>
          </a:p>
          <a:p>
            <a:pPr lvl="1"/>
            <a:r>
              <a:rPr lang="en-US" sz="1600" dirty="0" smtClean="0"/>
              <a:t>Selects which source will trigger a DMA channel</a:t>
            </a:r>
          </a:p>
          <a:p>
            <a:r>
              <a:rPr lang="en-US" dirty="0" smtClean="0"/>
              <a:t>Each DMA channel n has a configuration register </a:t>
            </a:r>
            <a:r>
              <a:rPr lang="en-US" dirty="0" err="1" smtClean="0"/>
              <a:t>DMAMUX_CHCFGn</a:t>
            </a:r>
            <a:endParaRPr lang="en-US" dirty="0" smtClean="0"/>
          </a:p>
          <a:p>
            <a:pPr lvl="1"/>
            <a:r>
              <a:rPr lang="en-US" sz="1400" dirty="0" smtClean="0"/>
              <a:t>ENBL: Enable DMA channel</a:t>
            </a:r>
          </a:p>
          <a:p>
            <a:pPr lvl="1"/>
            <a:r>
              <a:rPr lang="en-US" sz="1400" dirty="0" smtClean="0"/>
              <a:t>TRIG: Enables triggering of DMA channel</a:t>
            </a:r>
          </a:p>
          <a:p>
            <a:pPr lvl="1"/>
            <a:r>
              <a:rPr lang="en-US" sz="1400" dirty="0" smtClean="0"/>
              <a:t>SOURCE: Selects triggering source</a:t>
            </a:r>
            <a:endParaRPr lang="en-US" sz="1400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622" y="914400"/>
            <a:ext cx="4710766" cy="327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800"/>
            <a:ext cx="5438988" cy="77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470228"/>
      </p:ext>
    </p:extLst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124200" cy="5867400"/>
          </a:xfrm>
        </p:spPr>
        <p:txBody>
          <a:bodyPr/>
          <a:lstStyle/>
          <a:p>
            <a:r>
              <a:rPr lang="en-US" sz="2000" dirty="0" smtClean="0"/>
              <a:t>Trigger sources are chip-specific, so see KL25 Sub-Family Reference Manual (rev. 1), Chapter 3 - Chip Configuration, Section 3.4.8.1 DMA MUX Request Sources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79846"/>
              </p:ext>
            </p:extLst>
          </p:nvPr>
        </p:nvGraphicFramePr>
        <p:xfrm>
          <a:off x="3276600" y="990600"/>
          <a:ext cx="5791200" cy="4693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5410"/>
                <a:gridCol w="2485390"/>
                <a:gridCol w="1930400"/>
              </a:tblGrid>
              <a:tr h="272143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Source #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Module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Disabled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2-7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Arial" pitchFamily="34" charset="0"/>
                          <a:cs typeface="Arial" pitchFamily="34" charset="0"/>
                        </a:rPr>
                        <a:t>UART0,1, 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Receive, Transmit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16-19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SPI0, 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Receive, Transmit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22-23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C0, 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24-29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TPM0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Channels 0-5</a:t>
                      </a: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32-35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TPM1-2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Channels 0-1</a:t>
                      </a: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ADC0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CMP0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DAC0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49-53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Port Control Module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Port A-E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54-56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TPM0-2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Overflow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TSI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21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60-63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DMAMUX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Always enabled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65562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Triggering DMA Transfers with PITs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DMA Channels 0, 1 can be triggered by PITs 0 and 1 as well as the previously listed sources</a:t>
            </a:r>
          </a:p>
          <a:p>
            <a:endParaRPr lang="en-US" dirty="0" smtClean="0"/>
          </a:p>
          <a:p>
            <a:r>
              <a:rPr lang="en-US" dirty="0" smtClean="0"/>
              <a:t>PIT generates a trigger pulse each time it reaches 0</a:t>
            </a:r>
          </a:p>
          <a:p>
            <a:pPr lvl="1"/>
            <a:r>
              <a:rPr lang="en-US" dirty="0" smtClean="0"/>
              <a:t>Disable interrupt for </a:t>
            </a:r>
            <a:r>
              <a:rPr lang="en-US" dirty="0" err="1" smtClean="0"/>
              <a:t>PITn</a:t>
            </a:r>
            <a:r>
              <a:rPr lang="en-US" dirty="0" smtClean="0"/>
              <a:t> by clearing TIE (interrupt enable) bit. </a:t>
            </a:r>
          </a:p>
          <a:p>
            <a:pPr lvl="1"/>
            <a:r>
              <a:rPr lang="en-US" dirty="0" smtClean="0"/>
              <a:t>Clear ENBL and TRIG bits in </a:t>
            </a:r>
            <a:r>
              <a:rPr lang="en-US" dirty="0" err="1" smtClean="0"/>
              <a:t>CHCFGn</a:t>
            </a:r>
            <a:r>
              <a:rPr lang="en-US" dirty="0" smtClean="0"/>
              <a:t> register</a:t>
            </a:r>
          </a:p>
          <a:p>
            <a:pPr lvl="1"/>
            <a:r>
              <a:rPr lang="en-US" dirty="0" smtClean="0"/>
              <a:t>Configure DMA Controller channel</a:t>
            </a:r>
          </a:p>
          <a:p>
            <a:pPr lvl="1"/>
            <a:r>
              <a:rPr lang="en-US" dirty="0" smtClean="0"/>
              <a:t>Configure timer</a:t>
            </a:r>
          </a:p>
          <a:p>
            <a:pPr lvl="1"/>
            <a:r>
              <a:rPr lang="en-US" dirty="0" smtClean="0"/>
              <a:t>Select trigger source with </a:t>
            </a:r>
            <a:r>
              <a:rPr lang="en-US" dirty="0" err="1" smtClean="0"/>
              <a:t>CHCFGn</a:t>
            </a:r>
            <a:r>
              <a:rPr lang="en-US" dirty="0" smtClean="0"/>
              <a:t> register and set ENBL and TRIG bits</a:t>
            </a:r>
          </a:p>
        </p:txBody>
      </p:sp>
    </p:spTree>
    <p:extLst>
      <p:ext uri="{BB962C8B-B14F-4D97-AF65-F5344CB8AC3E}">
        <p14:creationId xmlns:p14="http://schemas.microsoft.com/office/powerpoint/2010/main" val="129868643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Demonstration of ISR Replacement: DAC Playback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839200" cy="5867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TPM0 expires each time we need to update the DAC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When DMA is triggered by TPM: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Copy one 16-bit data element from wave table (source) to DAC data register (DAC0-&gt;DAT[0])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Increment source address, decrement byte count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When DMA finishes last transfer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Generate interrupt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IRQ handler will clear interrupt flags, restart DMA transfers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DMA Configuration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Source, destination sizes = 2 bytes: SSIZE = DSIZE = 2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Enable peripheral request: ERQ = 1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Select hardware trigger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One transfer per peripheral request, so use cycle-steal mode: CS = 1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Two bytes per transfer: BCR = 2 bytes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Increment source register: SINC = 1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Do not increment destination register: DINC = 0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TPM Configuration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Don’t enable timer interrupt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TPM will still generate trigger event </a:t>
            </a:r>
          </a:p>
          <a:p>
            <a:pPr lvl="1">
              <a:spcBef>
                <a:spcPts val="300"/>
              </a:spcBef>
            </a:pPr>
            <a:endParaRPr lang="en-US" sz="1600" dirty="0" smtClean="0"/>
          </a:p>
          <a:p>
            <a:pPr lvl="1">
              <a:spcBef>
                <a:spcPts val="3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604934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90" y="838200"/>
            <a:ext cx="5295010" cy="5867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Traces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Yellow: ISR is executing when trace is low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Blue: DAC output (</a:t>
            </a:r>
            <a:r>
              <a:rPr lang="en-US" sz="1800" dirty="0"/>
              <a:t>PTE30, pin 11 of </a:t>
            </a:r>
            <a:r>
              <a:rPr lang="en-US" sz="1800" dirty="0" smtClean="0"/>
              <a:t>J10)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Without DMA: Interrupt per sample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4.7 </a:t>
            </a:r>
            <a:r>
              <a:rPr lang="en-US" sz="1800" dirty="0"/>
              <a:t>microseconds </a:t>
            </a:r>
            <a:r>
              <a:rPr lang="en-US" sz="1800" dirty="0" smtClean="0"/>
              <a:t>per 620 </a:t>
            </a:r>
            <a:r>
              <a:rPr lang="en-US" sz="1800" dirty="0"/>
              <a:t>microseconds 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0.758% of processor’s time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With DMA: Interrupt per cycle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5.0 microseconds per 20 milliseconds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0.025% of processor’s time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How is this useful?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Saves CPU time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Reduces timing vulnerability to interrupts being disabled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Enables CPU to sleep longer, wake up less often (20 milliseconds vs. 620 microseconds)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pic>
        <p:nvPicPr>
          <p:cNvPr id="1026" name="Picture 2" descr="C:\Users\Alex\Documents\Teaching\Book Writin'\ARM Cortex M0Plus\Content\DMA\PIT-ISR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12" y="914400"/>
            <a:ext cx="375138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ex\Documents\Teaching\Book Writin'\ARM Cortex M0Plus\Content\DMA\DMA-ISR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11" y="3657600"/>
            <a:ext cx="3784775" cy="276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134013"/>
      </p:ext>
    </p:extLst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Basic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DMA Peripherals in Cortex-M0+</a:t>
            </a:r>
          </a:p>
          <a:p>
            <a:endParaRPr lang="en-US" sz="2000" dirty="0" smtClean="0"/>
          </a:p>
          <a:p>
            <a:r>
              <a:rPr lang="en-US" sz="2000" dirty="0" smtClean="0"/>
              <a:t>DMA Applications</a:t>
            </a:r>
          </a:p>
          <a:p>
            <a:pPr lvl="1"/>
            <a:r>
              <a:rPr lang="en-US" sz="1800" dirty="0" smtClean="0"/>
              <a:t>Data Transfer</a:t>
            </a:r>
          </a:p>
          <a:p>
            <a:pPr lvl="1"/>
            <a:r>
              <a:rPr lang="en-US" sz="1800" dirty="0" smtClean="0"/>
              <a:t>Replacing ISRs</a:t>
            </a:r>
          </a:p>
        </p:txBody>
      </p:sp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867400"/>
          </a:xfrm>
        </p:spPr>
        <p:txBody>
          <a:bodyPr/>
          <a:lstStyle/>
          <a:p>
            <a:r>
              <a:rPr lang="en-US" sz="2000" dirty="0" smtClean="0"/>
              <a:t>Special hardware to read data </a:t>
            </a:r>
            <a:br>
              <a:rPr lang="en-US" sz="2000" dirty="0" smtClean="0"/>
            </a:br>
            <a:r>
              <a:rPr lang="en-US" sz="2000" dirty="0" smtClean="0"/>
              <a:t>from a source and write it to </a:t>
            </a:r>
            <a:br>
              <a:rPr lang="en-US" sz="2000" dirty="0" smtClean="0"/>
            </a:br>
            <a:r>
              <a:rPr lang="en-US" sz="2000" dirty="0" smtClean="0"/>
              <a:t>a destination</a:t>
            </a:r>
          </a:p>
          <a:p>
            <a:r>
              <a:rPr lang="en-US" sz="2000" dirty="0" smtClean="0"/>
              <a:t>Various configurable options</a:t>
            </a:r>
          </a:p>
          <a:p>
            <a:pPr lvl="1"/>
            <a:r>
              <a:rPr lang="en-US" sz="1800" dirty="0" smtClean="0"/>
              <a:t>Number of data items to copy</a:t>
            </a:r>
          </a:p>
          <a:p>
            <a:pPr lvl="1"/>
            <a:r>
              <a:rPr lang="en-US" sz="1800" dirty="0" smtClean="0"/>
              <a:t>Source and destination addresses can </a:t>
            </a:r>
            <a:br>
              <a:rPr lang="en-US" sz="1800" dirty="0" smtClean="0"/>
            </a:br>
            <a:r>
              <a:rPr lang="en-US" sz="1800" dirty="0" smtClean="0"/>
              <a:t>be fixed or change (e.g. increment, </a:t>
            </a:r>
            <a:br>
              <a:rPr lang="en-US" sz="1800" dirty="0" smtClean="0"/>
            </a:br>
            <a:r>
              <a:rPr lang="en-US" sz="1800" dirty="0" smtClean="0"/>
              <a:t>decrement)</a:t>
            </a:r>
          </a:p>
          <a:p>
            <a:pPr lvl="1"/>
            <a:r>
              <a:rPr lang="en-US" sz="1800" dirty="0" smtClean="0"/>
              <a:t>Size of data item</a:t>
            </a:r>
          </a:p>
          <a:p>
            <a:pPr lvl="1"/>
            <a:r>
              <a:rPr lang="en-US" sz="1800" dirty="0" smtClean="0"/>
              <a:t>When transfer starts</a:t>
            </a:r>
          </a:p>
          <a:p>
            <a:r>
              <a:rPr lang="en-US" sz="2000" dirty="0" smtClean="0"/>
              <a:t>Operation</a:t>
            </a:r>
          </a:p>
          <a:p>
            <a:pPr lvl="1"/>
            <a:r>
              <a:rPr lang="en-US" sz="1800" dirty="0" smtClean="0"/>
              <a:t>Initialization: Configure controller</a:t>
            </a:r>
          </a:p>
          <a:p>
            <a:pPr lvl="1"/>
            <a:r>
              <a:rPr lang="en-US" sz="1800" dirty="0" smtClean="0"/>
              <a:t>Transfer: Data is copied</a:t>
            </a:r>
          </a:p>
          <a:p>
            <a:pPr lvl="1"/>
            <a:r>
              <a:rPr lang="en-US" sz="1800" dirty="0" smtClean="0"/>
              <a:t>Termination: Channel indicates transfer has completed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51" y="1033410"/>
            <a:ext cx="4170725" cy="300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517474"/>
      </p:ext>
    </p:extLst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Controller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4 independent channels</a:t>
            </a:r>
          </a:p>
          <a:p>
            <a:pPr lvl="1"/>
            <a:r>
              <a:rPr lang="en-US" sz="1800" dirty="0" smtClean="0"/>
              <a:t>Channel 0 has highest priority</a:t>
            </a:r>
          </a:p>
          <a:p>
            <a:r>
              <a:rPr lang="en-US" sz="2000" dirty="0" smtClean="0"/>
              <a:t>8-, 16- or 32-bit transfers, data size can differ between source and destination</a:t>
            </a:r>
          </a:p>
          <a:p>
            <a:r>
              <a:rPr lang="en-US" sz="2000" dirty="0" smtClean="0"/>
              <a:t>Modulo addressable</a:t>
            </a:r>
          </a:p>
          <a:p>
            <a:r>
              <a:rPr lang="en-US" sz="2000" dirty="0" smtClean="0"/>
              <a:t>Can trigger with hardware signal or software </a:t>
            </a:r>
          </a:p>
          <a:p>
            <a:r>
              <a:rPr lang="en-US" sz="2000" dirty="0" smtClean="0"/>
              <a:t>Can run continuously or periodically (“cycle-stealing”)</a:t>
            </a:r>
          </a:p>
          <a:p>
            <a:r>
              <a:rPr lang="en-US" sz="2000" dirty="0" smtClean="0"/>
              <a:t>Hardware acknowledge/done signal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8888562"/>
      </p:ext>
    </p:extLst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7088899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898907"/>
      </p:ext>
    </p:extLst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DMA_SARn</a:t>
            </a:r>
            <a:endParaRPr lang="en-US" sz="2000" dirty="0"/>
          </a:p>
          <a:p>
            <a:pPr lvl="1"/>
            <a:r>
              <a:rPr lang="en-US" sz="1800" dirty="0" smtClean="0"/>
              <a:t>Source address register,</a:t>
            </a:r>
          </a:p>
          <a:p>
            <a:pPr lvl="1"/>
            <a:r>
              <a:rPr lang="en-US" sz="1800" dirty="0"/>
              <a:t>V</a:t>
            </a:r>
            <a:r>
              <a:rPr lang="en-US" sz="1800" dirty="0" smtClean="0"/>
              <a:t>alid values 0 to 0x000f </a:t>
            </a:r>
            <a:r>
              <a:rPr lang="en-US" sz="1800" dirty="0" err="1" smtClean="0"/>
              <a:t>ffff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DMA_DARn</a:t>
            </a:r>
            <a:endParaRPr lang="en-US" sz="2000" dirty="0" smtClean="0"/>
          </a:p>
          <a:p>
            <a:pPr lvl="1"/>
            <a:r>
              <a:rPr lang="en-US" sz="1800" dirty="0" smtClean="0"/>
              <a:t>Destination address register</a:t>
            </a:r>
          </a:p>
          <a:p>
            <a:pPr lvl="1"/>
            <a:r>
              <a:rPr lang="en-US" sz="1800" dirty="0"/>
              <a:t>V</a:t>
            </a:r>
            <a:r>
              <a:rPr lang="en-US" sz="1800" dirty="0" smtClean="0"/>
              <a:t>alid values 0 to 0x000f </a:t>
            </a:r>
            <a:r>
              <a:rPr lang="en-US" sz="1800" dirty="0" err="1" smtClean="0"/>
              <a:t>ffff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0705032"/>
      </p:ext>
    </p:extLst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Status Register/Byte Count Register </a:t>
            </a:r>
            <a:r>
              <a:rPr lang="en-US" sz="2800" dirty="0" err="1" smtClean="0"/>
              <a:t>DMA_DSR_BCRn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r>
              <a:rPr lang="en-US" sz="2000" dirty="0" smtClean="0"/>
              <a:t>Status flags: 1 indicates error</a:t>
            </a:r>
          </a:p>
          <a:p>
            <a:pPr lvl="1"/>
            <a:r>
              <a:rPr lang="en-US" sz="1800" dirty="0" smtClean="0"/>
              <a:t>CE: Configuration error</a:t>
            </a:r>
          </a:p>
          <a:p>
            <a:pPr lvl="1"/>
            <a:r>
              <a:rPr lang="en-US" sz="1800" dirty="0" smtClean="0"/>
              <a:t>BES: Bus error on source</a:t>
            </a:r>
          </a:p>
          <a:p>
            <a:pPr lvl="1"/>
            <a:r>
              <a:rPr lang="en-US" sz="1800" dirty="0" smtClean="0"/>
              <a:t>BED: Bus error on destination</a:t>
            </a:r>
          </a:p>
          <a:p>
            <a:pPr lvl="1"/>
            <a:r>
              <a:rPr lang="en-US" sz="1800" dirty="0" smtClean="0"/>
              <a:t>REQ: A transfer request is pending (more transfers to perform)</a:t>
            </a:r>
          </a:p>
          <a:p>
            <a:pPr lvl="1"/>
            <a:r>
              <a:rPr lang="en-US" sz="1800" dirty="0" smtClean="0"/>
              <a:t>BSY: DMA channel is busy</a:t>
            </a:r>
          </a:p>
          <a:p>
            <a:pPr lvl="1"/>
            <a:r>
              <a:rPr lang="en-US" sz="1800" dirty="0" smtClean="0"/>
              <a:t>DONE: Channel transfers have completed or an error occurred. Clear this bit in an ISR.</a:t>
            </a:r>
            <a:endParaRPr lang="en-US" sz="18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74"/>
          <a:stretch/>
        </p:blipFill>
        <p:spPr bwMode="auto">
          <a:xfrm>
            <a:off x="1371600" y="922704"/>
            <a:ext cx="6686444" cy="220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997620"/>
      </p:ext>
    </p:extLst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Count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267200"/>
            <a:ext cx="8839200" cy="2590800"/>
          </a:xfrm>
        </p:spPr>
        <p:txBody>
          <a:bodyPr/>
          <a:lstStyle/>
          <a:p>
            <a:r>
              <a:rPr lang="en-US" sz="2000" dirty="0" smtClean="0"/>
              <a:t>BCR: Bytes remaining to transfer</a:t>
            </a:r>
          </a:p>
          <a:p>
            <a:r>
              <a:rPr lang="en-US" sz="2000" dirty="0" smtClean="0"/>
              <a:t>Decremented by 1, 2 or 4 after completing write (determined by destination data size)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96"/>
          <a:stretch/>
        </p:blipFill>
        <p:spPr bwMode="auto">
          <a:xfrm>
            <a:off x="2209800" y="922701"/>
            <a:ext cx="5388635" cy="31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940904"/>
      </p:ext>
    </p:extLst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Control Register (</a:t>
            </a:r>
            <a:r>
              <a:rPr lang="en-US" dirty="0" err="1" smtClean="0"/>
              <a:t>DMA_DCRn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839200" cy="3733800"/>
          </a:xfrm>
        </p:spPr>
        <p:txBody>
          <a:bodyPr/>
          <a:lstStyle/>
          <a:p>
            <a:r>
              <a:rPr lang="en-US" sz="2000" dirty="0" smtClean="0"/>
              <a:t>EINT: Enable interrupt on transfer completion</a:t>
            </a:r>
          </a:p>
          <a:p>
            <a:r>
              <a:rPr lang="en-US" sz="2000" dirty="0" smtClean="0"/>
              <a:t>ERQ: Enable peripheral request to start transfer</a:t>
            </a:r>
          </a:p>
          <a:p>
            <a:r>
              <a:rPr lang="en-US" sz="2000" dirty="0" smtClean="0"/>
              <a:t>CS: Cycle steal</a:t>
            </a:r>
          </a:p>
          <a:p>
            <a:pPr lvl="1"/>
            <a:r>
              <a:rPr lang="en-US" sz="1800" dirty="0" smtClean="0"/>
              <a:t>0: Greedy - DMA makes continuous transfers until BCR == 0</a:t>
            </a:r>
          </a:p>
          <a:p>
            <a:pPr lvl="1"/>
            <a:r>
              <a:rPr lang="en-US" sz="1800" dirty="0" smtClean="0"/>
              <a:t>1: DMA shares bus, performs only one transfer per request</a:t>
            </a:r>
          </a:p>
          <a:p>
            <a:r>
              <a:rPr lang="en-US" sz="2000" dirty="0" smtClean="0"/>
              <a:t>AA: </a:t>
            </a:r>
            <a:r>
              <a:rPr lang="en-US" sz="2000" dirty="0" err="1" smtClean="0"/>
              <a:t>Autoalign</a:t>
            </a:r>
            <a:endParaRPr lang="en-US" sz="20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2383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174478"/>
      </p:ext>
    </p:extLst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proved 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ARMTheme</Template>
  <TotalTime>12004</TotalTime>
  <Words>1049</Words>
  <Application>Microsoft Office PowerPoint</Application>
  <PresentationFormat>On-screen Show (4:3)</PresentationFormat>
  <Paragraphs>206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ARMTheme</vt:lpstr>
      <vt:lpstr>Improved ARMTheme</vt:lpstr>
      <vt:lpstr>Using Direct Memory Access to Improve Performance</vt:lpstr>
      <vt:lpstr>Overview</vt:lpstr>
      <vt:lpstr>Basic Concepts</vt:lpstr>
      <vt:lpstr>DMA Controller Features</vt:lpstr>
      <vt:lpstr>DMA Controller</vt:lpstr>
      <vt:lpstr>Registers</vt:lpstr>
      <vt:lpstr>Status Register/Byte Count Register DMA_DSR_BCRn </vt:lpstr>
      <vt:lpstr>Byte Count Register</vt:lpstr>
      <vt:lpstr>DMA Control Register (DMA_DCRn)</vt:lpstr>
      <vt:lpstr>DMA Control Register (DMA_DCRn)</vt:lpstr>
      <vt:lpstr>DMA Control Register (DMA_DCRn)</vt:lpstr>
      <vt:lpstr>Basic Use of DMA </vt:lpstr>
      <vt:lpstr>Demonstration: Memory Copy</vt:lpstr>
      <vt:lpstr>Triggering DMA Activity Using Peripherals</vt:lpstr>
      <vt:lpstr>Trigger Sources</vt:lpstr>
      <vt:lpstr>Triggering DMA Transfers with PITs</vt:lpstr>
      <vt:lpstr>Demonstration of ISR Replacement: DAC Playback</vt:lpstr>
      <vt:lpstr>Performance Comparison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Content</dc:title>
  <dc:creator>Compaq</dc:creator>
  <cp:lastModifiedBy>Alex</cp:lastModifiedBy>
  <cp:revision>143</cp:revision>
  <cp:lastPrinted>2000-08-21T16:55:50Z</cp:lastPrinted>
  <dcterms:created xsi:type="dcterms:W3CDTF">2000-08-18T17:47:17Z</dcterms:created>
  <dcterms:modified xsi:type="dcterms:W3CDTF">2013-06-20T18:27:34Z</dcterms:modified>
</cp:coreProperties>
</file>