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7" r:id="rId2"/>
  </p:sldMasterIdLst>
  <p:notesMasterIdLst>
    <p:notesMasterId r:id="rId21"/>
  </p:notesMasterIdLst>
  <p:handoutMasterIdLst>
    <p:handoutMasterId r:id="rId22"/>
  </p:handoutMasterIdLst>
  <p:sldIdLst>
    <p:sldId id="258" r:id="rId3"/>
    <p:sldId id="263" r:id="rId4"/>
    <p:sldId id="285" r:id="rId5"/>
    <p:sldId id="288" r:id="rId6"/>
    <p:sldId id="286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7" r:id="rId15"/>
    <p:sldId id="298" r:id="rId16"/>
    <p:sldId id="287" r:id="rId17"/>
    <p:sldId id="299" r:id="rId18"/>
    <p:sldId id="296" r:id="rId19"/>
    <p:sldId id="301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FEDCD6"/>
    <a:srgbClr val="FFCC99"/>
    <a:srgbClr val="CCFF99"/>
    <a:srgbClr val="FFCCFF"/>
    <a:srgbClr val="66FF33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1" autoAdjust="0"/>
    <p:restoredTop sz="86364" autoAdjust="0"/>
  </p:normalViewPr>
  <p:slideViewPr>
    <p:cSldViewPr>
      <p:cViewPr varScale="1">
        <p:scale>
          <a:sx n="68" d="100"/>
          <a:sy n="68" d="100"/>
        </p:scale>
        <p:origin x="-15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6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9D54D6F-F817-4296-85DD-DA1DD0953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92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44812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698500"/>
            <a:ext cx="4545012" cy="34083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4238" y="4338638"/>
            <a:ext cx="5076825" cy="4106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78863"/>
            <a:ext cx="2944813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8678863"/>
            <a:ext cx="2944812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6" tIns="45764" rIns="91526" bIns="4576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C77D35B-B53A-4D82-8848-3A3CBEB89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308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1E83F06-50F9-4604-AB0E-EBD0A5F43751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346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0274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338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5281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8055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303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84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396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181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646AD61-2EB1-43FB-B2AE-82CF2CB07A07}" type="slidenum">
              <a:rPr lang="en-US" sz="1200" smtClean="0"/>
              <a:pPr/>
              <a:t>2</a:t>
            </a:fld>
            <a:endParaRPr lang="en-US" sz="120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151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140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99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847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2224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0914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77D35B-B53A-4D82-8848-3A3CBEB89C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9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gray">
          <a:xfrm>
            <a:off x="0" y="6364288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907B36F5-0D9A-4D83-AE4B-C8B5FD6D4AF1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1491" name="Rectangle 3"/>
          <p:cNvSpPr>
            <a:spLocks noGrp="1" noChangeArrowheads="1"/>
          </p:cNvSpPr>
          <p:nvPr>
            <p:ph type="ctrTitle"/>
          </p:nvPr>
        </p:nvSpPr>
        <p:spPr bwMode="gray">
          <a:xfrm>
            <a:off x="928688" y="2017713"/>
            <a:ext cx="7337425" cy="1411287"/>
          </a:xfrm>
          <a:solidFill>
            <a:schemeClr val="bg1"/>
          </a:solidFill>
        </p:spPr>
        <p:txBody>
          <a:bodyPr lIns="0" tIns="0" rIns="0" bIns="0" anchor="t"/>
          <a:lstStyle>
            <a:lvl1pPr algn="ctr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>
    <p:pull dir="r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0388" y="12700"/>
            <a:ext cx="2233612" cy="63166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9550" y="12700"/>
            <a:ext cx="6548438" cy="63166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63" y="0"/>
            <a:ext cx="8936037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233363" y="906463"/>
            <a:ext cx="8910637" cy="5473700"/>
          </a:xfrm>
        </p:spPr>
        <p:txBody>
          <a:bodyPr/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40588" y="6599238"/>
            <a:ext cx="427037" cy="238125"/>
          </a:xfrm>
          <a:prstGeom prst="rect">
            <a:avLst/>
          </a:prstGeom>
        </p:spPr>
        <p:txBody>
          <a:bodyPr/>
          <a:lstStyle>
            <a:lvl1pPr algn="ctr">
              <a:spcBef>
                <a:spcPct val="25000"/>
              </a:spcBef>
              <a:buSzPct val="125000"/>
              <a:buFont typeface="Wingdings" pitchFamily="2" charset="2"/>
              <a:buNone/>
              <a:defRPr>
                <a:ea typeface="ＭＳ Ｐゴシック" pitchFamily="34" charset="-128"/>
              </a:defRPr>
            </a:lvl1pPr>
          </a:lstStyle>
          <a:p>
            <a:pPr>
              <a:defRPr/>
            </a:pPr>
            <a:fld id="{08618860-3153-46CC-A4A1-37526655B866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50" y="12700"/>
            <a:ext cx="8934450" cy="839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3363" y="906463"/>
            <a:ext cx="8910637" cy="54229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</p:cSld>
  <p:clrMapOvr>
    <a:masterClrMapping/>
  </p:clrMapOvr>
  <p:transition spd="med">
    <p:pull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3363" y="906463"/>
            <a:ext cx="437832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4088" y="906463"/>
            <a:ext cx="4379912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>
    <p:pull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pull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pull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Documents\Teaching\Book Writin'\ARM Cortex M0Plus\Production\ARM Footer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9652"/>
            <a:ext cx="9144000" cy="498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9550" y="12700"/>
            <a:ext cx="8934450" cy="83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3363" y="906463"/>
            <a:ext cx="8910637" cy="542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151" tIns="40076" rIns="80151" bIns="4007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</a:t>
            </a:r>
          </a:p>
          <a:p>
            <a:pPr lvl="2"/>
            <a:r>
              <a:rPr lang="en-GB" dirty="0" smtClean="0"/>
              <a:t>Third</a:t>
            </a:r>
          </a:p>
          <a:p>
            <a:pPr lvl="3"/>
            <a:r>
              <a:rPr lang="en-GB" dirty="0" smtClean="0"/>
              <a:t>Fourth</a:t>
            </a:r>
          </a:p>
        </p:txBody>
      </p:sp>
      <p:sp>
        <p:nvSpPr>
          <p:cNvPr id="830468" name="Line 4"/>
          <p:cNvSpPr>
            <a:spLocks noChangeShapeType="1"/>
          </p:cNvSpPr>
          <p:nvPr/>
        </p:nvSpPr>
        <p:spPr bwMode="gray">
          <a:xfrm>
            <a:off x="342900" y="787400"/>
            <a:ext cx="88011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69" name="Line 5"/>
          <p:cNvSpPr>
            <a:spLocks noChangeShapeType="1"/>
          </p:cNvSpPr>
          <p:nvPr/>
        </p:nvSpPr>
        <p:spPr bwMode="gray">
          <a:xfrm>
            <a:off x="0" y="6373813"/>
            <a:ext cx="91440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 lIns="80167" tIns="40084" rIns="80167" bIns="40084" anchor="ctr"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sp>
        <p:nvSpPr>
          <p:cNvPr id="830470" name="Rectangle 6"/>
          <p:cNvSpPr>
            <a:spLocks noChangeArrowheads="1"/>
          </p:cNvSpPr>
          <p:nvPr/>
        </p:nvSpPr>
        <p:spPr bwMode="invGray">
          <a:xfrm>
            <a:off x="7346950" y="6537325"/>
            <a:ext cx="344488" cy="2254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  <a:effectLst/>
        </p:spPr>
        <p:txBody>
          <a:bodyPr wrap="none" lIns="80167" tIns="40084" rIns="80167" bIns="40084">
            <a:spAutoFit/>
          </a:bodyPr>
          <a:lstStyle/>
          <a:p>
            <a:pPr defTabSz="801688">
              <a:defRPr/>
            </a:pPr>
            <a:fld id="{A1A00B9A-5B0F-4DB6-8E15-38D31F7471AF}" type="slidenum">
              <a:rPr lang="en-GB" sz="1200">
                <a:solidFill>
                  <a:srgbClr val="FFFFFF"/>
                </a:solidFill>
                <a:latin typeface="Arial" pitchFamily="34" charset="0"/>
              </a:rPr>
              <a:pPr defTabSz="801688">
                <a:defRPr/>
              </a:pPr>
              <a:t>‹#›</a:t>
            </a:fld>
            <a:endParaRPr lang="en-GB" sz="1200">
              <a:solidFill>
                <a:srgbClr val="FFFFFF"/>
              </a:solidFill>
              <a:latin typeface="Arial" pitchFamily="34" charset="0"/>
            </a:endParaRPr>
          </a:p>
        </p:txBody>
      </p:sp>
      <p:sp>
        <p:nvSpPr>
          <p:cNvPr id="830471" name="Text Box 7"/>
          <p:cNvSpPr txBox="1">
            <a:spLocks noChangeArrowheads="1"/>
          </p:cNvSpPr>
          <p:nvPr/>
        </p:nvSpPr>
        <p:spPr bwMode="invGray">
          <a:xfrm>
            <a:off x="304800" y="6400800"/>
            <a:ext cx="2286000" cy="430887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</a:rPr>
              <a:t>ARM University</a:t>
            </a:r>
            <a:r>
              <a:rPr lang="en-GB" sz="1100" baseline="0" dirty="0" smtClean="0">
                <a:solidFill>
                  <a:schemeClr val="bg1"/>
                </a:solidFill>
                <a:latin typeface="Arial" pitchFamily="34" charset="0"/>
              </a:rPr>
              <a:t> Program</a:t>
            </a:r>
            <a:endParaRPr lang="en-GB" sz="1100" dirty="0" smtClean="0">
              <a:solidFill>
                <a:schemeClr val="bg1"/>
              </a:solidFill>
              <a:latin typeface="Arial" pitchFamily="34" charset="0"/>
            </a:endParaRPr>
          </a:p>
          <a:p>
            <a:pPr algn="l" fontAlgn="base">
              <a:lnSpc>
                <a:spcPct val="100000"/>
              </a:lnSpc>
              <a:buClrTx/>
              <a:buSzTx/>
              <a:buFontTx/>
              <a:buNone/>
              <a:defRPr/>
            </a:pPr>
            <a:r>
              <a:rPr lang="en-GB" sz="1100" dirty="0" smtClean="0">
                <a:solidFill>
                  <a:schemeClr val="bg1"/>
                </a:solidFill>
                <a:latin typeface="Arial" pitchFamily="34" charset="0"/>
                <a:cs typeface="Calibri"/>
              </a:rPr>
              <a:t>Copyright © ARM Ltd 2013</a:t>
            </a:r>
            <a:endParaRPr lang="en-GB" sz="1100" dirty="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>
    <p:pull dir="ru"/>
  </p:transition>
  <p:timing>
    <p:tnLst>
      <p:par>
        <p:cTn id="1" dur="indefinite" restart="never" nodeType="tmRoot"/>
      </p:par>
    </p:tnLst>
  </p:timing>
  <p:txStyles>
    <p:titleStyle>
      <a:lvl1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2pPr>
      <a:lvl3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3pPr>
      <a:lvl4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4pPr>
      <a:lvl5pPr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5pPr>
      <a:lvl6pPr marL="4572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6pPr>
      <a:lvl7pPr marL="9144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7pPr>
      <a:lvl8pPr marL="13716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8pPr>
      <a:lvl9pPr marL="1828800" algn="l" defTabSz="801688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pitchFamily="34" charset="0"/>
        </a:defRPr>
      </a:lvl9pPr>
    </p:titleStyle>
    <p:bodyStyle>
      <a:lvl1pPr marL="301625" indent="-3016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650875" indent="-249238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700">
          <a:solidFill>
            <a:schemeClr val="tx1"/>
          </a:solidFill>
          <a:latin typeface="+mn-lt"/>
        </a:defRPr>
      </a:lvl2pPr>
      <a:lvl3pPr marL="1001713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403350" indent="-200025" algn="l" defTabSz="801688" rtl="0" eaLnBrk="1" fontAlgn="ctr" hangingPunct="1">
        <a:spcBef>
          <a:spcPct val="25000"/>
        </a:spcBef>
        <a:spcAft>
          <a:spcPct val="0"/>
        </a:spcAft>
        <a:buClr>
          <a:schemeClr val="bg2"/>
        </a:buClr>
        <a:buSzPct val="125000"/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4pPr>
      <a:lvl5pPr marL="18034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5pPr>
      <a:lvl6pPr marL="22606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6pPr>
      <a:lvl7pPr marL="27178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7pPr>
      <a:lvl8pPr marL="31750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8pPr>
      <a:lvl9pPr marL="3632200" indent="-200025" algn="l" defTabSz="801688" rtl="0" eaLnBrk="1" fontAlgn="base" hangingPunct="1">
        <a:spcBef>
          <a:spcPct val="15000"/>
        </a:spcBef>
        <a:spcAft>
          <a:spcPct val="0"/>
        </a:spcAft>
        <a:buClr>
          <a:schemeClr val="tx1"/>
        </a:buClr>
        <a:buSzPct val="70000"/>
        <a:buChar char="•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956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sz="4000" dirty="0" smtClean="0"/>
              <a:t>Using Direct Memory Access to Improve Performance</a:t>
            </a:r>
            <a:endParaRPr lang="en-US" sz="4000" i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48200"/>
            <a:ext cx="6400800" cy="1295400"/>
          </a:xfrm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Control Register (</a:t>
            </a:r>
            <a:r>
              <a:rPr lang="en-US" dirty="0" err="1" smtClean="0"/>
              <a:t>DMA_DCRn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19400"/>
            <a:ext cx="8839200" cy="3886200"/>
          </a:xfrm>
        </p:spPr>
        <p:txBody>
          <a:bodyPr/>
          <a:lstStyle/>
          <a:p>
            <a:r>
              <a:rPr lang="en-US" sz="2000" dirty="0" smtClean="0"/>
              <a:t>EADRQ – Enable asynchronous DMA requests when MCU is in Stop mode</a:t>
            </a:r>
          </a:p>
          <a:p>
            <a:r>
              <a:rPr lang="en-US" sz="2000" dirty="0" smtClean="0"/>
              <a:t>SINC/DINC – Increment SAR/DAR by 1,2 or 4 based on size of data</a:t>
            </a:r>
          </a:p>
          <a:p>
            <a:r>
              <a:rPr lang="en-US" sz="2000" dirty="0" smtClean="0"/>
              <a:t>SSIZE/DSIZE – Source/Destination data size. </a:t>
            </a:r>
          </a:p>
          <a:p>
            <a:pPr lvl="1"/>
            <a:r>
              <a:rPr lang="en-US" sz="1800" dirty="0" smtClean="0"/>
              <a:t>Don’t need to match – controller will perform extra reads or writes as needed (e.g. read one word, write two bytes).</a:t>
            </a:r>
          </a:p>
          <a:p>
            <a:pPr lvl="1"/>
            <a:r>
              <a:rPr lang="en-US" sz="1800" dirty="0" smtClean="0"/>
              <a:t>00: </a:t>
            </a:r>
            <a:r>
              <a:rPr lang="en-US" sz="1800" dirty="0" err="1" smtClean="0"/>
              <a:t>longword</a:t>
            </a:r>
            <a:r>
              <a:rPr lang="en-US" sz="1800" dirty="0" smtClean="0"/>
              <a:t> (32 bits)</a:t>
            </a:r>
          </a:p>
          <a:p>
            <a:pPr lvl="1"/>
            <a:r>
              <a:rPr lang="en-US" sz="1800" dirty="0" smtClean="0"/>
              <a:t>01: byte (8 bits)</a:t>
            </a:r>
          </a:p>
          <a:p>
            <a:pPr lvl="1"/>
            <a:r>
              <a:rPr lang="en-US" sz="1800" dirty="0" smtClean="0"/>
              <a:t>10: word (16 bits)</a:t>
            </a:r>
          </a:p>
          <a:p>
            <a:r>
              <a:rPr lang="en-US" sz="2000" dirty="0" smtClean="0"/>
              <a:t>START – Write 1 to start transfer</a:t>
            </a:r>
          </a:p>
          <a:p>
            <a:pPr lvl="1"/>
            <a:endParaRPr lang="en-US" sz="1600" dirty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7037" y="914400"/>
            <a:ext cx="32099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5194461"/>
      </p:ext>
    </p:extLst>
  </p:cSld>
  <p:clrMapOvr>
    <a:masterClrMapping/>
  </p:clrMapOvr>
  <p:transition>
    <p:pull dir="r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Control Register (</a:t>
            </a:r>
            <a:r>
              <a:rPr lang="en-US" dirty="0" err="1" smtClean="0"/>
              <a:t>DMA_DCRn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819400"/>
            <a:ext cx="8839200" cy="4114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SMOD, DMOD – Source/Destination address modulo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When non-zero, supports circular data buffer – address wraps around after 2</a:t>
            </a:r>
            <a:r>
              <a:rPr lang="en-US" sz="1600" baseline="30000" dirty="0" smtClean="0"/>
              <a:t>n+3</a:t>
            </a:r>
            <a:r>
              <a:rPr lang="en-US" sz="1600" dirty="0" smtClean="0"/>
              <a:t> bytes (16 bytes to 64 kilobytes)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When zero, circular buffer is disabled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D_REQ: If 1, then when BCR reaches zero ERQ bit will be cleared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LINKCC: Enables this channel to trigger another channel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00: Disabled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01: Two stages: </a:t>
            </a:r>
          </a:p>
          <a:p>
            <a:pPr lvl="2">
              <a:spcBef>
                <a:spcPts val="0"/>
              </a:spcBef>
            </a:pPr>
            <a:r>
              <a:rPr lang="en-US" sz="1400" dirty="0" smtClean="0"/>
              <a:t>Link to channel LCH1 after each cycle-steal transfer</a:t>
            </a:r>
          </a:p>
          <a:p>
            <a:pPr lvl="2">
              <a:spcBef>
                <a:spcPts val="0"/>
              </a:spcBef>
            </a:pPr>
            <a:r>
              <a:rPr lang="en-US" sz="1400" dirty="0" smtClean="0"/>
              <a:t>Link to channel LCH2 after BCR reaches 0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10: Link to channel LCH1 after each cycle-steal transfer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11: Link to channel LCH1 after BCR reaches 0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LCH1, LCH2: Values 00 to 11 specify linked DMA channel (0 to 3)</a:t>
            </a:r>
          </a:p>
          <a:p>
            <a:pPr lvl="1">
              <a:spcBef>
                <a:spcPts val="0"/>
              </a:spcBef>
            </a:pPr>
            <a:endParaRPr lang="en-US" sz="1600" dirty="0" smtClean="0"/>
          </a:p>
          <a:p>
            <a:pPr lvl="1">
              <a:spcBef>
                <a:spcPts val="0"/>
              </a:spcBef>
            </a:pPr>
            <a:endParaRPr lang="en-US" sz="1600" dirty="0"/>
          </a:p>
        </p:txBody>
      </p:sp>
      <p:pic>
        <p:nvPicPr>
          <p:cNvPr id="655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491" y="914400"/>
            <a:ext cx="6724650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4640647"/>
      </p:ext>
    </p:extLst>
  </p:cSld>
  <p:clrMapOvr>
    <a:masterClrMapping/>
  </p:clrMapOvr>
  <p:transition>
    <p:pull dir="ru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Use of DMA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Enable clock to DMA module (in SIM register SCGC7)</a:t>
            </a:r>
          </a:p>
          <a:p>
            <a:r>
              <a:rPr lang="en-US" sz="2000" dirty="0" smtClean="0"/>
              <a:t>Initialize control registers</a:t>
            </a:r>
          </a:p>
          <a:p>
            <a:r>
              <a:rPr lang="en-US" sz="2000" dirty="0" smtClean="0"/>
              <a:t>Load </a:t>
            </a:r>
            <a:r>
              <a:rPr lang="en-US" sz="2000" dirty="0" err="1" smtClean="0"/>
              <a:t>SARn</a:t>
            </a:r>
            <a:r>
              <a:rPr lang="en-US" sz="2000" dirty="0" smtClean="0"/>
              <a:t> with source address</a:t>
            </a:r>
          </a:p>
          <a:p>
            <a:r>
              <a:rPr lang="en-US" sz="2000" dirty="0" smtClean="0"/>
              <a:t>Load </a:t>
            </a:r>
            <a:r>
              <a:rPr lang="en-US" sz="2000" dirty="0" err="1" smtClean="0"/>
              <a:t>DARn</a:t>
            </a:r>
            <a:r>
              <a:rPr lang="en-US" sz="2000" dirty="0" smtClean="0"/>
              <a:t> with destination address</a:t>
            </a:r>
          </a:p>
          <a:p>
            <a:r>
              <a:rPr lang="en-US" sz="2000" dirty="0" smtClean="0"/>
              <a:t>Load </a:t>
            </a:r>
            <a:r>
              <a:rPr lang="en-US" sz="2000" dirty="0" err="1" smtClean="0"/>
              <a:t>BCRn</a:t>
            </a:r>
            <a:r>
              <a:rPr lang="en-US" sz="2000" dirty="0" smtClean="0"/>
              <a:t> with number of bytes to transfer</a:t>
            </a:r>
          </a:p>
          <a:p>
            <a:r>
              <a:rPr lang="en-US" sz="2000" dirty="0" smtClean="0"/>
              <a:t>Clear </a:t>
            </a:r>
            <a:r>
              <a:rPr lang="en-US" sz="2000" dirty="0" err="1" smtClean="0"/>
              <a:t>DSRn</a:t>
            </a:r>
            <a:r>
              <a:rPr lang="en-US" sz="2000" dirty="0" smtClean="0"/>
              <a:t>[DONE]</a:t>
            </a:r>
          </a:p>
          <a:p>
            <a:r>
              <a:rPr lang="en-US" sz="2000" dirty="0" smtClean="0"/>
              <a:t>Start transfer by setting </a:t>
            </a:r>
            <a:r>
              <a:rPr lang="en-US" sz="2000" dirty="0" err="1" smtClean="0"/>
              <a:t>DCRn</a:t>
            </a:r>
            <a:r>
              <a:rPr lang="en-US" sz="2000" dirty="0" smtClean="0"/>
              <a:t>[START]</a:t>
            </a:r>
          </a:p>
          <a:p>
            <a:r>
              <a:rPr lang="en-US" sz="2000" dirty="0" smtClean="0"/>
              <a:t>Wait for end of transfer</a:t>
            </a:r>
          </a:p>
          <a:p>
            <a:pPr lvl="1"/>
            <a:r>
              <a:rPr lang="en-US" sz="1800" dirty="0" smtClean="0"/>
              <a:t>Interrupt generated if </a:t>
            </a:r>
            <a:r>
              <a:rPr lang="en-US" sz="1800" dirty="0" err="1" smtClean="0"/>
              <a:t>DCRn</a:t>
            </a:r>
            <a:r>
              <a:rPr lang="en-US" sz="1800" dirty="0" smtClean="0"/>
              <a:t>[EINT] is set (</a:t>
            </a:r>
            <a:r>
              <a:rPr lang="en-US" sz="1800" dirty="0" err="1" smtClean="0"/>
              <a:t>DMAn_IRQHandler</a:t>
            </a:r>
            <a:r>
              <a:rPr lang="en-US" sz="1800" dirty="0" smtClean="0"/>
              <a:t>)</a:t>
            </a:r>
          </a:p>
          <a:p>
            <a:pPr lvl="1"/>
            <a:r>
              <a:rPr lang="en-US" sz="1800" dirty="0" smtClean="0"/>
              <a:t>Poll </a:t>
            </a:r>
            <a:r>
              <a:rPr lang="en-US" sz="1800" dirty="0" err="1" smtClean="0"/>
              <a:t>DSRn</a:t>
            </a:r>
            <a:r>
              <a:rPr lang="en-US" sz="1800" dirty="0" smtClean="0"/>
              <a:t>[DONE] </a:t>
            </a:r>
          </a:p>
          <a:p>
            <a:endParaRPr lang="en-US" sz="2000" dirty="0" smtClean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9560603"/>
      </p:ext>
    </p:extLst>
  </p:cSld>
  <p:clrMapOvr>
    <a:masterClrMapping/>
  </p:clrMapOvr>
  <p:transition>
    <p:pull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Demonstration: Memory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Software-triggered</a:t>
            </a:r>
          </a:p>
          <a:p>
            <a:r>
              <a:rPr lang="en-US" sz="2000" dirty="0" smtClean="0"/>
              <a:t>void </a:t>
            </a:r>
            <a:r>
              <a:rPr lang="en-US" sz="2000" dirty="0" err="1" smtClean="0"/>
              <a:t>Copy_Longwords</a:t>
            </a:r>
            <a:r>
              <a:rPr lang="en-US" sz="2000" dirty="0" smtClean="0"/>
              <a:t>(uint32_t * source, uint32_t * </a:t>
            </a:r>
            <a:r>
              <a:rPr lang="en-US" sz="2000" dirty="0" err="1" smtClean="0"/>
              <a:t>dest</a:t>
            </a:r>
            <a:r>
              <a:rPr lang="en-US" sz="2000" dirty="0" smtClean="0"/>
              <a:t>, uint32_t count)</a:t>
            </a:r>
          </a:p>
          <a:p>
            <a:endParaRPr lang="en-US" sz="2000" dirty="0" smtClean="0"/>
          </a:p>
          <a:p>
            <a:r>
              <a:rPr lang="en-US" sz="2000" dirty="0" smtClean="0"/>
              <a:t>Could use as a fast version of </a:t>
            </a:r>
            <a:r>
              <a:rPr lang="en-US" sz="2000" dirty="0" err="1" smtClean="0"/>
              <a:t>memcpy</a:t>
            </a:r>
            <a:r>
              <a:rPr lang="en-US" sz="2000" dirty="0" smtClean="0"/>
              <a:t> function, but need to handle all cases</a:t>
            </a:r>
          </a:p>
          <a:p>
            <a:pPr lvl="1"/>
            <a:r>
              <a:rPr lang="en-US" sz="1800" dirty="0" smtClean="0"/>
              <a:t>Alignment of source and destination</a:t>
            </a:r>
          </a:p>
          <a:p>
            <a:pPr lvl="1"/>
            <a:r>
              <a:rPr lang="en-US" sz="1800" dirty="0" smtClean="0"/>
              <a:t>Data size</a:t>
            </a:r>
          </a:p>
          <a:p>
            <a:pPr lvl="1"/>
            <a:r>
              <a:rPr lang="en-US" sz="1800" dirty="0" smtClean="0"/>
              <a:t>Detecting overlapping buffers</a:t>
            </a:r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587678306"/>
      </p:ext>
    </p:extLst>
  </p:cSld>
  <p:clrMapOvr>
    <a:masterClrMapping/>
  </p:clrMapOvr>
  <p:transition>
    <p:pull dir="ru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Triggering DMA Activity Using Peripherals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3962400" cy="5867400"/>
          </a:xfrm>
        </p:spPr>
        <p:txBody>
          <a:bodyPr/>
          <a:lstStyle/>
          <a:p>
            <a:r>
              <a:rPr lang="en-US" dirty="0" smtClean="0"/>
              <a:t>Can use trigger events from peripherals to start DMA transfer</a:t>
            </a:r>
          </a:p>
          <a:p>
            <a:r>
              <a:rPr lang="en-US" dirty="0" smtClean="0"/>
              <a:t>Upon triggering, DMA can perform: </a:t>
            </a:r>
          </a:p>
          <a:p>
            <a:pPr lvl="1"/>
            <a:r>
              <a:rPr lang="en-US" sz="1600" dirty="0" smtClean="0"/>
              <a:t>One transfer (cycle steal mode)</a:t>
            </a:r>
          </a:p>
          <a:p>
            <a:pPr lvl="1"/>
            <a:r>
              <a:rPr lang="en-US" sz="1600" dirty="0" smtClean="0"/>
              <a:t>All transfers until BCR == 0 (continuous mode)</a:t>
            </a:r>
          </a:p>
          <a:p>
            <a:r>
              <a:rPr lang="en-US" dirty="0" smtClean="0"/>
              <a:t>DMA Multiplexer (DMAMUX)</a:t>
            </a:r>
          </a:p>
          <a:p>
            <a:pPr lvl="1"/>
            <a:r>
              <a:rPr lang="en-US" sz="1600" dirty="0" smtClean="0"/>
              <a:t>Selects which source will trigger a DMA channel</a:t>
            </a:r>
          </a:p>
          <a:p>
            <a:r>
              <a:rPr lang="en-US" dirty="0" smtClean="0"/>
              <a:t>Each DMA channel n has a configuration register </a:t>
            </a:r>
            <a:r>
              <a:rPr lang="en-US" dirty="0" err="1" smtClean="0"/>
              <a:t>DMAMUX_CHCFGn</a:t>
            </a:r>
            <a:endParaRPr lang="en-US" dirty="0" smtClean="0"/>
          </a:p>
          <a:p>
            <a:pPr lvl="1"/>
            <a:r>
              <a:rPr lang="en-US" sz="1400" dirty="0" smtClean="0"/>
              <a:t>ENBL: Enable DMA channel</a:t>
            </a:r>
          </a:p>
          <a:p>
            <a:pPr lvl="1"/>
            <a:r>
              <a:rPr lang="en-US" sz="1400" dirty="0" smtClean="0"/>
              <a:t>TRIG: Enables triggering of DMA channel</a:t>
            </a:r>
          </a:p>
          <a:p>
            <a:pPr lvl="1"/>
            <a:r>
              <a:rPr lang="en-US" sz="1400" dirty="0" smtClean="0"/>
              <a:t>SOURCE: Selects triggering source</a:t>
            </a:r>
            <a:endParaRPr lang="en-US" sz="1400" dirty="0"/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622" y="914400"/>
            <a:ext cx="4710766" cy="3276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4495800"/>
            <a:ext cx="5438988" cy="77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7470228"/>
      </p:ext>
    </p:extLst>
  </p:cSld>
  <p:clrMapOvr>
    <a:masterClrMapping/>
  </p:clrMapOvr>
  <p:transition>
    <p:pull dir="ru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3124200" cy="5867400"/>
          </a:xfrm>
        </p:spPr>
        <p:txBody>
          <a:bodyPr/>
          <a:lstStyle/>
          <a:p>
            <a:r>
              <a:rPr lang="en-US" sz="2000" dirty="0" smtClean="0"/>
              <a:t>Trigger sources are chip-specific, so see KL25 Sub-Family Reference Manual (rev. 1), Chapter 3 - Chip Configuration, Section 3.4.8.1 DMA MUX Request Sources</a:t>
            </a:r>
          </a:p>
          <a:p>
            <a:pPr marL="0" indent="0">
              <a:buNone/>
            </a:pPr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7579846"/>
              </p:ext>
            </p:extLst>
          </p:nvPr>
        </p:nvGraphicFramePr>
        <p:xfrm>
          <a:off x="3276600" y="990600"/>
          <a:ext cx="5791200" cy="46939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375410"/>
                <a:gridCol w="2485390"/>
                <a:gridCol w="1930400"/>
              </a:tblGrid>
              <a:tr h="272143">
                <a:tc>
                  <a:txBody>
                    <a:bodyPr/>
                    <a:lstStyle/>
                    <a:p>
                      <a:r>
                        <a:rPr lang="en-US" sz="1600" baseline="0" dirty="0" smtClean="0">
                          <a:latin typeface="Arial" pitchFamily="34" charset="0"/>
                          <a:cs typeface="Arial" pitchFamily="34" charset="0"/>
                        </a:rPr>
                        <a:t>Source #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Module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Description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Disabled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2-7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>
                          <a:latin typeface="Arial" pitchFamily="34" charset="0"/>
                          <a:cs typeface="Arial" pitchFamily="34" charset="0"/>
                        </a:rPr>
                        <a:t>UART0,1, 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Receive, Transmit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16-19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SPI0, 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Receive, Transmit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22-23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en-US" sz="1600" baseline="30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C0, 1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24-29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TPM0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Channels 0-5</a:t>
                      </a: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32-35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TPM1-2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Channels 0-1</a:t>
                      </a: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ADC0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CMP0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45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DAC0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49-53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Port Control Module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Port A-E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54-56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TPM0-2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Overflow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57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TSI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72143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60-63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DMAMUX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latin typeface="Arial" pitchFamily="34" charset="0"/>
                          <a:cs typeface="Arial" pitchFamily="34" charset="0"/>
                        </a:rPr>
                        <a:t>Always enabled</a:t>
                      </a: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065562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Triggering DMA Transfers with PITs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DMA Channels 0, 1 can be triggered by PITs 0 and 1 as well as the previously listed sources</a:t>
            </a:r>
          </a:p>
          <a:p>
            <a:endParaRPr lang="en-US" dirty="0" smtClean="0"/>
          </a:p>
          <a:p>
            <a:r>
              <a:rPr lang="en-US" dirty="0" smtClean="0"/>
              <a:t>PIT generates a trigger pulse each time it reaches 0</a:t>
            </a:r>
          </a:p>
          <a:p>
            <a:pPr lvl="1"/>
            <a:r>
              <a:rPr lang="en-US" dirty="0" smtClean="0"/>
              <a:t>Disable interrupt for </a:t>
            </a:r>
            <a:r>
              <a:rPr lang="en-US" dirty="0" err="1" smtClean="0"/>
              <a:t>PITn</a:t>
            </a:r>
            <a:r>
              <a:rPr lang="en-US" dirty="0" smtClean="0"/>
              <a:t> by clearing TIE (interrupt enable) bit. </a:t>
            </a:r>
          </a:p>
          <a:p>
            <a:pPr lvl="1"/>
            <a:r>
              <a:rPr lang="en-US" dirty="0" smtClean="0"/>
              <a:t>Clear ENBL and TRIG bits in </a:t>
            </a:r>
            <a:r>
              <a:rPr lang="en-US" dirty="0" err="1" smtClean="0"/>
              <a:t>CHCFGn</a:t>
            </a:r>
            <a:r>
              <a:rPr lang="en-US" dirty="0" smtClean="0"/>
              <a:t> register</a:t>
            </a:r>
          </a:p>
          <a:p>
            <a:pPr lvl="1"/>
            <a:r>
              <a:rPr lang="en-US" dirty="0" smtClean="0"/>
              <a:t>Configure DMA Controller channel</a:t>
            </a:r>
          </a:p>
          <a:p>
            <a:pPr lvl="1"/>
            <a:r>
              <a:rPr lang="en-US" dirty="0" smtClean="0"/>
              <a:t>Configure timer</a:t>
            </a:r>
          </a:p>
          <a:p>
            <a:pPr lvl="1"/>
            <a:r>
              <a:rPr lang="en-US" dirty="0" smtClean="0"/>
              <a:t>Select trigger source with </a:t>
            </a:r>
            <a:r>
              <a:rPr lang="en-US" dirty="0" err="1" smtClean="0"/>
              <a:t>CHCFGn</a:t>
            </a:r>
            <a:r>
              <a:rPr lang="en-US" dirty="0" smtClean="0"/>
              <a:t> register and set ENBL and TRIG bits</a:t>
            </a:r>
          </a:p>
        </p:txBody>
      </p:sp>
    </p:spTree>
    <p:extLst>
      <p:ext uri="{BB962C8B-B14F-4D97-AF65-F5344CB8AC3E}">
        <p14:creationId xmlns:p14="http://schemas.microsoft.com/office/powerpoint/2010/main" val="1298686432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Demonstration of ISR Replacement: DAC Playback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5867400"/>
          </a:xfrm>
        </p:spPr>
        <p:txBody>
          <a:bodyPr/>
          <a:lstStyle/>
          <a:p>
            <a:pPr>
              <a:spcBef>
                <a:spcPts val="300"/>
              </a:spcBef>
            </a:pPr>
            <a:r>
              <a:rPr lang="en-US" dirty="0" smtClean="0"/>
              <a:t>TPM0 expires each time we need to update the DAC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When DMA is triggered by TPM: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Copy one 16-bit data element from wave table (source) to DAC data register (DAC0-&gt;DAT[0])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Increment source address, decrement byte count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When DMA finishes last transfer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Generate interrupt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IRQ handler will clear interrupt flags, restart DMA transfers</a:t>
            </a:r>
          </a:p>
          <a:p>
            <a:pPr>
              <a:spcBef>
                <a:spcPts val="300"/>
              </a:spcBef>
            </a:pPr>
            <a:r>
              <a:rPr lang="en-US" dirty="0" smtClean="0"/>
              <a:t>DMA Configuration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Source, destination sizes = 2 bytes: SSIZE = DSIZE = 2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Enable peripheral request: ERQ = 1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Select hardware trigger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One transfer per peripheral request, so use cycle-steal mode: CS = 1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Two bytes per transfer: BCR = 2 bytes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Increment source register: SINC = 1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Do not increment destination register: DINC = 0</a:t>
            </a:r>
          </a:p>
          <a:p>
            <a:pPr>
              <a:spcBef>
                <a:spcPts val="300"/>
              </a:spcBef>
            </a:pPr>
            <a:r>
              <a:rPr lang="en-US" sz="2000" dirty="0" smtClean="0"/>
              <a:t>TPM Configuration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Don’t enable timer interrupt</a:t>
            </a:r>
          </a:p>
          <a:p>
            <a:pPr lvl="1">
              <a:spcBef>
                <a:spcPts val="300"/>
              </a:spcBef>
            </a:pPr>
            <a:r>
              <a:rPr lang="en-US" sz="1600" dirty="0" smtClean="0"/>
              <a:t>TPM will still generate trigger event </a:t>
            </a:r>
          </a:p>
          <a:p>
            <a:pPr lvl="1">
              <a:spcBef>
                <a:spcPts val="300"/>
              </a:spcBef>
            </a:pPr>
            <a:endParaRPr lang="en-US" sz="1600" dirty="0" smtClean="0"/>
          </a:p>
          <a:p>
            <a:pPr lvl="1">
              <a:spcBef>
                <a:spcPts val="300"/>
              </a:spcBef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46049345"/>
      </p:ext>
    </p:extLst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190" y="838200"/>
            <a:ext cx="5295010" cy="58674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Traces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Yellow: ISR is executing when trace is low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Blue: DAC output (</a:t>
            </a:r>
            <a:r>
              <a:rPr lang="en-US" sz="1800" dirty="0"/>
              <a:t>PTE30, pin 11 of </a:t>
            </a:r>
            <a:r>
              <a:rPr lang="en-US" sz="1800" dirty="0" smtClean="0"/>
              <a:t>J10)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Without DMA: Interrupt per sample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4.7 </a:t>
            </a:r>
            <a:r>
              <a:rPr lang="en-US" sz="1800" dirty="0"/>
              <a:t>microseconds </a:t>
            </a:r>
            <a:r>
              <a:rPr lang="en-US" sz="1800" dirty="0" smtClean="0"/>
              <a:t>per 620 </a:t>
            </a:r>
            <a:r>
              <a:rPr lang="en-US" sz="1800" dirty="0"/>
              <a:t>microseconds </a:t>
            </a:r>
            <a:endParaRPr lang="en-US" sz="1800" dirty="0" smtClean="0"/>
          </a:p>
          <a:p>
            <a:pPr lvl="1">
              <a:spcBef>
                <a:spcPts val="600"/>
              </a:spcBef>
            </a:pPr>
            <a:r>
              <a:rPr lang="en-US" sz="1800" dirty="0" smtClean="0"/>
              <a:t>0.758% of processor’s time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With DMA: Interrupt per cycle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5.0 microseconds per 20 milliseconds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0.025% of processor’s time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How is this useful?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Saves CPU time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Reduces timing vulnerability to interrupts being disabled</a:t>
            </a:r>
          </a:p>
          <a:p>
            <a:pPr lvl="1">
              <a:spcBef>
                <a:spcPts val="600"/>
              </a:spcBef>
            </a:pPr>
            <a:r>
              <a:rPr lang="en-US" sz="1800" dirty="0" smtClean="0"/>
              <a:t>Enables CPU to sleep longer, wake up less often (20 milliseconds vs. 620 microseconds)</a:t>
            </a:r>
          </a:p>
          <a:p>
            <a:pPr lvl="1">
              <a:spcBef>
                <a:spcPts val="600"/>
              </a:spcBef>
            </a:pPr>
            <a:endParaRPr lang="en-US" dirty="0"/>
          </a:p>
        </p:txBody>
      </p:sp>
      <p:pic>
        <p:nvPicPr>
          <p:cNvPr id="1026" name="Picture 2" descr="C:\Users\Alex\Documents\Teaching\Book Writin'\ARM Cortex M0Plus\Content\DMA\PIT-ISR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212" y="914400"/>
            <a:ext cx="3751384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lex\Documents\Teaching\Book Writin'\ARM Cortex M0Plus\Content\DMA\DMA-ISR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211" y="3657600"/>
            <a:ext cx="3784775" cy="276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1134013"/>
      </p:ext>
    </p:extLst>
  </p:cSld>
  <p:clrMapOvr>
    <a:masterClrMapping/>
  </p:clrMapOvr>
  <p:transition>
    <p:pull dir="r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Overview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Basic Concepts</a:t>
            </a:r>
          </a:p>
          <a:p>
            <a:endParaRPr lang="en-US" sz="2000" dirty="0" smtClean="0"/>
          </a:p>
          <a:p>
            <a:r>
              <a:rPr lang="en-US" sz="2000" dirty="0" smtClean="0"/>
              <a:t>DMA Peripherals in Cortex-M0+</a:t>
            </a:r>
          </a:p>
          <a:p>
            <a:endParaRPr lang="en-US" sz="2000" dirty="0" smtClean="0"/>
          </a:p>
          <a:p>
            <a:r>
              <a:rPr lang="en-US" sz="2000" dirty="0" smtClean="0"/>
              <a:t>DMA Applications</a:t>
            </a:r>
          </a:p>
          <a:p>
            <a:pPr lvl="1"/>
            <a:r>
              <a:rPr lang="en-US" sz="1800" dirty="0" smtClean="0"/>
              <a:t>Data Transfer</a:t>
            </a:r>
          </a:p>
          <a:p>
            <a:pPr lvl="1"/>
            <a:r>
              <a:rPr lang="en-US" sz="1800" dirty="0" smtClean="0"/>
              <a:t>Replacing ISRs</a:t>
            </a:r>
          </a:p>
        </p:txBody>
      </p:sp>
    </p:spTree>
  </p:cSld>
  <p:clrMapOvr>
    <a:masterClrMapping/>
  </p:clrMapOvr>
  <p:transition>
    <p:pull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5867400"/>
          </a:xfrm>
        </p:spPr>
        <p:txBody>
          <a:bodyPr/>
          <a:lstStyle/>
          <a:p>
            <a:r>
              <a:rPr lang="en-US" sz="2000" dirty="0" smtClean="0"/>
              <a:t>Special hardware to read data </a:t>
            </a:r>
            <a:br>
              <a:rPr lang="en-US" sz="2000" dirty="0" smtClean="0"/>
            </a:br>
            <a:r>
              <a:rPr lang="en-US" sz="2000" dirty="0" smtClean="0"/>
              <a:t>from a source and write it to </a:t>
            </a:r>
            <a:br>
              <a:rPr lang="en-US" sz="2000" dirty="0" smtClean="0"/>
            </a:br>
            <a:r>
              <a:rPr lang="en-US" sz="2000" dirty="0" smtClean="0"/>
              <a:t>a destination</a:t>
            </a:r>
          </a:p>
          <a:p>
            <a:r>
              <a:rPr lang="en-US" sz="2000" dirty="0" smtClean="0"/>
              <a:t>Various configurable options</a:t>
            </a:r>
          </a:p>
          <a:p>
            <a:pPr lvl="1"/>
            <a:r>
              <a:rPr lang="en-US" sz="1800" dirty="0" smtClean="0"/>
              <a:t>Number of data items to copy</a:t>
            </a:r>
          </a:p>
          <a:p>
            <a:pPr lvl="1"/>
            <a:r>
              <a:rPr lang="en-US" sz="1800" dirty="0" smtClean="0"/>
              <a:t>Source and destination addresses can </a:t>
            </a:r>
            <a:br>
              <a:rPr lang="en-US" sz="1800" dirty="0" smtClean="0"/>
            </a:br>
            <a:r>
              <a:rPr lang="en-US" sz="1800" dirty="0" smtClean="0"/>
              <a:t>be fixed or change (e.g. increment, </a:t>
            </a:r>
            <a:br>
              <a:rPr lang="en-US" sz="1800" dirty="0" smtClean="0"/>
            </a:br>
            <a:r>
              <a:rPr lang="en-US" sz="1800" dirty="0" smtClean="0"/>
              <a:t>decrement)</a:t>
            </a:r>
          </a:p>
          <a:p>
            <a:pPr lvl="1"/>
            <a:r>
              <a:rPr lang="en-US" sz="1800" dirty="0" smtClean="0"/>
              <a:t>Size of data item</a:t>
            </a:r>
          </a:p>
          <a:p>
            <a:pPr lvl="1"/>
            <a:r>
              <a:rPr lang="en-US" sz="1800" dirty="0" smtClean="0"/>
              <a:t>When transfer starts</a:t>
            </a:r>
          </a:p>
          <a:p>
            <a:r>
              <a:rPr lang="en-US" sz="2000" dirty="0" smtClean="0"/>
              <a:t>Operation</a:t>
            </a:r>
          </a:p>
          <a:p>
            <a:pPr lvl="1"/>
            <a:r>
              <a:rPr lang="en-US" sz="1800" dirty="0" smtClean="0"/>
              <a:t>Initialization: Configure controller</a:t>
            </a:r>
          </a:p>
          <a:p>
            <a:pPr lvl="1"/>
            <a:r>
              <a:rPr lang="en-US" sz="1800" dirty="0" smtClean="0"/>
              <a:t>Transfer: Data is copied</a:t>
            </a:r>
          </a:p>
          <a:p>
            <a:pPr lvl="1"/>
            <a:r>
              <a:rPr lang="en-US" sz="1800" dirty="0" smtClean="0"/>
              <a:t>Termination: Channel indicates transfer has completed</a:t>
            </a:r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6151" y="1033410"/>
            <a:ext cx="4170725" cy="300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6517474"/>
      </p:ext>
    </p:extLst>
  </p:cSld>
  <p:clrMapOvr>
    <a:masterClrMapping/>
  </p:clrMapOvr>
  <p:transition>
    <p:pull dir="r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Controller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4 independent channels</a:t>
            </a:r>
          </a:p>
          <a:p>
            <a:pPr lvl="1"/>
            <a:r>
              <a:rPr lang="en-US" sz="1800" dirty="0" smtClean="0"/>
              <a:t>Channel 0 has highest priority</a:t>
            </a:r>
          </a:p>
          <a:p>
            <a:r>
              <a:rPr lang="en-US" sz="2000" dirty="0" smtClean="0"/>
              <a:t>8-, 16- or 32-bit transfers, data size can differ between source and destination</a:t>
            </a:r>
          </a:p>
          <a:p>
            <a:r>
              <a:rPr lang="en-US" sz="2000" dirty="0" smtClean="0"/>
              <a:t>Modulo addressable</a:t>
            </a:r>
          </a:p>
          <a:p>
            <a:r>
              <a:rPr lang="en-US" sz="2000" dirty="0" smtClean="0"/>
              <a:t>Can trigger with hardware signal or software </a:t>
            </a:r>
          </a:p>
          <a:p>
            <a:r>
              <a:rPr lang="en-US" sz="2000" dirty="0" smtClean="0"/>
              <a:t>Can run continuously or periodically (“cycle-stealing”)</a:t>
            </a:r>
          </a:p>
          <a:p>
            <a:r>
              <a:rPr lang="en-US" sz="2000" dirty="0" smtClean="0"/>
              <a:t>Hardware acknowledge/done signal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38888562"/>
      </p:ext>
    </p:extLst>
  </p:cSld>
  <p:clrMapOvr>
    <a:masterClrMapping/>
  </p:clrMapOvr>
  <p:transition>
    <p:pull dir="r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Controller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914400"/>
            <a:ext cx="7088899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6898907"/>
      </p:ext>
    </p:extLst>
  </p:cSld>
  <p:clrMapOvr>
    <a:masterClrMapping/>
  </p:clrMapOvr>
  <p:transition>
    <p:pull dir="r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 smtClean="0"/>
              <a:t>DMA_SARn</a:t>
            </a:r>
            <a:endParaRPr lang="en-US" sz="2000" dirty="0"/>
          </a:p>
          <a:p>
            <a:pPr lvl="1"/>
            <a:r>
              <a:rPr lang="en-US" sz="1800" dirty="0" smtClean="0"/>
              <a:t>Source address register,</a:t>
            </a:r>
          </a:p>
          <a:p>
            <a:pPr lvl="1"/>
            <a:r>
              <a:rPr lang="en-US" sz="1800" dirty="0"/>
              <a:t>V</a:t>
            </a:r>
            <a:r>
              <a:rPr lang="en-US" sz="1800" dirty="0" smtClean="0"/>
              <a:t>alid values 0 to 0x000f </a:t>
            </a:r>
            <a:r>
              <a:rPr lang="en-US" sz="1800" dirty="0" err="1" smtClean="0"/>
              <a:t>ffff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err="1" smtClean="0"/>
              <a:t>DMA_DARn</a:t>
            </a:r>
            <a:endParaRPr lang="en-US" sz="2000" dirty="0" smtClean="0"/>
          </a:p>
          <a:p>
            <a:pPr lvl="1"/>
            <a:r>
              <a:rPr lang="en-US" sz="1800" dirty="0" smtClean="0"/>
              <a:t>Destination address register</a:t>
            </a:r>
          </a:p>
          <a:p>
            <a:pPr lvl="1"/>
            <a:r>
              <a:rPr lang="en-US" sz="1800" dirty="0"/>
              <a:t>V</a:t>
            </a:r>
            <a:r>
              <a:rPr lang="en-US" sz="1800" dirty="0" smtClean="0"/>
              <a:t>alid values 0 to 0x000f </a:t>
            </a:r>
            <a:r>
              <a:rPr lang="en-US" sz="1800" dirty="0" err="1" smtClean="0"/>
              <a:t>ffff</a:t>
            </a:r>
            <a:endParaRPr lang="en-US" sz="18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10705032"/>
      </p:ext>
    </p:extLst>
  </p:cSld>
  <p:clrMapOvr>
    <a:masterClrMapping/>
  </p:clrMapOvr>
  <p:transition>
    <p:pull dir="r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Status Register/Byte Count Register </a:t>
            </a:r>
            <a:r>
              <a:rPr lang="en-US" sz="2800" dirty="0" err="1" smtClean="0"/>
              <a:t>DMA_DSR_BCRn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r>
              <a:rPr lang="en-US" sz="2000" dirty="0" smtClean="0"/>
              <a:t>Status flags: 1 indicates error</a:t>
            </a:r>
          </a:p>
          <a:p>
            <a:pPr lvl="1"/>
            <a:r>
              <a:rPr lang="en-US" sz="1800" dirty="0" smtClean="0"/>
              <a:t>CE: Configuration error</a:t>
            </a:r>
          </a:p>
          <a:p>
            <a:pPr lvl="1"/>
            <a:r>
              <a:rPr lang="en-US" sz="1800" dirty="0" smtClean="0"/>
              <a:t>BES: Bus error on source</a:t>
            </a:r>
          </a:p>
          <a:p>
            <a:pPr lvl="1"/>
            <a:r>
              <a:rPr lang="en-US" sz="1800" dirty="0" smtClean="0"/>
              <a:t>BED: Bus error on destination</a:t>
            </a:r>
          </a:p>
          <a:p>
            <a:pPr lvl="1"/>
            <a:r>
              <a:rPr lang="en-US" sz="1800" dirty="0" smtClean="0"/>
              <a:t>REQ: A transfer request is pending (more transfers to perform)</a:t>
            </a:r>
          </a:p>
          <a:p>
            <a:pPr lvl="1"/>
            <a:r>
              <a:rPr lang="en-US" sz="1800" dirty="0" smtClean="0"/>
              <a:t>BSY: DMA channel is busy</a:t>
            </a:r>
          </a:p>
          <a:p>
            <a:pPr lvl="1"/>
            <a:r>
              <a:rPr lang="en-US" sz="1800" dirty="0" smtClean="0"/>
              <a:t>DONE: Channel transfers have completed or an error occurred. Clear this bit in an ISR.</a:t>
            </a:r>
            <a:endParaRPr lang="en-US" sz="1800" dirty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474"/>
          <a:stretch/>
        </p:blipFill>
        <p:spPr bwMode="auto">
          <a:xfrm>
            <a:off x="1371600" y="922704"/>
            <a:ext cx="6686444" cy="220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997620"/>
      </p:ext>
    </p:extLst>
  </p:cSld>
  <p:clrMapOvr>
    <a:masterClrMapping/>
  </p:clrMapOvr>
  <p:transition>
    <p:pull dir="r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Byte Count Register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267200"/>
            <a:ext cx="8839200" cy="2590800"/>
          </a:xfrm>
        </p:spPr>
        <p:txBody>
          <a:bodyPr/>
          <a:lstStyle/>
          <a:p>
            <a:r>
              <a:rPr lang="en-US" sz="2000" dirty="0" smtClean="0"/>
              <a:t>BCR: Bytes remaining to transfer</a:t>
            </a:r>
          </a:p>
          <a:p>
            <a:r>
              <a:rPr lang="en-US" sz="2000" dirty="0" smtClean="0"/>
              <a:t>Decremented by 1, 2 or 4 after completing write (determined by destination data size)</a:t>
            </a:r>
            <a:endParaRPr lang="en-US" sz="20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996"/>
          <a:stretch/>
        </p:blipFill>
        <p:spPr bwMode="auto">
          <a:xfrm>
            <a:off x="2209800" y="922701"/>
            <a:ext cx="5388635" cy="311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1940904"/>
      </p:ext>
    </p:extLst>
  </p:cSld>
  <p:clrMapOvr>
    <a:masterClrMapping/>
  </p:clrMapOvr>
  <p:transition>
    <p:pull dir="r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DMA Control Register (</a:t>
            </a:r>
            <a:r>
              <a:rPr lang="en-US" dirty="0" err="1" smtClean="0"/>
              <a:t>DMA_DCRn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124200"/>
            <a:ext cx="8839200" cy="3733800"/>
          </a:xfrm>
        </p:spPr>
        <p:txBody>
          <a:bodyPr/>
          <a:lstStyle/>
          <a:p>
            <a:r>
              <a:rPr lang="en-US" sz="2000" dirty="0" smtClean="0"/>
              <a:t>EINT: Enable interrupt on transfer completion</a:t>
            </a:r>
          </a:p>
          <a:p>
            <a:r>
              <a:rPr lang="en-US" sz="2000" dirty="0" smtClean="0"/>
              <a:t>ERQ: Enable peripheral request to start transfer</a:t>
            </a:r>
          </a:p>
          <a:p>
            <a:r>
              <a:rPr lang="en-US" sz="2000" dirty="0" smtClean="0"/>
              <a:t>CS: Cycle steal</a:t>
            </a:r>
          </a:p>
          <a:p>
            <a:pPr lvl="1"/>
            <a:r>
              <a:rPr lang="en-US" sz="1800" dirty="0" smtClean="0"/>
              <a:t>0: Greedy - DMA makes continuous transfers until BCR == 0</a:t>
            </a:r>
          </a:p>
          <a:p>
            <a:pPr lvl="1"/>
            <a:r>
              <a:rPr lang="en-US" sz="1800" dirty="0" smtClean="0"/>
              <a:t>1: DMA shares bus, performs only one transfer per request</a:t>
            </a:r>
          </a:p>
          <a:p>
            <a:r>
              <a:rPr lang="en-US" sz="2000" dirty="0" smtClean="0"/>
              <a:t>AA: </a:t>
            </a:r>
            <a:r>
              <a:rPr lang="en-US" sz="2000" dirty="0" err="1" smtClean="0"/>
              <a:t>Autoalign</a:t>
            </a:r>
            <a:endParaRPr lang="en-US" sz="2000" dirty="0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1143000"/>
            <a:ext cx="2238375" cy="188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4174478"/>
      </p:ext>
    </p:extLst>
  </p:cSld>
  <p:clrMapOvr>
    <a:masterClrMapping/>
  </p:clrMapOvr>
  <p:transition>
    <p:pull dir="ru"/>
  </p:transition>
</p:sld>
</file>

<file path=ppt/theme/theme1.xml><?xml version="1.0" encoding="utf-8"?>
<a:theme xmlns:a="http://schemas.openxmlformats.org/drawingml/2006/main" name="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Improved ARMTheme">
  <a:themeElements>
    <a:clrScheme name="test3 12">
      <a:dk1>
        <a:srgbClr val="1D315B"/>
      </a:dk1>
      <a:lt1>
        <a:srgbClr val="FFFFFF"/>
      </a:lt1>
      <a:dk2>
        <a:srgbClr val="660066"/>
      </a:dk2>
      <a:lt2>
        <a:srgbClr val="FF9933"/>
      </a:lt2>
      <a:accent1>
        <a:srgbClr val="FFCC00"/>
      </a:accent1>
      <a:accent2>
        <a:srgbClr val="990033"/>
      </a:accent2>
      <a:accent3>
        <a:srgbClr val="FFFFFF"/>
      </a:accent3>
      <a:accent4>
        <a:srgbClr val="17284C"/>
      </a:accent4>
      <a:accent5>
        <a:srgbClr val="FFE2AA"/>
      </a:accent5>
      <a:accent6>
        <a:srgbClr val="8A002D"/>
      </a:accent6>
      <a:hlink>
        <a:srgbClr val="336600"/>
      </a:hlink>
      <a:folHlink>
        <a:srgbClr val="007FAC"/>
      </a:folHlink>
    </a:clrScheme>
    <a:fontScheme name="test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rgbClr val="FF0000"/>
          </a:solidFill>
          <a:prstDash val="solid"/>
          <a:round/>
          <a:headEnd type="triangl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801688" rtl="0" eaLnBrk="0" fontAlgn="ctr" latinLnBrk="0" hangingPunct="0">
          <a:lnSpc>
            <a:spcPct val="80000"/>
          </a:lnSpc>
          <a:spcBef>
            <a:spcPct val="50000"/>
          </a:spcBef>
          <a:spcAft>
            <a:spcPct val="0"/>
          </a:spcAft>
          <a:buClr>
            <a:schemeClr val="bg2"/>
          </a:buClr>
          <a:buSzPct val="125000"/>
          <a:buFont typeface="Wingdings" pitchFamily="2" charset="2"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test3 1">
        <a:dk1>
          <a:srgbClr val="80B7C0"/>
        </a:dk1>
        <a:lt1>
          <a:srgbClr val="FFFFFF"/>
        </a:lt1>
        <a:dk2>
          <a:srgbClr val="000066"/>
        </a:dk2>
        <a:lt2>
          <a:srgbClr val="4F647E"/>
        </a:lt2>
        <a:accent1>
          <a:srgbClr val="F49766"/>
        </a:accent1>
        <a:accent2>
          <a:srgbClr val="8866A6"/>
        </a:accent2>
        <a:accent3>
          <a:srgbClr val="AAAAB8"/>
        </a:accent3>
        <a:accent4>
          <a:srgbClr val="DADADA"/>
        </a:accent4>
        <a:accent5>
          <a:srgbClr val="F8C9B8"/>
        </a:accent5>
        <a:accent6>
          <a:srgbClr val="7B5C96"/>
        </a:accent6>
        <a:hlink>
          <a:srgbClr val="9C484F"/>
        </a:hlink>
        <a:folHlink>
          <a:srgbClr val="74928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2">
        <a:dk1>
          <a:srgbClr val="80B7C0"/>
        </a:dk1>
        <a:lt1>
          <a:srgbClr val="FFFFFF"/>
        </a:lt1>
        <a:dk2>
          <a:srgbClr val="000066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AB8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3">
        <a:dk1>
          <a:srgbClr val="80B7C0"/>
        </a:dk1>
        <a:lt1>
          <a:srgbClr val="FFFFFF"/>
        </a:lt1>
        <a:dk2>
          <a:srgbClr val="00325F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AADB6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4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E86514"/>
        </a:accent1>
        <a:accent2>
          <a:srgbClr val="5D32A4"/>
        </a:accent2>
        <a:accent3>
          <a:srgbClr val="ABADB5"/>
        </a:accent3>
        <a:accent4>
          <a:srgbClr val="DADADA"/>
        </a:accent4>
        <a:accent5>
          <a:srgbClr val="F2B8AA"/>
        </a:accent5>
        <a:accent6>
          <a:srgbClr val="532C94"/>
        </a:accent6>
        <a:hlink>
          <a:srgbClr val="A82248"/>
        </a:hlink>
        <a:folHlink>
          <a:srgbClr val="006E1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5">
        <a:dk1>
          <a:srgbClr val="80B7C0"/>
        </a:dk1>
        <a:lt1>
          <a:srgbClr val="FFFFFF"/>
        </a:lt1>
        <a:dk2>
          <a:srgbClr val="1D315B"/>
        </a:dk2>
        <a:lt2>
          <a:srgbClr val="FFFFFF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DAD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6">
        <a:dk1>
          <a:srgbClr val="80B7C0"/>
        </a:dk1>
        <a:lt1>
          <a:srgbClr val="FF9933"/>
        </a:lt1>
        <a:dk2>
          <a:srgbClr val="1D315B"/>
        </a:dk2>
        <a:lt2>
          <a:srgbClr val="990099"/>
        </a:lt2>
        <a:accent1>
          <a:srgbClr val="FFCC00"/>
        </a:accent1>
        <a:accent2>
          <a:srgbClr val="CC0000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B90000"/>
        </a:accent6>
        <a:hlink>
          <a:srgbClr val="33CC33"/>
        </a:hlink>
        <a:folHlink>
          <a:srgbClr val="66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7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8">
        <a:dk1>
          <a:srgbClr val="FFFFFF"/>
        </a:dk1>
        <a:lt1>
          <a:srgbClr val="FF9933"/>
        </a:lt1>
        <a:dk2>
          <a:srgbClr val="1D315B"/>
        </a:dk2>
        <a:lt2>
          <a:srgbClr val="800080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0099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9">
        <a:dk1>
          <a:srgbClr val="FFFFFF"/>
        </a:dk1>
        <a:lt1>
          <a:srgbClr val="FF9933"/>
        </a:lt1>
        <a:dk2>
          <a:srgbClr val="1D315B"/>
        </a:dk2>
        <a:lt2>
          <a:srgbClr val="660066"/>
        </a:lt2>
        <a:accent1>
          <a:srgbClr val="FFCC00"/>
        </a:accent1>
        <a:accent2>
          <a:srgbClr val="990033"/>
        </a:accent2>
        <a:accent3>
          <a:srgbClr val="ABADB5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3 10">
        <a:dk1>
          <a:srgbClr val="FF9933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DA822A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1">
        <a:dk1>
          <a:srgbClr val="1D315B"/>
        </a:dk1>
        <a:lt1>
          <a:srgbClr val="FFFFFF"/>
        </a:lt1>
        <a:dk2>
          <a:srgbClr val="660066"/>
        </a:dk2>
        <a:lt2>
          <a:srgbClr val="1D315B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3 12">
        <a:dk1>
          <a:srgbClr val="1D315B"/>
        </a:dk1>
        <a:lt1>
          <a:srgbClr val="FFFFFF"/>
        </a:lt1>
        <a:dk2>
          <a:srgbClr val="660066"/>
        </a:dk2>
        <a:lt2>
          <a:srgbClr val="FF9933"/>
        </a:lt2>
        <a:accent1>
          <a:srgbClr val="FFCC00"/>
        </a:accent1>
        <a:accent2>
          <a:srgbClr val="990033"/>
        </a:accent2>
        <a:accent3>
          <a:srgbClr val="FFFFFF"/>
        </a:accent3>
        <a:accent4>
          <a:srgbClr val="17284C"/>
        </a:accent4>
        <a:accent5>
          <a:srgbClr val="FFE2AA"/>
        </a:accent5>
        <a:accent6>
          <a:srgbClr val="8A002D"/>
        </a:accent6>
        <a:hlink>
          <a:srgbClr val="336600"/>
        </a:hlink>
        <a:folHlink>
          <a:srgbClr val="007F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ARMTheme</Template>
  <TotalTime>12004</TotalTime>
  <Words>1049</Words>
  <Application>Microsoft Office PowerPoint</Application>
  <PresentationFormat>On-screen Show (4:3)</PresentationFormat>
  <Paragraphs>206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ARMTheme</vt:lpstr>
      <vt:lpstr>Improved ARMTheme</vt:lpstr>
      <vt:lpstr>Using Direct Memory Access to Improve Performance</vt:lpstr>
      <vt:lpstr>Overview</vt:lpstr>
      <vt:lpstr>Basic Concepts</vt:lpstr>
      <vt:lpstr>DMA Controller Features</vt:lpstr>
      <vt:lpstr>DMA Controller</vt:lpstr>
      <vt:lpstr>Registers</vt:lpstr>
      <vt:lpstr>Status Register/Byte Count Register DMA_DSR_BCRn </vt:lpstr>
      <vt:lpstr>Byte Count Register</vt:lpstr>
      <vt:lpstr>DMA Control Register (DMA_DCRn)</vt:lpstr>
      <vt:lpstr>DMA Control Register (DMA_DCRn)</vt:lpstr>
      <vt:lpstr>DMA Control Register (DMA_DCRn)</vt:lpstr>
      <vt:lpstr>Basic Use of DMA </vt:lpstr>
      <vt:lpstr>Demonstration: Memory Copy</vt:lpstr>
      <vt:lpstr>Triggering DMA Activity Using Peripherals</vt:lpstr>
      <vt:lpstr>Trigger Sources</vt:lpstr>
      <vt:lpstr>Triggering DMA Transfers with PITs</vt:lpstr>
      <vt:lpstr>Demonstration of ISR Replacement: DAC Playback</vt:lpstr>
      <vt:lpstr>Performance Comparison</vt:lpstr>
    </vt:vector>
  </TitlesOfParts>
  <Company>Compaq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Content</dc:title>
  <dc:creator>Compaq</dc:creator>
  <cp:lastModifiedBy>Alex</cp:lastModifiedBy>
  <cp:revision>143</cp:revision>
  <cp:lastPrinted>2000-08-21T16:55:50Z</cp:lastPrinted>
  <dcterms:created xsi:type="dcterms:W3CDTF">2000-08-18T17:47:17Z</dcterms:created>
  <dcterms:modified xsi:type="dcterms:W3CDTF">2013-06-20T18:27:34Z</dcterms:modified>
</cp:coreProperties>
</file>