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  <p:sldMasterId id="2147483677" r:id="rId2"/>
  </p:sldMasterIdLst>
  <p:notesMasterIdLst>
    <p:notesMasterId r:id="rId44"/>
  </p:notesMasterIdLst>
  <p:handoutMasterIdLst>
    <p:handoutMasterId r:id="rId45"/>
  </p:handoutMasterIdLst>
  <p:sldIdLst>
    <p:sldId id="258" r:id="rId3"/>
    <p:sldId id="263" r:id="rId4"/>
    <p:sldId id="296" r:id="rId5"/>
    <p:sldId id="314" r:id="rId6"/>
    <p:sldId id="319" r:id="rId7"/>
    <p:sldId id="309" r:id="rId8"/>
    <p:sldId id="310" r:id="rId9"/>
    <p:sldId id="290" r:id="rId10"/>
    <p:sldId id="311" r:id="rId11"/>
    <p:sldId id="312" r:id="rId12"/>
    <p:sldId id="313" r:id="rId13"/>
    <p:sldId id="336" r:id="rId14"/>
    <p:sldId id="337" r:id="rId15"/>
    <p:sldId id="308" r:id="rId16"/>
    <p:sldId id="289" r:id="rId17"/>
    <p:sldId id="335" r:id="rId18"/>
    <p:sldId id="322" r:id="rId19"/>
    <p:sldId id="323" r:id="rId20"/>
    <p:sldId id="300" r:id="rId21"/>
    <p:sldId id="302" r:id="rId22"/>
    <p:sldId id="344" r:id="rId23"/>
    <p:sldId id="315" r:id="rId24"/>
    <p:sldId id="325" r:id="rId25"/>
    <p:sldId id="334" r:id="rId26"/>
    <p:sldId id="343" r:id="rId27"/>
    <p:sldId id="317" r:id="rId28"/>
    <p:sldId id="329" r:id="rId29"/>
    <p:sldId id="320" r:id="rId30"/>
    <p:sldId id="339" r:id="rId31"/>
    <p:sldId id="340" r:id="rId32"/>
    <p:sldId id="341" r:id="rId33"/>
    <p:sldId id="338" r:id="rId34"/>
    <p:sldId id="321" r:id="rId35"/>
    <p:sldId id="327" r:id="rId36"/>
    <p:sldId id="328" r:id="rId37"/>
    <p:sldId id="326" r:id="rId38"/>
    <p:sldId id="324" r:id="rId39"/>
    <p:sldId id="332" r:id="rId40"/>
    <p:sldId id="333" r:id="rId41"/>
    <p:sldId id="330" r:id="rId42"/>
    <p:sldId id="331" r:id="rId4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2978EF7-2BF0-4355-89A8-CD6A2091E0AD}">
          <p14:sldIdLst>
            <p14:sldId id="258"/>
            <p14:sldId id="263"/>
            <p14:sldId id="296"/>
            <p14:sldId id="314"/>
            <p14:sldId id="319"/>
            <p14:sldId id="309"/>
            <p14:sldId id="310"/>
            <p14:sldId id="290"/>
            <p14:sldId id="311"/>
            <p14:sldId id="312"/>
            <p14:sldId id="313"/>
            <p14:sldId id="336"/>
            <p14:sldId id="337"/>
            <p14:sldId id="308"/>
            <p14:sldId id="289"/>
            <p14:sldId id="335"/>
            <p14:sldId id="322"/>
            <p14:sldId id="323"/>
            <p14:sldId id="300"/>
            <p14:sldId id="302"/>
            <p14:sldId id="344"/>
            <p14:sldId id="315"/>
            <p14:sldId id="325"/>
            <p14:sldId id="334"/>
            <p14:sldId id="343"/>
            <p14:sldId id="317"/>
            <p14:sldId id="329"/>
            <p14:sldId id="320"/>
            <p14:sldId id="339"/>
            <p14:sldId id="340"/>
            <p14:sldId id="341"/>
            <p14:sldId id="338"/>
            <p14:sldId id="321"/>
            <p14:sldId id="327"/>
            <p14:sldId id="328"/>
            <p14:sldId id="326"/>
            <p14:sldId id="324"/>
            <p14:sldId id="332"/>
            <p14:sldId id="333"/>
            <p14:sldId id="330"/>
            <p14:sldId id="33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0000"/>
    <a:srgbClr val="FEDCD6"/>
    <a:srgbClr val="FFCC99"/>
    <a:srgbClr val="CCFF99"/>
    <a:srgbClr val="FFCCFF"/>
    <a:srgbClr val="66FF33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1" autoAdjust="0"/>
    <p:restoredTop sz="86364" autoAdjust="0"/>
  </p:normalViewPr>
  <p:slideViewPr>
    <p:cSldViewPr>
      <p:cViewPr varScale="1">
        <p:scale>
          <a:sx n="90" d="100"/>
          <a:sy n="90" d="100"/>
        </p:scale>
        <p:origin x="-102" y="-5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4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894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6" tIns="45764" rIns="91526" bIns="4576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44812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6" tIns="45764" rIns="91526" bIns="4576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78863"/>
            <a:ext cx="2944813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6" tIns="45764" rIns="91526" bIns="4576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8678863"/>
            <a:ext cx="2944812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6" tIns="45764" rIns="91526" bIns="4576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7BB99CD-67B5-44CA-8883-7AA6F55E85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9120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6" tIns="45764" rIns="91526" bIns="4576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0488" y="0"/>
            <a:ext cx="2944812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6" tIns="45764" rIns="91526" bIns="4576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698500"/>
            <a:ext cx="4545012" cy="34083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4238" y="4338638"/>
            <a:ext cx="5076825" cy="4106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6" tIns="45764" rIns="91526" bIns="457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78863"/>
            <a:ext cx="2944813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6" tIns="45764" rIns="91526" bIns="4576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0488" y="8678863"/>
            <a:ext cx="2944812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6" tIns="45764" rIns="91526" bIns="4576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B0F4A08-B38C-4C8D-A219-621B1EE2CE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2117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3976558-D536-42CE-93B3-6389F6714115}" type="slidenum">
              <a:rPr lang="en-US" sz="1200" smtClean="0"/>
              <a:pPr/>
              <a:t>1</a:t>
            </a:fld>
            <a:endParaRPr lang="en-US" sz="1200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0F4A08-B38C-4C8D-A219-621B1EE2CEB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8958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0F4A08-B38C-4C8D-A219-621B1EE2CEB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2052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0F4A08-B38C-4C8D-A219-621B1EE2CEB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2587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0F4A08-B38C-4C8D-A219-621B1EE2CEB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2587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0F4A08-B38C-4C8D-A219-621B1EE2CEB5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7921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0F4A08-B38C-4C8D-A219-621B1EE2CEB5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1505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0F4A08-B38C-4C8D-A219-621B1EE2CEB5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8095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0F4A08-B38C-4C8D-A219-621B1EE2CEB5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6248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0F4A08-B38C-4C8D-A219-621B1EE2CEB5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7861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C91D82-99B5-4E52-9503-784ADD2F01C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1429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0E86F46-080D-4750-BCA2-F86C3E9459A8}" type="slidenum">
              <a:rPr lang="en-US" sz="1200" smtClean="0"/>
              <a:pPr/>
              <a:t>2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C91D82-99B5-4E52-9503-784ADD2F01C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52487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C91D82-99B5-4E52-9503-784ADD2F01C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52487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0F4A08-B38C-4C8D-A219-621B1EE2CEB5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7804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0F4A08-B38C-4C8D-A219-621B1EE2CEB5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28982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0F4A08-B38C-4C8D-A219-621B1EE2CEB5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65710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0F4A08-B38C-4C8D-A219-621B1EE2CEB5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56726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0F4A08-B38C-4C8D-A219-621B1EE2CEB5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26544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0F4A08-B38C-4C8D-A219-621B1EE2CEB5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37059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0F4A08-B38C-4C8D-A219-621B1EE2CEB5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84269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0F4A08-B38C-4C8D-A219-621B1EE2CEB5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8426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EA65F2F-8105-44AB-B823-0D665C1E1D8B}" type="slidenum">
              <a:rPr lang="en-US" sz="1200" smtClean="0"/>
              <a:pPr/>
              <a:t>3</a:t>
            </a:fld>
            <a:endParaRPr lang="en-US" sz="1200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0F4A08-B38C-4C8D-A219-621B1EE2CEB5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27296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0F4A08-B38C-4C8D-A219-621B1EE2CEB5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96781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0F4A08-B38C-4C8D-A219-621B1EE2CEB5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84269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0F4A08-B38C-4C8D-A219-621B1EE2CEB5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31918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0F4A08-B38C-4C8D-A219-621B1EE2CEB5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58442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0F4A08-B38C-4C8D-A219-621B1EE2CEB5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10586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0F4A08-B38C-4C8D-A219-621B1EE2CEB5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33697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0F4A08-B38C-4C8D-A219-621B1EE2CEB5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40761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0F4A08-B38C-4C8D-A219-621B1EE2CEB5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09060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0F4A08-B38C-4C8D-A219-621B1EE2CEB5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4076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0F4A08-B38C-4C8D-A219-621B1EE2CEB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89052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0F4A08-B38C-4C8D-A219-621B1EE2CEB5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3600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0F4A08-B38C-4C8D-A219-621B1EE2CEB5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6452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0F4A08-B38C-4C8D-A219-621B1EE2CEB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7411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0F4A08-B38C-4C8D-A219-621B1EE2CEB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6582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0F4A08-B38C-4C8D-A219-621B1EE2CEB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8958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0F4A08-B38C-4C8D-A219-621B1EE2CEB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1838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0F4A08-B38C-4C8D-A219-621B1EE2CEB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895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2"/>
          <p:cNvSpPr>
            <a:spLocks noChangeShapeType="1"/>
          </p:cNvSpPr>
          <p:nvPr/>
        </p:nvSpPr>
        <p:spPr bwMode="gray">
          <a:xfrm>
            <a:off x="0" y="6364288"/>
            <a:ext cx="91440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</p:spPr>
        <p:txBody>
          <a:bodyPr lIns="80167" tIns="40084" rIns="80167" bIns="40084" anchor="ctr"/>
          <a:lstStyle/>
          <a:p>
            <a:pPr>
              <a:defRPr/>
            </a:pPr>
            <a:endParaRPr lang="en-GB">
              <a:latin typeface="Arial" pitchFamily="34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invGray">
          <a:xfrm>
            <a:off x="7346950" y="6537325"/>
            <a:ext cx="344488" cy="22542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 lIns="80167" tIns="40084" rIns="80167" bIns="40084">
            <a:spAutoFit/>
          </a:bodyPr>
          <a:lstStyle/>
          <a:p>
            <a:pPr defTabSz="801688">
              <a:defRPr/>
            </a:pPr>
            <a:fld id="{907B36F5-0D9A-4D83-AE4B-C8B5FD6D4AF1}" type="slidenum">
              <a:rPr lang="en-GB" sz="1200">
                <a:solidFill>
                  <a:srgbClr val="FFFFFF"/>
                </a:solidFill>
                <a:latin typeface="Arial" pitchFamily="34" charset="0"/>
              </a:rPr>
              <a:pPr defTabSz="801688">
                <a:defRPr/>
              </a:pPr>
              <a:t>‹#›</a:t>
            </a:fld>
            <a:endParaRPr lang="en-GB" sz="120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831491" name="Rectangle 3"/>
          <p:cNvSpPr>
            <a:spLocks noGrp="1" noChangeArrowheads="1"/>
          </p:cNvSpPr>
          <p:nvPr>
            <p:ph type="ctrTitle"/>
          </p:nvPr>
        </p:nvSpPr>
        <p:spPr bwMode="gray">
          <a:xfrm>
            <a:off x="928688" y="2017713"/>
            <a:ext cx="7337425" cy="1411287"/>
          </a:xfrm>
          <a:solidFill>
            <a:schemeClr val="bg1"/>
          </a:solidFill>
        </p:spPr>
        <p:txBody>
          <a:bodyPr lIns="0" tIns="0" rIns="0" bIns="0" anchor="t"/>
          <a:lstStyle>
            <a:lvl1pPr algn="ctr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invGray">
          <a:xfrm>
            <a:off x="304800" y="6400800"/>
            <a:ext cx="2286000" cy="43088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l" fontAlgn="base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en-GB" sz="1100" dirty="0" smtClean="0">
                <a:solidFill>
                  <a:schemeClr val="bg1"/>
                </a:solidFill>
                <a:latin typeface="Arial" pitchFamily="34" charset="0"/>
              </a:rPr>
              <a:t>ARM University</a:t>
            </a:r>
            <a:r>
              <a:rPr lang="en-GB" sz="1100" baseline="0" dirty="0" smtClean="0">
                <a:solidFill>
                  <a:schemeClr val="bg1"/>
                </a:solidFill>
                <a:latin typeface="Arial" pitchFamily="34" charset="0"/>
              </a:rPr>
              <a:t> Program</a:t>
            </a:r>
            <a:endParaRPr lang="en-GB" sz="1100" dirty="0" smtClean="0">
              <a:solidFill>
                <a:schemeClr val="bg1"/>
              </a:solidFill>
              <a:latin typeface="Arial" pitchFamily="34" charset="0"/>
            </a:endParaRPr>
          </a:p>
          <a:p>
            <a:pPr algn="l" fontAlgn="base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en-GB" sz="1100" dirty="0" smtClean="0">
                <a:solidFill>
                  <a:schemeClr val="bg1"/>
                </a:solidFill>
                <a:latin typeface="Arial" pitchFamily="34" charset="0"/>
                <a:cs typeface="Calibri"/>
              </a:rPr>
              <a:t>Copyright © ARM Ltd 2013</a:t>
            </a:r>
            <a:endParaRPr lang="en-GB" sz="1100" dirty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>
    <p:pull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0388" y="12700"/>
            <a:ext cx="2233612" cy="63166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9550" y="12700"/>
            <a:ext cx="6548438" cy="63166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50" y="12700"/>
            <a:ext cx="8934450" cy="839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33363" y="906463"/>
            <a:ext cx="4378325" cy="5422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4088" y="906463"/>
            <a:ext cx="4379912" cy="5422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50" y="12700"/>
            <a:ext cx="8934450" cy="839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3363" y="906463"/>
            <a:ext cx="4378325" cy="5422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64088" y="906463"/>
            <a:ext cx="4379912" cy="5422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963" y="0"/>
            <a:ext cx="8936037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233363" y="906463"/>
            <a:ext cx="8910637" cy="54737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GB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40588" y="6599238"/>
            <a:ext cx="427037" cy="238125"/>
          </a:xfrm>
          <a:prstGeom prst="rect">
            <a:avLst/>
          </a:prstGeom>
        </p:spPr>
        <p:txBody>
          <a:bodyPr/>
          <a:lstStyle>
            <a:lvl1pPr algn="ctr">
              <a:spcBef>
                <a:spcPct val="25000"/>
              </a:spcBef>
              <a:buSzPct val="125000"/>
              <a:buFont typeface="Wingdings" pitchFamily="2" charset="2"/>
              <a:buNone/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08618860-3153-46CC-A4A1-37526655B86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6/20/2013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50" y="12700"/>
            <a:ext cx="8934450" cy="839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33363" y="906463"/>
            <a:ext cx="8910637" cy="542290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</p:spTree>
  </p:cSld>
  <p:clrMapOvr>
    <a:masterClrMapping/>
  </p:clrMapOvr>
  <p:transition spd="med">
    <p:pull dir="r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2"/>
          <p:cNvSpPr>
            <a:spLocks noChangeShapeType="1"/>
          </p:cNvSpPr>
          <p:nvPr/>
        </p:nvSpPr>
        <p:spPr bwMode="gray">
          <a:xfrm>
            <a:off x="0" y="6364288"/>
            <a:ext cx="91440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</p:spPr>
        <p:txBody>
          <a:bodyPr lIns="80167" tIns="40084" rIns="80167" bIns="40084" anchor="ctr"/>
          <a:lstStyle/>
          <a:p>
            <a:pPr>
              <a:defRPr/>
            </a:pPr>
            <a:endParaRPr lang="en-GB">
              <a:latin typeface="Arial" pitchFamily="34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invGray">
          <a:xfrm>
            <a:off x="7346950" y="6537325"/>
            <a:ext cx="344488" cy="22542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 lIns="80167" tIns="40084" rIns="80167" bIns="40084">
            <a:spAutoFit/>
          </a:bodyPr>
          <a:lstStyle/>
          <a:p>
            <a:pPr defTabSz="801688">
              <a:defRPr/>
            </a:pPr>
            <a:fld id="{907B36F5-0D9A-4D83-AE4B-C8B5FD6D4AF1}" type="slidenum">
              <a:rPr lang="en-GB" sz="1200">
                <a:solidFill>
                  <a:srgbClr val="FFFFFF"/>
                </a:solidFill>
                <a:latin typeface="Arial" pitchFamily="34" charset="0"/>
              </a:rPr>
              <a:pPr defTabSz="801688">
                <a:defRPr/>
              </a:pPr>
              <a:t>‹#›</a:t>
            </a:fld>
            <a:endParaRPr lang="en-GB" sz="120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831491" name="Rectangle 3"/>
          <p:cNvSpPr>
            <a:spLocks noGrp="1" noChangeArrowheads="1"/>
          </p:cNvSpPr>
          <p:nvPr>
            <p:ph type="ctrTitle"/>
          </p:nvPr>
        </p:nvSpPr>
        <p:spPr bwMode="gray">
          <a:xfrm>
            <a:off x="928688" y="2017713"/>
            <a:ext cx="7337425" cy="1411287"/>
          </a:xfrm>
          <a:solidFill>
            <a:schemeClr val="bg1"/>
          </a:solidFill>
        </p:spPr>
        <p:txBody>
          <a:bodyPr lIns="0" tIns="0" rIns="0" bIns="0" anchor="t"/>
          <a:lstStyle>
            <a:lvl1pPr algn="ctr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invGray">
          <a:xfrm>
            <a:off x="304800" y="6400800"/>
            <a:ext cx="2286000" cy="43088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l" fontAlgn="base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en-GB" sz="1100" dirty="0" smtClean="0">
                <a:solidFill>
                  <a:schemeClr val="bg1"/>
                </a:solidFill>
                <a:latin typeface="Arial" pitchFamily="34" charset="0"/>
              </a:rPr>
              <a:t>ARM University</a:t>
            </a:r>
            <a:r>
              <a:rPr lang="en-GB" sz="1100" baseline="0" dirty="0" smtClean="0">
                <a:solidFill>
                  <a:schemeClr val="bg1"/>
                </a:solidFill>
                <a:latin typeface="Arial" pitchFamily="34" charset="0"/>
              </a:rPr>
              <a:t> Program</a:t>
            </a:r>
            <a:endParaRPr lang="en-GB" sz="1100" dirty="0" smtClean="0">
              <a:solidFill>
                <a:schemeClr val="bg1"/>
              </a:solidFill>
              <a:latin typeface="Arial" pitchFamily="34" charset="0"/>
            </a:endParaRPr>
          </a:p>
          <a:p>
            <a:pPr algn="l" fontAlgn="base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en-GB" sz="1100" dirty="0" smtClean="0">
                <a:solidFill>
                  <a:schemeClr val="bg1"/>
                </a:solidFill>
                <a:latin typeface="Arial" pitchFamily="34" charset="0"/>
                <a:cs typeface="Calibri"/>
              </a:rPr>
              <a:t>Copyright © ARM Ltd 2013</a:t>
            </a:r>
            <a:endParaRPr lang="en-GB" sz="1100" dirty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>
    <p:pull dir="r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pull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3363" y="906463"/>
            <a:ext cx="4378325" cy="5422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4088" y="906463"/>
            <a:ext cx="4379912" cy="5422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pull dir="ru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pull dir="ru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pull dir="ru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0388" y="12700"/>
            <a:ext cx="2233612" cy="63166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9550" y="12700"/>
            <a:ext cx="6548438" cy="63166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50" y="12700"/>
            <a:ext cx="8934450" cy="839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33363" y="906463"/>
            <a:ext cx="4378325" cy="5422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4088" y="906463"/>
            <a:ext cx="4379912" cy="5422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50" y="12700"/>
            <a:ext cx="8934450" cy="839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3363" y="906463"/>
            <a:ext cx="4378325" cy="5422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64088" y="906463"/>
            <a:ext cx="4379912" cy="5422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pull dir="ru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963" y="0"/>
            <a:ext cx="8936037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233363" y="906463"/>
            <a:ext cx="8910637" cy="54737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GB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40588" y="6599238"/>
            <a:ext cx="427037" cy="238125"/>
          </a:xfrm>
          <a:prstGeom prst="rect">
            <a:avLst/>
          </a:prstGeom>
        </p:spPr>
        <p:txBody>
          <a:bodyPr/>
          <a:lstStyle>
            <a:lvl1pPr algn="ctr">
              <a:spcBef>
                <a:spcPct val="25000"/>
              </a:spcBef>
              <a:buSzPct val="125000"/>
              <a:buFont typeface="Wingdings" pitchFamily="2" charset="2"/>
              <a:buNone/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08618860-3153-46CC-A4A1-37526655B866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6/20/2013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50" y="12700"/>
            <a:ext cx="8934450" cy="839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33363" y="906463"/>
            <a:ext cx="8910637" cy="542290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</p:spTree>
  </p:cSld>
  <p:clrMapOvr>
    <a:masterClrMapping/>
  </p:clrMapOvr>
  <p:transition spd="med">
    <p:pull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3363" y="906463"/>
            <a:ext cx="4378325" cy="5422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4088" y="906463"/>
            <a:ext cx="4379912" cy="5422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pull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pull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pull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8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9550" y="12700"/>
            <a:ext cx="8934450" cy="83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151" tIns="40076" rIns="80151" bIns="4007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3363" y="906463"/>
            <a:ext cx="8910637" cy="542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151" tIns="40076" rIns="80151" bIns="400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</a:t>
            </a:r>
          </a:p>
          <a:p>
            <a:pPr lvl="2"/>
            <a:r>
              <a:rPr lang="en-GB" dirty="0" smtClean="0"/>
              <a:t>Third</a:t>
            </a:r>
          </a:p>
          <a:p>
            <a:pPr lvl="3"/>
            <a:r>
              <a:rPr lang="en-GB" dirty="0" smtClean="0"/>
              <a:t>Fourth</a:t>
            </a:r>
          </a:p>
        </p:txBody>
      </p:sp>
      <p:sp>
        <p:nvSpPr>
          <p:cNvPr id="830468" name="Line 4"/>
          <p:cNvSpPr>
            <a:spLocks noChangeShapeType="1"/>
          </p:cNvSpPr>
          <p:nvPr/>
        </p:nvSpPr>
        <p:spPr bwMode="gray">
          <a:xfrm>
            <a:off x="342900" y="787400"/>
            <a:ext cx="88011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 lIns="80167" tIns="40084" rIns="80167" bIns="40084" anchor="ctr"/>
          <a:lstStyle/>
          <a:p>
            <a:pPr>
              <a:defRPr/>
            </a:pPr>
            <a:endParaRPr lang="en-GB">
              <a:latin typeface="Arial" pitchFamily="34" charset="0"/>
            </a:endParaRPr>
          </a:p>
        </p:txBody>
      </p:sp>
      <p:sp>
        <p:nvSpPr>
          <p:cNvPr id="830469" name="Line 5"/>
          <p:cNvSpPr>
            <a:spLocks noChangeShapeType="1"/>
          </p:cNvSpPr>
          <p:nvPr/>
        </p:nvSpPr>
        <p:spPr bwMode="gray">
          <a:xfrm>
            <a:off x="0" y="6373813"/>
            <a:ext cx="91440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</p:spPr>
        <p:txBody>
          <a:bodyPr lIns="80167" tIns="40084" rIns="80167" bIns="40084" anchor="ctr"/>
          <a:lstStyle/>
          <a:p>
            <a:pPr>
              <a:defRPr/>
            </a:pPr>
            <a:endParaRPr lang="en-GB">
              <a:latin typeface="Arial" pitchFamily="34" charset="0"/>
            </a:endParaRPr>
          </a:p>
        </p:txBody>
      </p:sp>
      <p:sp>
        <p:nvSpPr>
          <p:cNvPr id="830470" name="Rectangle 6"/>
          <p:cNvSpPr>
            <a:spLocks noChangeArrowheads="1"/>
          </p:cNvSpPr>
          <p:nvPr/>
        </p:nvSpPr>
        <p:spPr bwMode="invGray">
          <a:xfrm>
            <a:off x="7346950" y="6537325"/>
            <a:ext cx="344488" cy="22542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 lIns="80167" tIns="40084" rIns="80167" bIns="40084">
            <a:spAutoFit/>
          </a:bodyPr>
          <a:lstStyle/>
          <a:p>
            <a:pPr defTabSz="801688">
              <a:defRPr/>
            </a:pPr>
            <a:fld id="{A1A00B9A-5B0F-4DB6-8E15-38D31F7471AF}" type="slidenum">
              <a:rPr lang="en-GB" sz="1200">
                <a:solidFill>
                  <a:srgbClr val="FFFFFF"/>
                </a:solidFill>
                <a:latin typeface="Arial" pitchFamily="34" charset="0"/>
              </a:rPr>
              <a:pPr defTabSz="801688">
                <a:defRPr/>
              </a:pPr>
              <a:t>‹#›</a:t>
            </a:fld>
            <a:endParaRPr lang="en-GB" sz="120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830471" name="Text Box 7"/>
          <p:cNvSpPr txBox="1">
            <a:spLocks noChangeArrowheads="1"/>
          </p:cNvSpPr>
          <p:nvPr/>
        </p:nvSpPr>
        <p:spPr bwMode="invGray">
          <a:xfrm>
            <a:off x="304800" y="6400800"/>
            <a:ext cx="2286000" cy="43088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l" fontAlgn="base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en-GB" sz="1100" dirty="0" smtClean="0">
                <a:solidFill>
                  <a:schemeClr val="bg1"/>
                </a:solidFill>
                <a:latin typeface="Arial" pitchFamily="34" charset="0"/>
              </a:rPr>
              <a:t>ARM University</a:t>
            </a:r>
            <a:r>
              <a:rPr lang="en-GB" sz="1100" baseline="0" dirty="0" smtClean="0">
                <a:solidFill>
                  <a:schemeClr val="bg1"/>
                </a:solidFill>
                <a:latin typeface="Arial" pitchFamily="34" charset="0"/>
              </a:rPr>
              <a:t> Program</a:t>
            </a:r>
            <a:endParaRPr lang="en-GB" sz="1100" dirty="0" smtClean="0">
              <a:solidFill>
                <a:schemeClr val="bg1"/>
              </a:solidFill>
              <a:latin typeface="Arial" pitchFamily="34" charset="0"/>
            </a:endParaRPr>
          </a:p>
          <a:p>
            <a:pPr algn="l" fontAlgn="base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en-GB" sz="1100" dirty="0" smtClean="0">
                <a:solidFill>
                  <a:schemeClr val="bg1"/>
                </a:solidFill>
                <a:latin typeface="Arial" pitchFamily="34" charset="0"/>
                <a:cs typeface="Calibri"/>
              </a:rPr>
              <a:t>Copyright © ARM Ltd 2013</a:t>
            </a:r>
            <a:endParaRPr lang="en-GB" sz="1100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 userDrawn="1"/>
        </p:nvSpPr>
        <p:spPr bwMode="auto">
          <a:xfrm>
            <a:off x="4632325" y="6518275"/>
            <a:ext cx="15398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en-US" sz="120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>
    <p:pull dir="ru"/>
  </p:transition>
  <p:timing>
    <p:tnLst>
      <p:par>
        <p:cTn id="1" dur="indefinite" restart="never" nodeType="tmRoot"/>
      </p:par>
    </p:tnLst>
  </p:timing>
  <p:txStyles>
    <p:titleStyle>
      <a:lvl1pPr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2pPr>
      <a:lvl3pPr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3pPr>
      <a:lvl4pPr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4pPr>
      <a:lvl5pPr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5pPr>
      <a:lvl6pPr marL="457200"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6pPr>
      <a:lvl7pPr marL="914400"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7pPr>
      <a:lvl8pPr marL="1371600"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8pPr>
      <a:lvl9pPr marL="1828800"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9pPr>
    </p:titleStyle>
    <p:bodyStyle>
      <a:lvl1pPr marL="301625" indent="-301625" algn="l" defTabSz="801688" rtl="0" eaLnBrk="1" fontAlgn="ctr" hangingPunct="1">
        <a:spcBef>
          <a:spcPct val="25000"/>
        </a:spcBef>
        <a:spcAft>
          <a:spcPct val="0"/>
        </a:spcAft>
        <a:buClr>
          <a:schemeClr val="bg2"/>
        </a:buClr>
        <a:buSzPct val="125000"/>
        <a:buFont typeface="Wingdings" pitchFamily="2" charset="2"/>
        <a:buChar char="§"/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650875" indent="-249238" algn="l" defTabSz="801688" rtl="0" eaLnBrk="1" fontAlgn="ctr" hangingPunct="1">
        <a:spcBef>
          <a:spcPct val="25000"/>
        </a:spcBef>
        <a:spcAft>
          <a:spcPct val="0"/>
        </a:spcAft>
        <a:buClr>
          <a:schemeClr val="bg2"/>
        </a:buClr>
        <a:buSzPct val="125000"/>
        <a:buFont typeface="Wingdings" pitchFamily="2" charset="2"/>
        <a:buChar char="§"/>
        <a:defRPr sz="1700">
          <a:solidFill>
            <a:schemeClr val="tx1"/>
          </a:solidFill>
          <a:latin typeface="+mn-lt"/>
        </a:defRPr>
      </a:lvl2pPr>
      <a:lvl3pPr marL="1001713" indent="-200025" algn="l" defTabSz="801688" rtl="0" eaLnBrk="1" fontAlgn="ctr" hangingPunct="1">
        <a:spcBef>
          <a:spcPct val="25000"/>
        </a:spcBef>
        <a:spcAft>
          <a:spcPct val="0"/>
        </a:spcAft>
        <a:buClr>
          <a:schemeClr val="bg2"/>
        </a:buClr>
        <a:buSzPct val="12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403350" indent="-200025" algn="l" defTabSz="801688" rtl="0" eaLnBrk="1" fontAlgn="ctr" hangingPunct="1">
        <a:spcBef>
          <a:spcPct val="25000"/>
        </a:spcBef>
        <a:spcAft>
          <a:spcPct val="0"/>
        </a:spcAft>
        <a:buClr>
          <a:schemeClr val="bg2"/>
        </a:buClr>
        <a:buSzPct val="125000"/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4pPr>
      <a:lvl5pPr marL="1803400" indent="-200025" algn="l" defTabSz="801688" rtl="0" eaLnBrk="1" fontAlgn="base" hangingPunct="1">
        <a:spcBef>
          <a:spcPct val="15000"/>
        </a:spcBef>
        <a:spcAft>
          <a:spcPct val="0"/>
        </a:spcAft>
        <a:buClr>
          <a:schemeClr val="tx1"/>
        </a:buClr>
        <a:buSzPct val="70000"/>
        <a:buChar char="•"/>
        <a:defRPr sz="2000">
          <a:solidFill>
            <a:schemeClr val="bg1"/>
          </a:solidFill>
          <a:latin typeface="+mn-lt"/>
        </a:defRPr>
      </a:lvl5pPr>
      <a:lvl6pPr marL="2260600" indent="-200025" algn="l" defTabSz="801688" rtl="0" eaLnBrk="1" fontAlgn="base" hangingPunct="1">
        <a:spcBef>
          <a:spcPct val="15000"/>
        </a:spcBef>
        <a:spcAft>
          <a:spcPct val="0"/>
        </a:spcAft>
        <a:buClr>
          <a:schemeClr val="tx1"/>
        </a:buClr>
        <a:buSzPct val="70000"/>
        <a:buChar char="•"/>
        <a:defRPr sz="2000">
          <a:solidFill>
            <a:schemeClr val="bg1"/>
          </a:solidFill>
          <a:latin typeface="+mn-lt"/>
        </a:defRPr>
      </a:lvl6pPr>
      <a:lvl7pPr marL="2717800" indent="-200025" algn="l" defTabSz="801688" rtl="0" eaLnBrk="1" fontAlgn="base" hangingPunct="1">
        <a:spcBef>
          <a:spcPct val="15000"/>
        </a:spcBef>
        <a:spcAft>
          <a:spcPct val="0"/>
        </a:spcAft>
        <a:buClr>
          <a:schemeClr val="tx1"/>
        </a:buClr>
        <a:buSzPct val="70000"/>
        <a:buChar char="•"/>
        <a:defRPr sz="2000">
          <a:solidFill>
            <a:schemeClr val="bg1"/>
          </a:solidFill>
          <a:latin typeface="+mn-lt"/>
        </a:defRPr>
      </a:lvl7pPr>
      <a:lvl8pPr marL="3175000" indent="-200025" algn="l" defTabSz="801688" rtl="0" eaLnBrk="1" fontAlgn="base" hangingPunct="1">
        <a:spcBef>
          <a:spcPct val="15000"/>
        </a:spcBef>
        <a:spcAft>
          <a:spcPct val="0"/>
        </a:spcAft>
        <a:buClr>
          <a:schemeClr val="tx1"/>
        </a:buClr>
        <a:buSzPct val="70000"/>
        <a:buChar char="•"/>
        <a:defRPr sz="2000">
          <a:solidFill>
            <a:schemeClr val="bg1"/>
          </a:solidFill>
          <a:latin typeface="+mn-lt"/>
        </a:defRPr>
      </a:lvl8pPr>
      <a:lvl9pPr marL="3632200" indent="-200025" algn="l" defTabSz="801688" rtl="0" eaLnBrk="1" fontAlgn="base" hangingPunct="1">
        <a:spcBef>
          <a:spcPct val="15000"/>
        </a:spcBef>
        <a:spcAft>
          <a:spcPct val="0"/>
        </a:spcAft>
        <a:buClr>
          <a:schemeClr val="tx1"/>
        </a:buClr>
        <a:buSzPct val="70000"/>
        <a:buChar char="•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lex\Documents\Teaching\Book Writin'\ARM Cortex M0Plus\Production\ARM Footer.png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59652"/>
            <a:ext cx="9144000" cy="498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9550" y="12700"/>
            <a:ext cx="8934450" cy="83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151" tIns="40076" rIns="80151" bIns="4007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3363" y="906463"/>
            <a:ext cx="8910637" cy="542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151" tIns="40076" rIns="80151" bIns="400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</a:t>
            </a:r>
          </a:p>
          <a:p>
            <a:pPr lvl="2"/>
            <a:r>
              <a:rPr lang="en-GB" dirty="0" smtClean="0"/>
              <a:t>Third</a:t>
            </a:r>
          </a:p>
          <a:p>
            <a:pPr lvl="3"/>
            <a:r>
              <a:rPr lang="en-GB" dirty="0" smtClean="0"/>
              <a:t>Fourth</a:t>
            </a:r>
          </a:p>
        </p:txBody>
      </p:sp>
      <p:sp>
        <p:nvSpPr>
          <p:cNvPr id="830468" name="Line 4"/>
          <p:cNvSpPr>
            <a:spLocks noChangeShapeType="1"/>
          </p:cNvSpPr>
          <p:nvPr/>
        </p:nvSpPr>
        <p:spPr bwMode="gray">
          <a:xfrm>
            <a:off x="342900" y="787400"/>
            <a:ext cx="88011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 lIns="80167" tIns="40084" rIns="80167" bIns="40084" anchor="ctr"/>
          <a:lstStyle/>
          <a:p>
            <a:pPr>
              <a:defRPr/>
            </a:pPr>
            <a:endParaRPr lang="en-GB">
              <a:latin typeface="Arial" pitchFamily="34" charset="0"/>
            </a:endParaRPr>
          </a:p>
        </p:txBody>
      </p:sp>
      <p:sp>
        <p:nvSpPr>
          <p:cNvPr id="830469" name="Line 5"/>
          <p:cNvSpPr>
            <a:spLocks noChangeShapeType="1"/>
          </p:cNvSpPr>
          <p:nvPr/>
        </p:nvSpPr>
        <p:spPr bwMode="gray">
          <a:xfrm>
            <a:off x="0" y="6373813"/>
            <a:ext cx="91440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</p:spPr>
        <p:txBody>
          <a:bodyPr lIns="80167" tIns="40084" rIns="80167" bIns="40084" anchor="ctr"/>
          <a:lstStyle/>
          <a:p>
            <a:pPr>
              <a:defRPr/>
            </a:pPr>
            <a:endParaRPr lang="en-GB">
              <a:latin typeface="Arial" pitchFamily="34" charset="0"/>
            </a:endParaRPr>
          </a:p>
        </p:txBody>
      </p:sp>
      <p:sp>
        <p:nvSpPr>
          <p:cNvPr id="830470" name="Rectangle 6"/>
          <p:cNvSpPr>
            <a:spLocks noChangeArrowheads="1"/>
          </p:cNvSpPr>
          <p:nvPr/>
        </p:nvSpPr>
        <p:spPr bwMode="invGray">
          <a:xfrm>
            <a:off x="7346950" y="6537325"/>
            <a:ext cx="344488" cy="22542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 lIns="80167" tIns="40084" rIns="80167" bIns="40084">
            <a:spAutoFit/>
          </a:bodyPr>
          <a:lstStyle/>
          <a:p>
            <a:pPr defTabSz="801688">
              <a:defRPr/>
            </a:pPr>
            <a:fld id="{A1A00B9A-5B0F-4DB6-8E15-38D31F7471AF}" type="slidenum">
              <a:rPr lang="en-GB" sz="1200">
                <a:solidFill>
                  <a:srgbClr val="FFFFFF"/>
                </a:solidFill>
                <a:latin typeface="Arial" pitchFamily="34" charset="0"/>
              </a:rPr>
              <a:pPr defTabSz="801688">
                <a:defRPr/>
              </a:pPr>
              <a:t>‹#›</a:t>
            </a:fld>
            <a:endParaRPr lang="en-GB" sz="120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830471" name="Text Box 7"/>
          <p:cNvSpPr txBox="1">
            <a:spLocks noChangeArrowheads="1"/>
          </p:cNvSpPr>
          <p:nvPr/>
        </p:nvSpPr>
        <p:spPr bwMode="invGray">
          <a:xfrm>
            <a:off x="304800" y="6400800"/>
            <a:ext cx="2286000" cy="43088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l" fontAlgn="base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en-GB" sz="1100" dirty="0" smtClean="0">
                <a:solidFill>
                  <a:schemeClr val="bg1"/>
                </a:solidFill>
                <a:latin typeface="Arial" pitchFamily="34" charset="0"/>
              </a:rPr>
              <a:t>ARM University</a:t>
            </a:r>
            <a:r>
              <a:rPr lang="en-GB" sz="1100" baseline="0" dirty="0" smtClean="0">
                <a:solidFill>
                  <a:schemeClr val="bg1"/>
                </a:solidFill>
                <a:latin typeface="Arial" pitchFamily="34" charset="0"/>
              </a:rPr>
              <a:t> Program</a:t>
            </a:r>
            <a:endParaRPr lang="en-GB" sz="1100" dirty="0" smtClean="0">
              <a:solidFill>
                <a:schemeClr val="bg1"/>
              </a:solidFill>
              <a:latin typeface="Arial" pitchFamily="34" charset="0"/>
            </a:endParaRPr>
          </a:p>
          <a:p>
            <a:pPr algn="l" fontAlgn="base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en-GB" sz="1100" dirty="0" smtClean="0">
                <a:solidFill>
                  <a:schemeClr val="bg1"/>
                </a:solidFill>
                <a:latin typeface="Arial" pitchFamily="34" charset="0"/>
                <a:cs typeface="Calibri"/>
              </a:rPr>
              <a:t>Copyright © ARM Ltd 2013</a:t>
            </a:r>
            <a:endParaRPr lang="en-GB" sz="1100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9" name="Text Box 13"/>
          <p:cNvSpPr txBox="1">
            <a:spLocks noChangeArrowheads="1"/>
          </p:cNvSpPr>
          <p:nvPr userDrawn="1"/>
        </p:nvSpPr>
        <p:spPr bwMode="auto">
          <a:xfrm>
            <a:off x="4632325" y="6518275"/>
            <a:ext cx="15398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en-US" sz="120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ransition>
    <p:pull dir="ru"/>
  </p:transition>
  <p:timing>
    <p:tnLst>
      <p:par>
        <p:cTn id="1" dur="indefinite" restart="never" nodeType="tmRoot"/>
      </p:par>
    </p:tnLst>
  </p:timing>
  <p:txStyles>
    <p:titleStyle>
      <a:lvl1pPr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2pPr>
      <a:lvl3pPr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3pPr>
      <a:lvl4pPr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4pPr>
      <a:lvl5pPr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5pPr>
      <a:lvl6pPr marL="457200"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6pPr>
      <a:lvl7pPr marL="914400"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7pPr>
      <a:lvl8pPr marL="1371600"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8pPr>
      <a:lvl9pPr marL="1828800"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9pPr>
    </p:titleStyle>
    <p:bodyStyle>
      <a:lvl1pPr marL="301625" indent="-301625" algn="l" defTabSz="801688" rtl="0" eaLnBrk="1" fontAlgn="ctr" hangingPunct="1">
        <a:spcBef>
          <a:spcPct val="25000"/>
        </a:spcBef>
        <a:spcAft>
          <a:spcPct val="0"/>
        </a:spcAft>
        <a:buClr>
          <a:schemeClr val="bg2"/>
        </a:buClr>
        <a:buSzPct val="125000"/>
        <a:buFont typeface="Wingdings" pitchFamily="2" charset="2"/>
        <a:buChar char="§"/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650875" indent="-249238" algn="l" defTabSz="801688" rtl="0" eaLnBrk="1" fontAlgn="ctr" hangingPunct="1">
        <a:spcBef>
          <a:spcPct val="25000"/>
        </a:spcBef>
        <a:spcAft>
          <a:spcPct val="0"/>
        </a:spcAft>
        <a:buClr>
          <a:schemeClr val="bg2"/>
        </a:buClr>
        <a:buSzPct val="125000"/>
        <a:buFont typeface="Wingdings" pitchFamily="2" charset="2"/>
        <a:buChar char="§"/>
        <a:defRPr sz="1700">
          <a:solidFill>
            <a:schemeClr val="tx1"/>
          </a:solidFill>
          <a:latin typeface="+mn-lt"/>
        </a:defRPr>
      </a:lvl2pPr>
      <a:lvl3pPr marL="1001713" indent="-200025" algn="l" defTabSz="801688" rtl="0" eaLnBrk="1" fontAlgn="ctr" hangingPunct="1">
        <a:spcBef>
          <a:spcPct val="25000"/>
        </a:spcBef>
        <a:spcAft>
          <a:spcPct val="0"/>
        </a:spcAft>
        <a:buClr>
          <a:schemeClr val="bg2"/>
        </a:buClr>
        <a:buSzPct val="12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403350" indent="-200025" algn="l" defTabSz="801688" rtl="0" eaLnBrk="1" fontAlgn="ctr" hangingPunct="1">
        <a:spcBef>
          <a:spcPct val="25000"/>
        </a:spcBef>
        <a:spcAft>
          <a:spcPct val="0"/>
        </a:spcAft>
        <a:buClr>
          <a:schemeClr val="bg2"/>
        </a:buClr>
        <a:buSzPct val="125000"/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4pPr>
      <a:lvl5pPr marL="1803400" indent="-200025" algn="l" defTabSz="801688" rtl="0" eaLnBrk="1" fontAlgn="base" hangingPunct="1">
        <a:spcBef>
          <a:spcPct val="15000"/>
        </a:spcBef>
        <a:spcAft>
          <a:spcPct val="0"/>
        </a:spcAft>
        <a:buClr>
          <a:schemeClr val="tx1"/>
        </a:buClr>
        <a:buSzPct val="70000"/>
        <a:buChar char="•"/>
        <a:defRPr sz="2000">
          <a:solidFill>
            <a:schemeClr val="bg1"/>
          </a:solidFill>
          <a:latin typeface="+mn-lt"/>
        </a:defRPr>
      </a:lvl5pPr>
      <a:lvl6pPr marL="2260600" indent="-200025" algn="l" defTabSz="801688" rtl="0" eaLnBrk="1" fontAlgn="base" hangingPunct="1">
        <a:spcBef>
          <a:spcPct val="15000"/>
        </a:spcBef>
        <a:spcAft>
          <a:spcPct val="0"/>
        </a:spcAft>
        <a:buClr>
          <a:schemeClr val="tx1"/>
        </a:buClr>
        <a:buSzPct val="70000"/>
        <a:buChar char="•"/>
        <a:defRPr sz="2000">
          <a:solidFill>
            <a:schemeClr val="bg1"/>
          </a:solidFill>
          <a:latin typeface="+mn-lt"/>
        </a:defRPr>
      </a:lvl6pPr>
      <a:lvl7pPr marL="2717800" indent="-200025" algn="l" defTabSz="801688" rtl="0" eaLnBrk="1" fontAlgn="base" hangingPunct="1">
        <a:spcBef>
          <a:spcPct val="15000"/>
        </a:spcBef>
        <a:spcAft>
          <a:spcPct val="0"/>
        </a:spcAft>
        <a:buClr>
          <a:schemeClr val="tx1"/>
        </a:buClr>
        <a:buSzPct val="70000"/>
        <a:buChar char="•"/>
        <a:defRPr sz="2000">
          <a:solidFill>
            <a:schemeClr val="bg1"/>
          </a:solidFill>
          <a:latin typeface="+mn-lt"/>
        </a:defRPr>
      </a:lvl7pPr>
      <a:lvl8pPr marL="3175000" indent="-200025" algn="l" defTabSz="801688" rtl="0" eaLnBrk="1" fontAlgn="base" hangingPunct="1">
        <a:spcBef>
          <a:spcPct val="15000"/>
        </a:spcBef>
        <a:spcAft>
          <a:spcPct val="0"/>
        </a:spcAft>
        <a:buClr>
          <a:schemeClr val="tx1"/>
        </a:buClr>
        <a:buSzPct val="70000"/>
        <a:buChar char="•"/>
        <a:defRPr sz="2000">
          <a:solidFill>
            <a:schemeClr val="bg1"/>
          </a:solidFill>
          <a:latin typeface="+mn-lt"/>
        </a:defRPr>
      </a:lvl8pPr>
      <a:lvl9pPr marL="3632200" indent="-200025" algn="l" defTabSz="801688" rtl="0" eaLnBrk="1" fontAlgn="base" hangingPunct="1">
        <a:spcBef>
          <a:spcPct val="15000"/>
        </a:spcBef>
        <a:spcAft>
          <a:spcPct val="0"/>
        </a:spcAft>
        <a:buClr>
          <a:schemeClr val="tx1"/>
        </a:buClr>
        <a:buSzPct val="70000"/>
        <a:buChar char="•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8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8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8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8956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000" dirty="0" smtClean="0"/>
              <a:t>Cortex-M0+ CPU Core</a:t>
            </a:r>
            <a:endParaRPr lang="en-US" sz="4000" i="1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400800" cy="1295400"/>
          </a:xfrm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ARM Processor Core Registers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PRIMASK - Exception mask register</a:t>
            </a:r>
          </a:p>
          <a:p>
            <a:pPr lvl="1"/>
            <a:r>
              <a:rPr lang="en-US" sz="1800" dirty="0" smtClean="0"/>
              <a:t>Bit 0: PM Flag</a:t>
            </a:r>
          </a:p>
          <a:p>
            <a:pPr lvl="2"/>
            <a:r>
              <a:rPr lang="en-US" sz="1800" dirty="0" smtClean="0"/>
              <a:t>Set to 1 to prevent activation of all exceptions with configurable priority</a:t>
            </a:r>
          </a:p>
          <a:p>
            <a:pPr lvl="1"/>
            <a:r>
              <a:rPr lang="en-US" sz="1800" dirty="0" smtClean="0"/>
              <a:t>Access using CPS, MSR and MRS instructions</a:t>
            </a:r>
          </a:p>
          <a:p>
            <a:pPr lvl="1"/>
            <a:r>
              <a:rPr lang="en-US" sz="1800" dirty="0" smtClean="0"/>
              <a:t>Use to prevent data race conditions with code needing atomicity</a:t>
            </a:r>
          </a:p>
          <a:p>
            <a:endParaRPr lang="en-US" sz="2000" dirty="0" smtClean="0"/>
          </a:p>
          <a:p>
            <a:r>
              <a:rPr lang="en-US" sz="2000" dirty="0" smtClean="0"/>
              <a:t>CONTROL</a:t>
            </a:r>
          </a:p>
          <a:p>
            <a:pPr lvl="1"/>
            <a:r>
              <a:rPr lang="en-US" sz="1800" dirty="0" smtClean="0"/>
              <a:t>Bit 1: SPSEL flag</a:t>
            </a:r>
          </a:p>
          <a:p>
            <a:pPr lvl="2"/>
            <a:r>
              <a:rPr lang="en-US" sz="1800" dirty="0" smtClean="0"/>
              <a:t>Selects SP when in thread mode: MSP (0) or PSP (1)</a:t>
            </a:r>
          </a:p>
          <a:p>
            <a:pPr lvl="1"/>
            <a:r>
              <a:rPr lang="en-US" sz="1800" dirty="0" smtClean="0"/>
              <a:t>Bit 0: </a:t>
            </a:r>
            <a:r>
              <a:rPr lang="en-US" sz="1800" dirty="0" err="1" smtClean="0"/>
              <a:t>nPRIV</a:t>
            </a:r>
            <a:r>
              <a:rPr lang="en-US" sz="1800" dirty="0" smtClean="0"/>
              <a:t> flag</a:t>
            </a:r>
          </a:p>
          <a:p>
            <a:pPr lvl="2"/>
            <a:r>
              <a:rPr lang="en-US" sz="1800" dirty="0" smtClean="0"/>
              <a:t>Defines whether thread mode is privileged (0) or unprivileged (1)</a:t>
            </a:r>
          </a:p>
          <a:p>
            <a:pPr lvl="1"/>
            <a:r>
              <a:rPr lang="en-US" sz="1800" dirty="0" smtClean="0"/>
              <a:t>With OS environment, </a:t>
            </a:r>
          </a:p>
          <a:p>
            <a:pPr lvl="2"/>
            <a:r>
              <a:rPr lang="en-US" sz="1800" dirty="0" smtClean="0"/>
              <a:t>Threads use PSP </a:t>
            </a:r>
          </a:p>
          <a:p>
            <a:pPr lvl="2"/>
            <a:r>
              <a:rPr lang="en-US" sz="1800" dirty="0" smtClean="0"/>
              <a:t>OS and exception handlers (ISRs) use MSP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1094784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Maps For Cortex M0+ and MCU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2895600" cy="1524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830305"/>
            <a:ext cx="2667000" cy="5418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934200" y="5955268"/>
            <a:ext cx="145264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0x0000_0000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956642" y="4018002"/>
            <a:ext cx="140775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0x0001_FFFF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149921" y="1581505"/>
            <a:ext cx="1640194" cy="139029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16 KB SRAM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5149921" y="4202668"/>
            <a:ext cx="1640194" cy="199138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128KB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Flash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934200" y="2362200"/>
            <a:ext cx="145264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0x2000_0000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51032" y="1371600"/>
            <a:ext cx="1418979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0x2000_2FFF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956642" y="2754868"/>
            <a:ext cx="140775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0x1FFF_F000</a:t>
            </a:r>
            <a:endParaRPr lang="en-US" sz="1800" dirty="0">
              <a:latin typeface="Calibri" pitchFamily="34" charset="0"/>
            </a:endParaRPr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5149921" y="2590800"/>
            <a:ext cx="164019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Box 15"/>
          <p:cNvSpPr txBox="1"/>
          <p:nvPr/>
        </p:nvSpPr>
        <p:spPr>
          <a:xfrm>
            <a:off x="3527701" y="1840468"/>
            <a:ext cx="152638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SRAM_U (3/4)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30048" y="2602468"/>
            <a:ext cx="147668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SRAM_L (1/4)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246103" y="926068"/>
            <a:ext cx="15616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KL25Z128VLK4</a:t>
            </a:r>
            <a:endParaRPr lang="en-US" sz="1800" dirty="0">
              <a:latin typeface="Calibri" pitchFamily="34" charset="0"/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3124200" y="6715785"/>
            <a:ext cx="202572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traight Connector 20"/>
          <p:cNvCxnSpPr/>
          <p:nvPr/>
        </p:nvCxnSpPr>
        <p:spPr bwMode="auto">
          <a:xfrm flipV="1">
            <a:off x="2133600" y="2602468"/>
            <a:ext cx="3016321" cy="28839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85095989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5174" y="3758670"/>
            <a:ext cx="5457826" cy="2565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838200"/>
            <a:ext cx="5334000" cy="2598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Endianness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3505200" cy="5867400"/>
          </a:xfrm>
        </p:spPr>
        <p:txBody>
          <a:bodyPr/>
          <a:lstStyle/>
          <a:p>
            <a:r>
              <a:rPr lang="en-US" sz="2400" dirty="0" smtClean="0"/>
              <a:t>For a multi-byte value, in what order are the bytes stored?</a:t>
            </a:r>
          </a:p>
          <a:p>
            <a:endParaRPr lang="en-US" sz="2400" dirty="0" smtClean="0"/>
          </a:p>
          <a:p>
            <a:r>
              <a:rPr lang="en-US" sz="2400" dirty="0" smtClean="0"/>
              <a:t>Little-Endian: Start with least-significant byte</a:t>
            </a:r>
          </a:p>
          <a:p>
            <a:endParaRPr lang="en-US" sz="2400" dirty="0"/>
          </a:p>
          <a:p>
            <a:r>
              <a:rPr lang="en-US" sz="2400" dirty="0" smtClean="0"/>
              <a:t>Big-Endian: </a:t>
            </a:r>
            <a:r>
              <a:rPr lang="en-US" sz="2400" dirty="0"/>
              <a:t>Start with </a:t>
            </a:r>
            <a:r>
              <a:rPr lang="en-US" sz="2400" dirty="0" smtClean="0"/>
              <a:t>most-significant byte</a:t>
            </a:r>
          </a:p>
          <a:p>
            <a:pPr lvl="1"/>
            <a:endParaRPr lang="en-US" sz="1800" dirty="0"/>
          </a:p>
        </p:txBody>
      </p:sp>
      <p:cxnSp>
        <p:nvCxnSpPr>
          <p:cNvPr id="6" name="Straight Arrow Connector 5"/>
          <p:cNvCxnSpPr/>
          <p:nvPr/>
        </p:nvCxnSpPr>
        <p:spPr bwMode="auto">
          <a:xfrm flipV="1">
            <a:off x="3657600" y="2057400"/>
            <a:ext cx="1981200" cy="10668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Arrow Connector 8"/>
          <p:cNvCxnSpPr/>
          <p:nvPr/>
        </p:nvCxnSpPr>
        <p:spPr bwMode="auto">
          <a:xfrm flipV="1">
            <a:off x="3429000" y="4810125"/>
            <a:ext cx="2362200" cy="219075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320809160"/>
      </p:ext>
    </p:extLst>
  </p:cSld>
  <p:clrMapOvr>
    <a:masterClrMapping/>
  </p:clrMapOvr>
  <p:transition>
    <p:pull dir="r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ARMv6-M </a:t>
            </a:r>
            <a:r>
              <a:rPr lang="en-US" dirty="0" err="1" smtClean="0"/>
              <a:t>Endianness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153400" cy="5867400"/>
          </a:xfrm>
        </p:spPr>
        <p:txBody>
          <a:bodyPr/>
          <a:lstStyle/>
          <a:p>
            <a:r>
              <a:rPr lang="en-US" sz="2000" dirty="0" smtClean="0"/>
              <a:t>Instructions are always little-endian</a:t>
            </a:r>
          </a:p>
          <a:p>
            <a:endParaRPr lang="en-US" sz="2000" dirty="0" smtClean="0"/>
          </a:p>
          <a:p>
            <a:r>
              <a:rPr lang="en-US" sz="2000" dirty="0" smtClean="0"/>
              <a:t>Loads and stores to Private Peripheral Bus are always little-endian</a:t>
            </a:r>
          </a:p>
          <a:p>
            <a:endParaRPr lang="en-US" sz="2000" dirty="0" smtClean="0"/>
          </a:p>
          <a:p>
            <a:r>
              <a:rPr lang="en-US" sz="2000" dirty="0" smtClean="0"/>
              <a:t>Data: Depends on implementation, or from reset configuration</a:t>
            </a:r>
          </a:p>
          <a:p>
            <a:pPr lvl="1"/>
            <a:r>
              <a:rPr lang="en-US" sz="1800" dirty="0" smtClean="0"/>
              <a:t>Kinetis processors are little-endian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23719657"/>
      </p:ext>
    </p:extLst>
  </p:cSld>
  <p:clrMapOvr>
    <a:masterClrMapping/>
  </p:clrMapOvr>
  <p:transition>
    <p:pull dir="r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ARM, Thumb and Thumb-2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363" y="838200"/>
            <a:ext cx="8910637" cy="5422900"/>
          </a:xfrm>
        </p:spPr>
        <p:txBody>
          <a:bodyPr/>
          <a:lstStyle/>
          <a:p>
            <a:r>
              <a:rPr lang="en-US" sz="2000" dirty="0" smtClean="0"/>
              <a:t>ARM instructions optimized for resource-rich high-performance computing systems</a:t>
            </a:r>
          </a:p>
          <a:p>
            <a:pPr lvl="1"/>
            <a:r>
              <a:rPr lang="en-US" sz="1800" dirty="0" smtClean="0"/>
              <a:t>Deeply pipelined processor, high clock rate, wide (e.g. 32-bit) memory bus</a:t>
            </a:r>
          </a:p>
          <a:p>
            <a:r>
              <a:rPr lang="en-US" sz="2000" dirty="0" smtClean="0"/>
              <a:t>Low-end embedded computing systems are different</a:t>
            </a:r>
          </a:p>
          <a:p>
            <a:pPr lvl="1"/>
            <a:r>
              <a:rPr lang="en-US" sz="1800" dirty="0" smtClean="0"/>
              <a:t>Slower clock rates, shallow pipelines</a:t>
            </a:r>
          </a:p>
          <a:p>
            <a:pPr lvl="1"/>
            <a:r>
              <a:rPr lang="en-US" sz="1800" dirty="0" smtClean="0"/>
              <a:t>Different cost factors – e.g. code size matters much more, bit and byte operations critical</a:t>
            </a:r>
          </a:p>
          <a:p>
            <a:r>
              <a:rPr lang="en-US" sz="2000" dirty="0" smtClean="0"/>
              <a:t>Modifications to ARM ISA to fit low-end embedded computing</a:t>
            </a:r>
          </a:p>
          <a:p>
            <a:pPr lvl="1"/>
            <a:r>
              <a:rPr lang="en-US" sz="1800" dirty="0" smtClean="0"/>
              <a:t>1995: Thumb instruction set</a:t>
            </a:r>
          </a:p>
          <a:p>
            <a:pPr lvl="2"/>
            <a:r>
              <a:rPr lang="en-US" dirty="0" smtClean="0"/>
              <a:t>16-bit instructions</a:t>
            </a:r>
          </a:p>
          <a:p>
            <a:pPr lvl="2"/>
            <a:r>
              <a:rPr lang="en-US" dirty="0" smtClean="0"/>
              <a:t>Reduces memory requirements but also performance</a:t>
            </a:r>
          </a:p>
          <a:p>
            <a:pPr lvl="1"/>
            <a:r>
              <a:rPr lang="en-US" sz="1600" dirty="0" smtClean="0"/>
              <a:t>2003: </a:t>
            </a:r>
            <a:r>
              <a:rPr lang="en-US" sz="1800" dirty="0" smtClean="0"/>
              <a:t>Thumb-2</a:t>
            </a:r>
            <a:r>
              <a:rPr lang="en-US" sz="1600" dirty="0" smtClean="0"/>
              <a:t> instruction set</a:t>
            </a:r>
          </a:p>
          <a:p>
            <a:pPr lvl="2"/>
            <a:r>
              <a:rPr lang="en-US" dirty="0" smtClean="0"/>
              <a:t>Adds some 32 bit instructions</a:t>
            </a:r>
          </a:p>
          <a:p>
            <a:pPr lvl="2"/>
            <a:r>
              <a:rPr lang="en-US" dirty="0" smtClean="0"/>
              <a:t>Improves speed with little memory overhead</a:t>
            </a:r>
          </a:p>
          <a:p>
            <a:pPr lvl="1"/>
            <a:r>
              <a:rPr lang="en-US" sz="1600" dirty="0" smtClean="0"/>
              <a:t>CPU decodes </a:t>
            </a:r>
            <a:r>
              <a:rPr lang="en-US" sz="1800" dirty="0" smtClean="0"/>
              <a:t>instructions</a:t>
            </a:r>
            <a:r>
              <a:rPr lang="en-US" sz="1600" dirty="0" smtClean="0"/>
              <a:t> based on whether in Thumb state or ARM state - controlled by T bit</a:t>
            </a:r>
          </a:p>
        </p:txBody>
      </p:sp>
    </p:spTree>
    <p:extLst>
      <p:ext uri="{BB962C8B-B14F-4D97-AF65-F5344CB8AC3E}">
        <p14:creationId xmlns:p14="http://schemas.microsoft.com/office/powerpoint/2010/main" val="1473729488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Cortex-M0+ core implements ARMv6-M Thumb instructions</a:t>
            </a:r>
          </a:p>
          <a:p>
            <a:r>
              <a:rPr lang="en-US" sz="2000" dirty="0" smtClean="0"/>
              <a:t>Only uses Thumb instructions, always in Thumb state</a:t>
            </a:r>
          </a:p>
          <a:p>
            <a:pPr lvl="1"/>
            <a:r>
              <a:rPr lang="en-US" sz="1800" dirty="0" smtClean="0"/>
              <a:t>Most instructions are 16 bits long, some are 32 bits</a:t>
            </a:r>
          </a:p>
          <a:p>
            <a:pPr lvl="1"/>
            <a:r>
              <a:rPr lang="en-US" sz="1800" dirty="0" smtClean="0"/>
              <a:t>Most 16-bit instructions can only access low registers (R0-R7), but some can access high registers (R8-R15)</a:t>
            </a:r>
          </a:p>
          <a:p>
            <a:r>
              <a:rPr lang="en-US" sz="2000" dirty="0" smtClean="0"/>
              <a:t>Thumb state indicated by program counter being odd (LSB = 1)</a:t>
            </a:r>
          </a:p>
          <a:p>
            <a:pPr lvl="1"/>
            <a:r>
              <a:rPr lang="en-US" sz="1800" dirty="0" smtClean="0"/>
              <a:t>Branching to an even address will cause an exception, since switching back to ARM state is not allowed</a:t>
            </a:r>
          </a:p>
          <a:p>
            <a:r>
              <a:rPr lang="en-US" sz="2000" dirty="0" smtClean="0"/>
              <a:t>Conditional execution only supported for 16-bit branch</a:t>
            </a:r>
          </a:p>
          <a:p>
            <a:r>
              <a:rPr lang="en-US" sz="2000" dirty="0" smtClean="0"/>
              <a:t>32 bit address space</a:t>
            </a:r>
          </a:p>
          <a:p>
            <a:r>
              <a:rPr lang="en-US" sz="2000" dirty="0" smtClean="0"/>
              <a:t>Half-word aligned instructions</a:t>
            </a:r>
          </a:p>
          <a:p>
            <a:r>
              <a:rPr lang="en-US" sz="2000" dirty="0"/>
              <a:t>See ARMv6-M Architecture Reference Manual for </a:t>
            </a:r>
            <a:r>
              <a:rPr lang="en-US" sz="2000" dirty="0" smtClean="0"/>
              <a:t>specifics per instruction (Section A.6.7)</a:t>
            </a: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06187002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Assembler Instruction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&lt;operation&gt;  &lt;operand1&gt;  &lt;operand2&gt;  &lt;operand3&gt;</a:t>
            </a:r>
          </a:p>
          <a:p>
            <a:pPr lvl="1"/>
            <a:r>
              <a:rPr lang="en-US" sz="1800" dirty="0" smtClean="0"/>
              <a:t>There may be fewer operands</a:t>
            </a:r>
          </a:p>
          <a:p>
            <a:pPr lvl="1"/>
            <a:r>
              <a:rPr lang="en-US" sz="1800" dirty="0" smtClean="0"/>
              <a:t>First operand is typically destination (&lt;Rd&gt;)</a:t>
            </a:r>
          </a:p>
          <a:p>
            <a:pPr lvl="1"/>
            <a:r>
              <a:rPr lang="en-US" sz="1800" dirty="0" smtClean="0"/>
              <a:t>Other operands are sources (&lt;</a:t>
            </a:r>
            <a:r>
              <a:rPr lang="en-US" sz="1800" dirty="0" err="1" smtClean="0"/>
              <a:t>Rn</a:t>
            </a:r>
            <a:r>
              <a:rPr lang="en-US" sz="1800" dirty="0" smtClean="0"/>
              <a:t>&gt;, &lt;</a:t>
            </a:r>
            <a:r>
              <a:rPr lang="en-US" sz="1800" dirty="0" err="1" smtClean="0"/>
              <a:t>Rm</a:t>
            </a:r>
            <a:r>
              <a:rPr lang="en-US" sz="1800" dirty="0" smtClean="0"/>
              <a:t>&gt;)</a:t>
            </a:r>
          </a:p>
          <a:p>
            <a:endParaRPr lang="en-US" sz="2000" dirty="0" smtClean="0"/>
          </a:p>
          <a:p>
            <a:r>
              <a:rPr lang="en-US" sz="2000" dirty="0" smtClean="0"/>
              <a:t>Examples</a:t>
            </a:r>
          </a:p>
          <a:p>
            <a:pPr lvl="1"/>
            <a:r>
              <a:rPr lang="en-US" sz="1800" dirty="0" smtClean="0"/>
              <a:t>ADDS &lt;Rd&gt;, &lt;</a:t>
            </a:r>
            <a:r>
              <a:rPr lang="en-US" sz="1800" dirty="0" err="1" smtClean="0"/>
              <a:t>Rn</a:t>
            </a:r>
            <a:r>
              <a:rPr lang="en-US" sz="1800" dirty="0" smtClean="0"/>
              <a:t>&gt;, &lt;</a:t>
            </a:r>
            <a:r>
              <a:rPr lang="en-US" sz="1800" dirty="0" err="1" smtClean="0"/>
              <a:t>Rm</a:t>
            </a:r>
            <a:r>
              <a:rPr lang="en-US" sz="1800" dirty="0" smtClean="0"/>
              <a:t>&gt;</a:t>
            </a:r>
          </a:p>
          <a:p>
            <a:pPr lvl="2"/>
            <a:r>
              <a:rPr lang="en-US" sz="1800" dirty="0" smtClean="0"/>
              <a:t>Add registers: &lt;Rd&gt; =  &lt;</a:t>
            </a:r>
            <a:r>
              <a:rPr lang="en-US" sz="1800" dirty="0" err="1" smtClean="0"/>
              <a:t>Rn</a:t>
            </a:r>
            <a:r>
              <a:rPr lang="en-US" sz="1800" dirty="0" smtClean="0"/>
              <a:t>&gt; + &lt;</a:t>
            </a:r>
            <a:r>
              <a:rPr lang="en-US" sz="1800" dirty="0" err="1" smtClean="0"/>
              <a:t>Rm</a:t>
            </a:r>
            <a:r>
              <a:rPr lang="en-US" sz="1800" dirty="0" smtClean="0"/>
              <a:t>&gt;</a:t>
            </a:r>
          </a:p>
          <a:p>
            <a:pPr lvl="1"/>
            <a:r>
              <a:rPr lang="en-US" sz="1800" dirty="0" smtClean="0"/>
              <a:t>AND &lt;</a:t>
            </a:r>
            <a:r>
              <a:rPr lang="en-US" sz="1800" dirty="0" err="1" smtClean="0"/>
              <a:t>Rdn</a:t>
            </a:r>
            <a:r>
              <a:rPr lang="en-US" sz="1800" dirty="0" smtClean="0"/>
              <a:t>&gt;, &lt;</a:t>
            </a:r>
            <a:r>
              <a:rPr lang="en-US" sz="1800" dirty="0" err="1" smtClean="0"/>
              <a:t>Rm</a:t>
            </a:r>
            <a:r>
              <a:rPr lang="en-US" sz="1800" dirty="0" smtClean="0"/>
              <a:t>&gt;</a:t>
            </a:r>
          </a:p>
          <a:p>
            <a:pPr lvl="2"/>
            <a:r>
              <a:rPr lang="en-US" sz="1800" dirty="0" smtClean="0"/>
              <a:t>Bitwise and: &lt;</a:t>
            </a:r>
            <a:r>
              <a:rPr lang="en-US" sz="1800" dirty="0" err="1" smtClean="0"/>
              <a:t>Rdn</a:t>
            </a:r>
            <a:r>
              <a:rPr lang="en-US" sz="1800" dirty="0" smtClean="0"/>
              <a:t>&gt; = &lt;</a:t>
            </a:r>
            <a:r>
              <a:rPr lang="en-US" sz="1800" dirty="0" err="1" smtClean="0"/>
              <a:t>Rdn</a:t>
            </a:r>
            <a:r>
              <a:rPr lang="en-US" sz="1800" dirty="0" smtClean="0"/>
              <a:t>&gt; &amp; &lt;</a:t>
            </a:r>
            <a:r>
              <a:rPr lang="en-US" sz="1800" dirty="0" err="1" smtClean="0"/>
              <a:t>Rm</a:t>
            </a:r>
            <a:r>
              <a:rPr lang="en-US" sz="1800" dirty="0" smtClean="0"/>
              <a:t>&gt;</a:t>
            </a:r>
          </a:p>
          <a:p>
            <a:pPr lvl="1"/>
            <a:r>
              <a:rPr lang="en-US" sz="1800" dirty="0" smtClean="0"/>
              <a:t>CMP &lt;</a:t>
            </a:r>
            <a:r>
              <a:rPr lang="en-US" sz="1800" dirty="0" err="1" smtClean="0"/>
              <a:t>Rn</a:t>
            </a:r>
            <a:r>
              <a:rPr lang="en-US" sz="1800" dirty="0" smtClean="0"/>
              <a:t>&gt;, &lt;</a:t>
            </a:r>
            <a:r>
              <a:rPr lang="en-US" sz="1800" dirty="0" err="1" smtClean="0"/>
              <a:t>Rm</a:t>
            </a:r>
            <a:r>
              <a:rPr lang="en-US" sz="1800" dirty="0" smtClean="0"/>
              <a:t>&gt;</a:t>
            </a:r>
          </a:p>
          <a:p>
            <a:pPr lvl="2"/>
            <a:r>
              <a:rPr lang="en-US" sz="1800" dirty="0" smtClean="0"/>
              <a:t>Compare:  Set condition flags based on result of computing &lt;</a:t>
            </a:r>
            <a:r>
              <a:rPr lang="en-US" sz="1800" dirty="0" err="1" smtClean="0"/>
              <a:t>Rn</a:t>
            </a:r>
            <a:r>
              <a:rPr lang="en-US" sz="1800" dirty="0" smtClean="0"/>
              <a:t>&gt; - &lt;</a:t>
            </a:r>
            <a:r>
              <a:rPr lang="en-US" sz="1800" dirty="0" err="1"/>
              <a:t>Rm</a:t>
            </a:r>
            <a:r>
              <a:rPr lang="en-US" sz="1800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765127043"/>
      </p:ext>
    </p:extLst>
  </p:cSld>
  <p:clrMapOvr>
    <a:masterClrMapping/>
  </p:clrMapOvr>
  <p:transition>
    <p:pull dir="r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Can the Operands Be Located?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In a general-purpose register R</a:t>
            </a:r>
          </a:p>
          <a:p>
            <a:pPr lvl="1"/>
            <a:r>
              <a:rPr lang="en-US" sz="1800" dirty="0" smtClean="0"/>
              <a:t>Destination: Rd</a:t>
            </a:r>
          </a:p>
          <a:p>
            <a:pPr lvl="1"/>
            <a:r>
              <a:rPr lang="en-US" sz="1800" dirty="0" smtClean="0"/>
              <a:t>Source: </a:t>
            </a:r>
            <a:r>
              <a:rPr lang="en-US" sz="1800" dirty="0" err="1" smtClean="0"/>
              <a:t>Rm</a:t>
            </a:r>
            <a:r>
              <a:rPr lang="en-US" sz="1800" dirty="0" smtClean="0"/>
              <a:t>, </a:t>
            </a:r>
            <a:r>
              <a:rPr lang="en-US" sz="1800" dirty="0" err="1" smtClean="0"/>
              <a:t>Rn</a:t>
            </a:r>
            <a:endParaRPr lang="en-US" sz="1800" dirty="0" smtClean="0"/>
          </a:p>
          <a:p>
            <a:pPr lvl="1"/>
            <a:r>
              <a:rPr lang="en-US" sz="1800" dirty="0" smtClean="0"/>
              <a:t>Both source and destination: </a:t>
            </a:r>
            <a:r>
              <a:rPr lang="en-US" sz="1800" dirty="0" err="1" smtClean="0"/>
              <a:t>Rdn</a:t>
            </a:r>
            <a:endParaRPr lang="en-US" sz="1800" dirty="0" smtClean="0"/>
          </a:p>
          <a:p>
            <a:pPr lvl="1"/>
            <a:r>
              <a:rPr lang="en-US" sz="1800" dirty="0"/>
              <a:t>Target: </a:t>
            </a:r>
            <a:r>
              <a:rPr lang="en-US" sz="1800" dirty="0" err="1"/>
              <a:t>Rt</a:t>
            </a:r>
            <a:endParaRPr lang="en-US" sz="1800" dirty="0"/>
          </a:p>
          <a:p>
            <a:pPr lvl="1"/>
            <a:r>
              <a:rPr lang="en-US" sz="1800" dirty="0" smtClean="0"/>
              <a:t>Source for shift amount: </a:t>
            </a:r>
            <a:r>
              <a:rPr lang="en-US" sz="1800" dirty="0" err="1" smtClean="0"/>
              <a:t>Rs</a:t>
            </a:r>
            <a:endParaRPr lang="en-US" sz="1800" dirty="0" smtClean="0"/>
          </a:p>
          <a:p>
            <a:pPr lvl="1"/>
            <a:endParaRPr lang="en-US" sz="1800" dirty="0" smtClean="0"/>
          </a:p>
          <a:p>
            <a:r>
              <a:rPr lang="en-US" sz="2000" dirty="0"/>
              <a:t>An immediate value </a:t>
            </a:r>
            <a:r>
              <a:rPr lang="en-US" sz="2000" dirty="0" smtClean="0"/>
              <a:t>encoded </a:t>
            </a:r>
            <a:r>
              <a:rPr lang="en-US" sz="2000" dirty="0"/>
              <a:t>in instruction </a:t>
            </a:r>
            <a:r>
              <a:rPr lang="en-US" sz="2000" dirty="0" smtClean="0"/>
              <a:t>word</a:t>
            </a:r>
          </a:p>
          <a:p>
            <a:endParaRPr lang="en-US" sz="2000" dirty="0" smtClean="0"/>
          </a:p>
          <a:p>
            <a:r>
              <a:rPr lang="en-US" sz="2000" dirty="0" smtClean="0"/>
              <a:t>In a condition code flag</a:t>
            </a:r>
          </a:p>
          <a:p>
            <a:endParaRPr lang="en-US" sz="2000" dirty="0" smtClean="0"/>
          </a:p>
          <a:p>
            <a:r>
              <a:rPr lang="en-US" sz="2000" dirty="0" smtClean="0"/>
              <a:t>In memory</a:t>
            </a:r>
          </a:p>
          <a:p>
            <a:pPr lvl="1"/>
            <a:r>
              <a:rPr lang="en-US" sz="1800" dirty="0" smtClean="0"/>
              <a:t>Only for load, store, push and pop instructions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75034179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 Condition Codes in APSR?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124200"/>
            <a:ext cx="8839200" cy="3733800"/>
          </a:xfrm>
        </p:spPr>
        <p:txBody>
          <a:bodyPr/>
          <a:lstStyle/>
          <a:p>
            <a:r>
              <a:rPr lang="en-US" sz="2000" dirty="0" smtClean="0"/>
              <a:t>“S” suffix indicates the instruction updates APSR</a:t>
            </a:r>
          </a:p>
          <a:p>
            <a:pPr lvl="1"/>
            <a:r>
              <a:rPr lang="en-US" sz="1800" dirty="0" smtClean="0"/>
              <a:t>ADD vs. ADDS</a:t>
            </a:r>
          </a:p>
          <a:p>
            <a:pPr lvl="1"/>
            <a:r>
              <a:rPr lang="en-US" sz="1800" dirty="0" smtClean="0"/>
              <a:t>ADC vs. ADCS</a:t>
            </a:r>
          </a:p>
          <a:p>
            <a:pPr lvl="1"/>
            <a:r>
              <a:rPr lang="en-US" sz="1800" dirty="0" smtClean="0"/>
              <a:t>SUB vs. SUBS</a:t>
            </a:r>
          </a:p>
          <a:p>
            <a:pPr lvl="1"/>
            <a:r>
              <a:rPr lang="en-US" sz="1800" dirty="0" smtClean="0"/>
              <a:t>MOV vs. MOVS</a:t>
            </a:r>
            <a:endParaRPr lang="en-US" sz="1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564"/>
          <a:stretch/>
        </p:blipFill>
        <p:spPr bwMode="auto">
          <a:xfrm>
            <a:off x="228600" y="914400"/>
            <a:ext cx="8763000" cy="928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890149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 Set Summary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6546630"/>
              </p:ext>
            </p:extLst>
          </p:nvPr>
        </p:nvGraphicFramePr>
        <p:xfrm>
          <a:off x="228595" y="914401"/>
          <a:ext cx="8763004" cy="4876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1805"/>
                <a:gridCol w="5791199"/>
              </a:tblGrid>
              <a:tr h="2815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  <a:latin typeface="+mj-lt"/>
                        </a:rPr>
                        <a:t>Instruction Type</a:t>
                      </a:r>
                      <a:endParaRPr lang="en-US" sz="20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Instructions</a:t>
                      </a:r>
                      <a:endParaRPr lang="en-US" sz="20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182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Move</a:t>
                      </a:r>
                      <a:endParaRPr lang="en-US" sz="20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MOV</a:t>
                      </a:r>
                      <a:endParaRPr lang="en-US" sz="20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58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Load/Store</a:t>
                      </a:r>
                      <a:endParaRPr lang="en-US" sz="20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LDR, LDRB, LDRH, LDRSH,</a:t>
                      </a:r>
                      <a:r>
                        <a:rPr lang="en-US" sz="2000" baseline="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 LDRSB, LDM, STR, STRB, STRH, STM</a:t>
                      </a:r>
                      <a:endParaRPr lang="en-US" sz="20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15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Add, Subtract, Multiply</a:t>
                      </a:r>
                      <a:endParaRPr lang="en-US" sz="20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ADD, ADDS, ADCS, ADR, SUB, SUBS,</a:t>
                      </a:r>
                      <a:r>
                        <a:rPr lang="en-US" sz="2000" baseline="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 SBCS, RSBS, MULS</a:t>
                      </a:r>
                      <a:endParaRPr lang="en-US" sz="20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35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Compare</a:t>
                      </a:r>
                      <a:endParaRPr lang="en-US" sz="20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CMP, CMN</a:t>
                      </a:r>
                      <a:endParaRPr lang="en-US" sz="20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15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Logical</a:t>
                      </a:r>
                      <a:endParaRPr lang="en-US" sz="20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ANDS,</a:t>
                      </a:r>
                      <a:r>
                        <a:rPr lang="en-US" sz="2000" baseline="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 EORS, ORRS, BICS, MVNS, TST</a:t>
                      </a:r>
                      <a:endParaRPr lang="en-US" sz="20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46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Shift and Rotate</a:t>
                      </a:r>
                      <a:endParaRPr lang="en-US" sz="20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LSLS, LSRS, ASRS, RORS</a:t>
                      </a:r>
                      <a:endParaRPr lang="en-US" sz="20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9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Stack</a:t>
                      </a:r>
                      <a:endParaRPr lang="en-US" sz="20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PUSH, POP</a:t>
                      </a:r>
                      <a:endParaRPr lang="en-US" sz="20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15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Conditional branch</a:t>
                      </a:r>
                      <a:endParaRPr lang="en-US" sz="20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IT, B, BL,</a:t>
                      </a:r>
                      <a:r>
                        <a:rPr lang="en-US" sz="2000" baseline="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 B{</a:t>
                      </a:r>
                      <a:r>
                        <a:rPr lang="en-US" sz="2000" baseline="0" dirty="0" err="1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cond</a:t>
                      </a:r>
                      <a:r>
                        <a:rPr lang="en-US" sz="2000" baseline="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}, BX, BLX</a:t>
                      </a:r>
                      <a:endParaRPr lang="en-US" sz="20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15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Extend</a:t>
                      </a:r>
                      <a:endParaRPr lang="en-US" sz="20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SXTH, SXTB, UXTH,</a:t>
                      </a:r>
                      <a:r>
                        <a:rPr lang="en-US" sz="2000" baseline="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 UXTB</a:t>
                      </a:r>
                      <a:endParaRPr lang="en-US" sz="20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15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Reverse</a:t>
                      </a:r>
                      <a:endParaRPr lang="en-US" sz="20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REV,</a:t>
                      </a:r>
                      <a:r>
                        <a:rPr lang="en-US" sz="2000" baseline="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 REV16, REVSH</a:t>
                      </a:r>
                      <a:endParaRPr lang="en-US" sz="20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15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Processor State</a:t>
                      </a:r>
                      <a:endParaRPr lang="en-US" sz="20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SVC, CPSID, CPSIE, SETEND, BKPT</a:t>
                      </a:r>
                      <a:endParaRPr lang="en-US" sz="20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15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No Operation</a:t>
                      </a:r>
                      <a:endParaRPr lang="en-US" sz="20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NOP</a:t>
                      </a:r>
                      <a:endParaRPr lang="en-US" sz="20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15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Hint</a:t>
                      </a:r>
                      <a:endParaRPr lang="en-US" sz="20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SEV, WFE, WFI, YIELD</a:t>
                      </a:r>
                      <a:endParaRPr lang="en-US" sz="20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9702721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Overview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233363" y="914400"/>
            <a:ext cx="8910637" cy="5422900"/>
          </a:xfrm>
        </p:spPr>
        <p:txBody>
          <a:bodyPr/>
          <a:lstStyle/>
          <a:p>
            <a:r>
              <a:rPr lang="en-US" sz="2000" dirty="0" smtClean="0"/>
              <a:t>Cortex-M0+ Processor Core Registers </a:t>
            </a:r>
          </a:p>
          <a:p>
            <a:endParaRPr lang="en-US" sz="2000" dirty="0" smtClean="0"/>
          </a:p>
          <a:p>
            <a:r>
              <a:rPr lang="en-US" sz="2000" dirty="0" smtClean="0"/>
              <a:t>Memory System and Addressing</a:t>
            </a:r>
          </a:p>
          <a:p>
            <a:endParaRPr lang="en-US" sz="2000" dirty="0" smtClean="0"/>
          </a:p>
          <a:p>
            <a:r>
              <a:rPr lang="en-US" sz="2000" dirty="0" smtClean="0"/>
              <a:t>Thumb Instruction Set</a:t>
            </a:r>
          </a:p>
          <a:p>
            <a:endParaRPr lang="en-US" sz="2000" dirty="0"/>
          </a:p>
          <a:p>
            <a:r>
              <a:rPr lang="en-US" sz="2000" dirty="0" smtClean="0"/>
              <a:t>References</a:t>
            </a:r>
          </a:p>
          <a:p>
            <a:pPr lvl="1"/>
            <a:r>
              <a:rPr lang="en-US" sz="1800" dirty="0" smtClean="0"/>
              <a:t>DDI0419C </a:t>
            </a:r>
            <a:r>
              <a:rPr lang="en-US" sz="1800" dirty="0"/>
              <a:t>Architecture </a:t>
            </a:r>
            <a:r>
              <a:rPr lang="en-US" sz="1800" dirty="0" smtClean="0"/>
              <a:t>ARMv6-M Reference Manual</a:t>
            </a: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Load/Store Register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839200" cy="5867400"/>
          </a:xfrm>
        </p:spPr>
        <p:txBody>
          <a:bodyPr/>
          <a:lstStyle/>
          <a:p>
            <a:pPr marL="0">
              <a:spcBef>
                <a:spcPts val="600"/>
              </a:spcBef>
            </a:pPr>
            <a:r>
              <a:rPr lang="en-US" sz="2000" dirty="0" smtClean="0"/>
              <a:t>ARM is a load/store architecture, so must process data in registers, not memory</a:t>
            </a:r>
          </a:p>
          <a:p>
            <a:pPr marL="0">
              <a:spcBef>
                <a:spcPts val="600"/>
              </a:spcBef>
            </a:pPr>
            <a:endParaRPr lang="en-US" sz="2000" dirty="0" smtClean="0"/>
          </a:p>
          <a:p>
            <a:pPr marL="0">
              <a:spcBef>
                <a:spcPts val="600"/>
              </a:spcBef>
            </a:pPr>
            <a:r>
              <a:rPr lang="en-US" sz="2000" dirty="0" smtClean="0"/>
              <a:t>LDR: load register from memory</a:t>
            </a:r>
          </a:p>
          <a:p>
            <a:pPr marL="349250" lvl="1">
              <a:spcBef>
                <a:spcPts val="600"/>
              </a:spcBef>
            </a:pPr>
            <a:r>
              <a:rPr lang="en-US" dirty="0" smtClean="0"/>
              <a:t>LDR &lt;</a:t>
            </a:r>
            <a:r>
              <a:rPr lang="en-US" dirty="0" err="1" smtClean="0"/>
              <a:t>Rt</a:t>
            </a:r>
            <a:r>
              <a:rPr lang="en-US" dirty="0" smtClean="0"/>
              <a:t>&gt;, source address</a:t>
            </a:r>
          </a:p>
          <a:p>
            <a:pPr marL="0">
              <a:spcBef>
                <a:spcPts val="600"/>
              </a:spcBef>
            </a:pPr>
            <a:endParaRPr lang="en-US" sz="2000" dirty="0" smtClean="0"/>
          </a:p>
          <a:p>
            <a:pPr marL="0">
              <a:spcBef>
                <a:spcPts val="600"/>
              </a:spcBef>
            </a:pPr>
            <a:r>
              <a:rPr lang="en-US" sz="2000" dirty="0" smtClean="0"/>
              <a:t>STR: store register to memory </a:t>
            </a:r>
          </a:p>
          <a:p>
            <a:pPr marL="349250" lvl="1">
              <a:spcBef>
                <a:spcPts val="600"/>
              </a:spcBef>
            </a:pPr>
            <a:r>
              <a:rPr lang="en-US" sz="1700" dirty="0" smtClean="0"/>
              <a:t>STR &lt;</a:t>
            </a:r>
            <a:r>
              <a:rPr lang="en-US" sz="1700" dirty="0" err="1" smtClean="0"/>
              <a:t>Rt</a:t>
            </a:r>
            <a:r>
              <a:rPr lang="en-US" sz="1700" dirty="0" smtClean="0"/>
              <a:t>&gt;, destination address</a:t>
            </a:r>
          </a:p>
        </p:txBody>
      </p:sp>
    </p:spTree>
    <p:extLst>
      <p:ext uri="{BB962C8B-B14F-4D97-AF65-F5344CB8AC3E}">
        <p14:creationId xmlns:p14="http://schemas.microsoft.com/office/powerpoint/2010/main" val="2348678269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Addressing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839200" cy="58674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 smtClean="0"/>
              <a:t>Offset Addressing mode: [&lt;</a:t>
            </a:r>
            <a:r>
              <a:rPr lang="en-US" sz="2000" dirty="0" err="1" smtClean="0"/>
              <a:t>Rn</a:t>
            </a:r>
            <a:r>
              <a:rPr lang="en-US" sz="2000" dirty="0" smtClean="0"/>
              <a:t>&gt;, &lt;offset&gt;] accesses address &lt;</a:t>
            </a:r>
            <a:r>
              <a:rPr lang="en-US" sz="2000" dirty="0" err="1" smtClean="0"/>
              <a:t>Rn</a:t>
            </a:r>
            <a:r>
              <a:rPr lang="en-US" sz="2000" dirty="0" smtClean="0"/>
              <a:t>&gt;+&lt;offset&gt;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Base Register &lt;</a:t>
            </a:r>
            <a:r>
              <a:rPr lang="en-US" sz="2000" dirty="0" err="1" smtClean="0"/>
              <a:t>Rn</a:t>
            </a:r>
            <a:r>
              <a:rPr lang="en-US" sz="2000" dirty="0" smtClean="0"/>
              <a:t>&gt; </a:t>
            </a:r>
          </a:p>
          <a:p>
            <a:pPr lvl="1">
              <a:spcBef>
                <a:spcPts val="600"/>
              </a:spcBef>
            </a:pPr>
            <a:r>
              <a:rPr lang="en-US" sz="1800" dirty="0" smtClean="0"/>
              <a:t>Can be register R0-R7, SP or PC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&lt;offset&gt; is added or subtracted from base register to create effective address</a:t>
            </a:r>
          </a:p>
          <a:p>
            <a:pPr lvl="1">
              <a:spcBef>
                <a:spcPts val="600"/>
              </a:spcBef>
            </a:pPr>
            <a:r>
              <a:rPr lang="en-US" sz="1800" dirty="0" smtClean="0"/>
              <a:t>Can be an immediate constant</a:t>
            </a:r>
          </a:p>
          <a:p>
            <a:pPr lvl="1">
              <a:spcBef>
                <a:spcPts val="600"/>
              </a:spcBef>
            </a:pPr>
            <a:r>
              <a:rPr lang="en-US" sz="1800" dirty="0" smtClean="0"/>
              <a:t>Can be another register, used as index &lt;</a:t>
            </a:r>
            <a:r>
              <a:rPr lang="en-US" sz="1800" dirty="0" err="1" smtClean="0"/>
              <a:t>Rm</a:t>
            </a:r>
            <a:r>
              <a:rPr lang="en-US" sz="1800" dirty="0" smtClean="0"/>
              <a:t>&gt;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Auto-update: Can write effective address back to base register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Pre-indexing: use </a:t>
            </a:r>
            <a:r>
              <a:rPr lang="en-US" sz="2000" b="1" dirty="0" smtClean="0"/>
              <a:t>effective address </a:t>
            </a:r>
            <a:r>
              <a:rPr lang="en-US" sz="2000" dirty="0" smtClean="0"/>
              <a:t>to access memory, then update base register with that effective address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Post-indexing: use </a:t>
            </a:r>
            <a:r>
              <a:rPr lang="en-US" sz="2000" b="1" dirty="0" smtClean="0"/>
              <a:t>base register </a:t>
            </a:r>
            <a:r>
              <a:rPr lang="en-US" sz="2000" dirty="0" smtClean="0"/>
              <a:t>to access memory, then update base register with effective address</a:t>
            </a:r>
          </a:p>
        </p:txBody>
      </p:sp>
    </p:spTree>
    <p:extLst>
      <p:ext uri="{BB962C8B-B14F-4D97-AF65-F5344CB8AC3E}">
        <p14:creationId xmlns:p14="http://schemas.microsoft.com/office/powerpoint/2010/main" val="2639451200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Data Sizes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458200" cy="5867400"/>
          </a:xfrm>
        </p:spPr>
        <p:txBody>
          <a:bodyPr/>
          <a:lstStyle/>
          <a:p>
            <a:r>
              <a:rPr lang="en-US" sz="2000" dirty="0" smtClean="0"/>
              <a:t>Load and store instructions can handle half-word (16 bits) and byte (8 bits)</a:t>
            </a:r>
          </a:p>
          <a:p>
            <a:r>
              <a:rPr lang="en-US" sz="2000" dirty="0" smtClean="0"/>
              <a:t>Store just writes to half-word or byte</a:t>
            </a:r>
          </a:p>
          <a:p>
            <a:pPr lvl="1"/>
            <a:r>
              <a:rPr lang="en-US" sz="1800" dirty="0" smtClean="0"/>
              <a:t>STRH, STRB</a:t>
            </a:r>
          </a:p>
          <a:p>
            <a:r>
              <a:rPr lang="en-US" sz="2000" dirty="0" smtClean="0"/>
              <a:t>Load a byte or half-word: What do we put in the upper bits?</a:t>
            </a:r>
          </a:p>
          <a:p>
            <a:r>
              <a:rPr lang="en-US" sz="2000" dirty="0"/>
              <a:t>How do we extend 0x80 into a full word?</a:t>
            </a:r>
          </a:p>
          <a:p>
            <a:pPr lvl="1"/>
            <a:r>
              <a:rPr lang="en-US" sz="1800" dirty="0"/>
              <a:t>Unsigned? Then 0x80 = 128, so zero-pad to extend to word 0x0000_0080 = 128</a:t>
            </a:r>
          </a:p>
          <a:p>
            <a:pPr lvl="1"/>
            <a:r>
              <a:rPr lang="en-US" sz="1800" dirty="0"/>
              <a:t>Signed? Then 0x80 = -128,  so sign-extend to word 0xFFFF_FF80 = -128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281967"/>
              </p:ext>
            </p:extLst>
          </p:nvPr>
        </p:nvGraphicFramePr>
        <p:xfrm>
          <a:off x="1447800" y="4648200"/>
          <a:ext cx="6096000" cy="1188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Signed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Unsigned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Byte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LDRSB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LDRB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Half-word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LDRSH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LDRH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3382706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Size Extension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Can also extend byte or half-word already in a register</a:t>
            </a:r>
          </a:p>
          <a:p>
            <a:pPr lvl="1"/>
            <a:r>
              <a:rPr lang="en-US" sz="1800" dirty="0" smtClean="0"/>
              <a:t>Signed or unsigned (zero-pad)</a:t>
            </a:r>
          </a:p>
          <a:p>
            <a:r>
              <a:rPr lang="en-US" sz="2000" dirty="0" smtClean="0"/>
              <a:t>How do we extend 0x80 into a full word?</a:t>
            </a:r>
          </a:p>
          <a:p>
            <a:pPr lvl="1"/>
            <a:r>
              <a:rPr lang="en-US" sz="1800" dirty="0" smtClean="0"/>
              <a:t>Unsigned? Then 0x80 = 128, so zero-pad to extend to word 0x0000_0080 = 128</a:t>
            </a:r>
          </a:p>
          <a:p>
            <a:pPr lvl="1"/>
            <a:r>
              <a:rPr lang="en-US" sz="1800" dirty="0" smtClean="0"/>
              <a:t>Signed? Then 0x80 = -128,  so sign-extend to word 0xFFFF_FF80 = -128</a:t>
            </a:r>
            <a:endParaRPr lang="en-US" sz="1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3094360"/>
              </p:ext>
            </p:extLst>
          </p:nvPr>
        </p:nvGraphicFramePr>
        <p:xfrm>
          <a:off x="1447800" y="4267200"/>
          <a:ext cx="6096000" cy="1188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Signed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Unsigned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Byte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SXTB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UXTB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Half-word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SXTH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UXTH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8554850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Load/Store Multiple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LDM/LDMIA: load multiple registers starting from [base register], update base register afterwards</a:t>
            </a:r>
          </a:p>
          <a:p>
            <a:pPr lvl="1"/>
            <a:r>
              <a:rPr lang="en-US" sz="1800" dirty="0"/>
              <a:t>LDM &lt;</a:t>
            </a:r>
            <a:r>
              <a:rPr lang="en-US" sz="1800" dirty="0" err="1"/>
              <a:t>Rn</a:t>
            </a:r>
            <a:r>
              <a:rPr lang="en-US" sz="1800" dirty="0"/>
              <a:t>&gt;!,&lt;registers</a:t>
            </a:r>
            <a:r>
              <a:rPr lang="en-US" sz="1800" dirty="0" smtClean="0"/>
              <a:t>&gt;</a:t>
            </a:r>
          </a:p>
          <a:p>
            <a:pPr lvl="1"/>
            <a:r>
              <a:rPr lang="en-US" sz="1800" dirty="0"/>
              <a:t>LDM &lt;</a:t>
            </a:r>
            <a:r>
              <a:rPr lang="en-US" sz="1800" dirty="0" err="1"/>
              <a:t>Rn</a:t>
            </a:r>
            <a:r>
              <a:rPr lang="en-US" sz="1800" dirty="0" smtClean="0"/>
              <a:t>&gt;,&lt;</a:t>
            </a:r>
            <a:r>
              <a:rPr lang="en-US" sz="1800" dirty="0"/>
              <a:t>registers</a:t>
            </a:r>
            <a:r>
              <a:rPr lang="en-US" sz="1800" dirty="0" smtClean="0"/>
              <a:t>&gt;</a:t>
            </a:r>
          </a:p>
          <a:p>
            <a:pPr lvl="1"/>
            <a:endParaRPr lang="en-US" sz="1800" dirty="0"/>
          </a:p>
          <a:p>
            <a:r>
              <a:rPr lang="en-US" sz="2000" dirty="0" smtClean="0"/>
              <a:t>STM/STMIA: store multiple registers starting at [base register], update base register after</a:t>
            </a:r>
          </a:p>
          <a:p>
            <a:pPr lvl="1"/>
            <a:r>
              <a:rPr lang="en-US" sz="1800" dirty="0" smtClean="0"/>
              <a:t>STM &lt;</a:t>
            </a:r>
            <a:r>
              <a:rPr lang="en-US" sz="1800" dirty="0" err="1" smtClean="0"/>
              <a:t>Rn</a:t>
            </a:r>
            <a:r>
              <a:rPr lang="en-US" sz="1800" dirty="0" smtClean="0"/>
              <a:t>&gt;!, &lt;registers&gt;</a:t>
            </a:r>
          </a:p>
          <a:p>
            <a:pPr lvl="1"/>
            <a:endParaRPr lang="en-US" sz="1800" dirty="0" smtClean="0"/>
          </a:p>
          <a:p>
            <a:r>
              <a:rPr lang="en-US" sz="2000" dirty="0" smtClean="0"/>
              <a:t>LDMIA and STMIA are pseudo-instructions, translated by assembler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83830699"/>
      </p:ext>
    </p:extLst>
  </p:cSld>
  <p:clrMapOvr>
    <a:masterClrMapping/>
  </p:clrMapOvr>
  <p:transition>
    <p:pull dir="ru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Literal Value into Register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sz="2000" dirty="0" smtClean="0"/>
              <a:t>Assembly instruction: LDR &lt;</a:t>
            </a:r>
            <a:r>
              <a:rPr lang="en-US" sz="2000" dirty="0" err="1" smtClean="0"/>
              <a:t>rd</a:t>
            </a:r>
            <a:r>
              <a:rPr lang="en-US" sz="2000" dirty="0" smtClean="0"/>
              <a:t>&gt;, =value</a:t>
            </a:r>
          </a:p>
          <a:p>
            <a:pPr lvl="1">
              <a:spcBef>
                <a:spcPts val="0"/>
              </a:spcBef>
            </a:pPr>
            <a:r>
              <a:rPr lang="en-US" sz="1800" dirty="0" smtClean="0"/>
              <a:t>Assembler generates code to load &lt;</a:t>
            </a:r>
            <a:r>
              <a:rPr lang="en-US" sz="1800" dirty="0" err="1" smtClean="0"/>
              <a:t>rd</a:t>
            </a:r>
            <a:r>
              <a:rPr lang="en-US" sz="1800" dirty="0" smtClean="0"/>
              <a:t>&gt; with value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Assembler selects best approach depending on value</a:t>
            </a:r>
          </a:p>
          <a:p>
            <a:pPr lvl="1">
              <a:spcBef>
                <a:spcPts val="0"/>
              </a:spcBef>
            </a:pPr>
            <a:r>
              <a:rPr lang="en-US" sz="1800" dirty="0" smtClean="0"/>
              <a:t>Load immediate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MOV instruction provides 8-bit unsigned immediate operand (0-255)</a:t>
            </a:r>
          </a:p>
          <a:p>
            <a:pPr lvl="1">
              <a:spcBef>
                <a:spcPts val="0"/>
              </a:spcBef>
            </a:pPr>
            <a:r>
              <a:rPr lang="en-US" sz="1800" dirty="0" smtClean="0"/>
              <a:t>Load and shift immediate values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Can use MOV, shift, rotate, sign extend instructions</a:t>
            </a:r>
          </a:p>
          <a:p>
            <a:pPr lvl="1">
              <a:spcBef>
                <a:spcPts val="0"/>
              </a:spcBef>
            </a:pPr>
            <a:r>
              <a:rPr lang="en-US" sz="1800" dirty="0" smtClean="0"/>
              <a:t>Load from literal pool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1. Place value as a 32-bit literal in the program’s literal pool (table of literal values to be loaded into registers)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2. Use instruction LDR &lt;</a:t>
            </a:r>
            <a:r>
              <a:rPr lang="en-US" dirty="0" err="1" smtClean="0"/>
              <a:t>rd</a:t>
            </a:r>
            <a:r>
              <a:rPr lang="en-US" dirty="0" smtClean="0"/>
              <a:t>&gt;, [</a:t>
            </a:r>
            <a:r>
              <a:rPr lang="en-US" dirty="0" err="1" smtClean="0"/>
              <a:t>pc,#offset</a:t>
            </a:r>
            <a:r>
              <a:rPr lang="en-US" dirty="0" smtClean="0"/>
              <a:t>] where offset indicates position of literal relative to program counter value</a:t>
            </a:r>
          </a:p>
          <a:p>
            <a:pPr lvl="2">
              <a:spcBef>
                <a:spcPts val="0"/>
              </a:spcBef>
            </a:pPr>
            <a:endParaRPr lang="en-US" dirty="0" smtClean="0"/>
          </a:p>
          <a:p>
            <a:pPr>
              <a:spcBef>
                <a:spcPts val="0"/>
              </a:spcBef>
            </a:pPr>
            <a:r>
              <a:rPr lang="en-US" sz="2000" dirty="0" smtClean="0"/>
              <a:t>Example formats for literal values (depends on compiler and </a:t>
            </a:r>
            <a:r>
              <a:rPr lang="en-US" sz="2000" dirty="0" err="1" smtClean="0"/>
              <a:t>toolchain</a:t>
            </a:r>
            <a:r>
              <a:rPr lang="en-US" sz="2000" dirty="0" smtClean="0"/>
              <a:t> used)</a:t>
            </a:r>
          </a:p>
          <a:p>
            <a:pPr lvl="1">
              <a:spcBef>
                <a:spcPts val="0"/>
              </a:spcBef>
            </a:pPr>
            <a:r>
              <a:rPr lang="en-US" sz="1800" dirty="0"/>
              <a:t>D</a:t>
            </a:r>
            <a:r>
              <a:rPr lang="en-US" sz="1800" dirty="0" smtClean="0"/>
              <a:t>ecimal: 3909</a:t>
            </a:r>
          </a:p>
          <a:p>
            <a:pPr lvl="1">
              <a:spcBef>
                <a:spcPts val="0"/>
              </a:spcBef>
            </a:pPr>
            <a:r>
              <a:rPr lang="en-US" sz="1800" dirty="0" smtClean="0"/>
              <a:t>Hexadecimal: 0xa7ee</a:t>
            </a:r>
          </a:p>
          <a:p>
            <a:pPr lvl="1">
              <a:spcBef>
                <a:spcPts val="0"/>
              </a:spcBef>
            </a:pPr>
            <a:r>
              <a:rPr lang="en-US" sz="1800" dirty="0" smtClean="0"/>
              <a:t>Character: ‘A’</a:t>
            </a:r>
          </a:p>
          <a:p>
            <a:pPr lvl="1">
              <a:spcBef>
                <a:spcPts val="0"/>
              </a:spcBef>
            </a:pPr>
            <a:r>
              <a:rPr lang="en-US" sz="1800" dirty="0" smtClean="0"/>
              <a:t>String: “44??”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442345162"/>
      </p:ext>
    </p:extLst>
  </p:cSld>
  <p:clrMapOvr>
    <a:masterClrMapping/>
  </p:clrMapOvr>
  <p:transition>
    <p:pull dir="ru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Move (Pseudo-)Instructions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10600" cy="5867400"/>
          </a:xfrm>
        </p:spPr>
        <p:txBody>
          <a:bodyPr/>
          <a:lstStyle/>
          <a:p>
            <a:r>
              <a:rPr lang="en-US" sz="2000" dirty="0" smtClean="0"/>
              <a:t>Copy data from one register to another without updating condition flags</a:t>
            </a:r>
          </a:p>
          <a:p>
            <a:pPr lvl="1"/>
            <a:r>
              <a:rPr lang="en-US" sz="1800" dirty="0" smtClean="0"/>
              <a:t>MOV &lt;Rd&gt;, &lt;</a:t>
            </a:r>
            <a:r>
              <a:rPr lang="en-US" sz="1800" dirty="0" err="1" smtClean="0"/>
              <a:t>Rm</a:t>
            </a:r>
            <a:r>
              <a:rPr lang="en-US" sz="1800" dirty="0" smtClean="0"/>
              <a:t>&gt;</a:t>
            </a:r>
          </a:p>
          <a:p>
            <a:pPr lvl="1"/>
            <a:endParaRPr lang="en-US" sz="1800" dirty="0" smtClean="0"/>
          </a:p>
          <a:p>
            <a:r>
              <a:rPr lang="en-US" sz="2000" dirty="0" smtClean="0"/>
              <a:t>Assembler </a:t>
            </a:r>
            <a:r>
              <a:rPr lang="en-US" sz="2000" dirty="0"/>
              <a:t>translates </a:t>
            </a:r>
            <a:r>
              <a:rPr lang="en-US" sz="2000" dirty="0" smtClean="0"/>
              <a:t>pseudo-</a:t>
            </a:r>
            <a:br>
              <a:rPr lang="en-US" sz="2000" dirty="0" smtClean="0"/>
            </a:br>
            <a:r>
              <a:rPr lang="en-US" sz="2000" dirty="0" smtClean="0"/>
              <a:t>instructions into equivalent </a:t>
            </a:r>
            <a:br>
              <a:rPr lang="en-US" sz="2000" dirty="0" smtClean="0"/>
            </a:br>
            <a:r>
              <a:rPr lang="en-US" sz="2000" dirty="0" smtClean="0"/>
              <a:t>instructions (shifts, rotates)</a:t>
            </a:r>
          </a:p>
          <a:p>
            <a:pPr lvl="1"/>
            <a:r>
              <a:rPr lang="en-US" sz="1800" dirty="0" smtClean="0"/>
              <a:t>Copy </a:t>
            </a:r>
            <a:r>
              <a:rPr lang="en-US" sz="1800" dirty="0"/>
              <a:t>data from one register to another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and update </a:t>
            </a:r>
            <a:r>
              <a:rPr lang="en-US" sz="1800" dirty="0"/>
              <a:t>condition flags</a:t>
            </a:r>
          </a:p>
          <a:p>
            <a:pPr lvl="2"/>
            <a:r>
              <a:rPr lang="en-US" dirty="0" smtClean="0"/>
              <a:t>MOVS </a:t>
            </a:r>
            <a:r>
              <a:rPr lang="en-US" dirty="0"/>
              <a:t>&lt;Rd&gt;, &lt;</a:t>
            </a:r>
            <a:r>
              <a:rPr lang="en-US" dirty="0" err="1"/>
              <a:t>Rm</a:t>
            </a:r>
            <a:r>
              <a:rPr lang="en-US" dirty="0"/>
              <a:t>&gt;</a:t>
            </a:r>
          </a:p>
          <a:p>
            <a:pPr lvl="1"/>
            <a:r>
              <a:rPr lang="en-US" sz="1800" dirty="0" smtClean="0"/>
              <a:t>Copy immediate literal value (0-255)</a:t>
            </a:r>
            <a:r>
              <a:rPr lang="en-US" sz="1800" dirty="0"/>
              <a:t>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into register and update condition flags</a:t>
            </a:r>
          </a:p>
          <a:p>
            <a:pPr lvl="2"/>
            <a:r>
              <a:rPr lang="en-US" dirty="0" smtClean="0"/>
              <a:t>MOVS &lt;Rd&gt;, #&lt;imm8&gt;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5578" y="2143125"/>
            <a:ext cx="3998422" cy="334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6281735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Push some or all of registers (R0-R7, LR) to stack</a:t>
            </a:r>
          </a:p>
          <a:p>
            <a:pPr lvl="1"/>
            <a:r>
              <a:rPr lang="en-US" dirty="0" smtClean="0"/>
              <a:t>PUSH {&lt;registers&gt;}</a:t>
            </a:r>
          </a:p>
          <a:p>
            <a:pPr lvl="1"/>
            <a:r>
              <a:rPr lang="en-US" b="1" dirty="0" smtClean="0"/>
              <a:t>Decrements</a:t>
            </a:r>
            <a:r>
              <a:rPr lang="en-US" dirty="0" smtClean="0"/>
              <a:t> SP by 4 bytes for each register saved</a:t>
            </a:r>
          </a:p>
          <a:p>
            <a:pPr lvl="1"/>
            <a:r>
              <a:rPr lang="en-US" dirty="0" smtClean="0"/>
              <a:t>Pushing LR saves return address </a:t>
            </a:r>
          </a:p>
          <a:p>
            <a:pPr lvl="1"/>
            <a:r>
              <a:rPr lang="en-US" dirty="0" smtClean="0"/>
              <a:t>PUSH {r1, r2, LR}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Pop some or all of registers (R0-R7, PC) from stack</a:t>
            </a:r>
          </a:p>
          <a:p>
            <a:pPr lvl="1"/>
            <a:r>
              <a:rPr lang="en-US" dirty="0" smtClean="0"/>
              <a:t>POP {&lt;registers&gt;}</a:t>
            </a:r>
          </a:p>
          <a:p>
            <a:pPr lvl="1"/>
            <a:r>
              <a:rPr lang="en-US" b="1" dirty="0" smtClean="0"/>
              <a:t>Increments</a:t>
            </a:r>
            <a:r>
              <a:rPr lang="en-US" dirty="0" smtClean="0"/>
              <a:t> SP by 4 bytes for each register restored</a:t>
            </a:r>
          </a:p>
          <a:p>
            <a:pPr lvl="1"/>
            <a:r>
              <a:rPr lang="en-US" dirty="0" smtClean="0"/>
              <a:t>If PC is popped, then execution will branch to new PC value after this POP instruction (e.g. return address)</a:t>
            </a:r>
          </a:p>
          <a:p>
            <a:pPr lvl="1"/>
            <a:r>
              <a:rPr lang="en-US" dirty="0" smtClean="0"/>
              <a:t>POP {r5, r6, r7}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556011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</a:t>
            </a:r>
            <a:r>
              <a:rPr lang="en-US" dirty="0"/>
              <a:t> </a:t>
            </a:r>
            <a:r>
              <a:rPr lang="en-US" dirty="0" smtClean="0"/>
              <a:t>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Add registers, update condition flags</a:t>
            </a:r>
          </a:p>
          <a:p>
            <a:pPr lvl="1"/>
            <a:r>
              <a:rPr lang="en-US" sz="1800" dirty="0"/>
              <a:t>ADDS &lt;Rd&gt;,&lt;</a:t>
            </a:r>
            <a:r>
              <a:rPr lang="en-US" sz="1800" dirty="0" err="1"/>
              <a:t>Rn</a:t>
            </a:r>
            <a:r>
              <a:rPr lang="en-US" sz="1800" dirty="0"/>
              <a:t>&gt;,&lt;</a:t>
            </a:r>
            <a:r>
              <a:rPr lang="en-US" sz="1800" dirty="0" err="1"/>
              <a:t>Rm</a:t>
            </a:r>
            <a:r>
              <a:rPr lang="en-US" sz="1800" dirty="0" smtClean="0"/>
              <a:t>&gt;</a:t>
            </a:r>
          </a:p>
          <a:p>
            <a:pPr lvl="1"/>
            <a:endParaRPr lang="en-US" sz="1800" dirty="0" smtClean="0"/>
          </a:p>
          <a:p>
            <a:r>
              <a:rPr lang="en-US" sz="2000" dirty="0"/>
              <a:t>Add registers and carry bit, update condition flags</a:t>
            </a:r>
          </a:p>
          <a:p>
            <a:pPr lvl="1"/>
            <a:r>
              <a:rPr lang="en-US" sz="1800" dirty="0"/>
              <a:t>ADCS &lt;</a:t>
            </a:r>
            <a:r>
              <a:rPr lang="en-US" sz="1800" dirty="0" err="1"/>
              <a:t>Rdn</a:t>
            </a:r>
            <a:r>
              <a:rPr lang="en-US" sz="1800" dirty="0"/>
              <a:t>&gt;,&lt;</a:t>
            </a:r>
            <a:r>
              <a:rPr lang="en-US" sz="1800" dirty="0" err="1"/>
              <a:t>Rm</a:t>
            </a:r>
            <a:r>
              <a:rPr lang="en-US" sz="1800" dirty="0" smtClean="0"/>
              <a:t>&gt;</a:t>
            </a:r>
          </a:p>
          <a:p>
            <a:pPr lvl="1"/>
            <a:endParaRPr lang="en-US" sz="1800" dirty="0"/>
          </a:p>
          <a:p>
            <a:r>
              <a:rPr lang="en-US" sz="2000" dirty="0" smtClean="0"/>
              <a:t>Add registers </a:t>
            </a:r>
            <a:endParaRPr lang="en-US" sz="2000" dirty="0"/>
          </a:p>
          <a:p>
            <a:pPr lvl="1"/>
            <a:r>
              <a:rPr lang="en-US" sz="1800" dirty="0" smtClean="0"/>
              <a:t>ADD </a:t>
            </a:r>
            <a:r>
              <a:rPr lang="en-US" sz="1800" dirty="0"/>
              <a:t>&lt;</a:t>
            </a:r>
            <a:r>
              <a:rPr lang="en-US" sz="1800" dirty="0" err="1"/>
              <a:t>Rdn</a:t>
            </a:r>
            <a:r>
              <a:rPr lang="en-US" sz="1800" dirty="0"/>
              <a:t>&gt;,&lt;</a:t>
            </a:r>
            <a:r>
              <a:rPr lang="en-US" sz="1800" dirty="0" err="1"/>
              <a:t>Rm</a:t>
            </a:r>
            <a:r>
              <a:rPr lang="en-US" sz="1800" dirty="0" smtClean="0"/>
              <a:t>&gt;</a:t>
            </a:r>
          </a:p>
          <a:p>
            <a:pPr marL="401637" lvl="1" indent="0">
              <a:buNone/>
            </a:pPr>
            <a:endParaRPr lang="en-US" sz="1800" dirty="0" smtClean="0"/>
          </a:p>
          <a:p>
            <a:r>
              <a:rPr lang="en-US" sz="2000" dirty="0" smtClean="0"/>
              <a:t>Add immediate value to register</a:t>
            </a:r>
          </a:p>
          <a:p>
            <a:pPr lvl="1"/>
            <a:r>
              <a:rPr lang="en-US" sz="1800" dirty="0"/>
              <a:t>ADDS &lt;Rd&gt;,&lt;</a:t>
            </a:r>
            <a:r>
              <a:rPr lang="en-US" sz="1800" dirty="0" err="1"/>
              <a:t>Rn</a:t>
            </a:r>
            <a:r>
              <a:rPr lang="en-US" sz="1800" dirty="0"/>
              <a:t>&gt;,#&lt;imm3</a:t>
            </a:r>
            <a:r>
              <a:rPr lang="en-US" sz="1800" dirty="0" smtClean="0"/>
              <a:t>&gt;</a:t>
            </a:r>
          </a:p>
          <a:p>
            <a:pPr lvl="1"/>
            <a:r>
              <a:rPr lang="en-US" sz="1800" dirty="0"/>
              <a:t>ADDS &lt;</a:t>
            </a:r>
            <a:r>
              <a:rPr lang="en-US" sz="1800" dirty="0" err="1"/>
              <a:t>Rdn</a:t>
            </a:r>
            <a:r>
              <a:rPr lang="en-US" sz="1800" dirty="0"/>
              <a:t>&gt;,#&lt;imm8</a:t>
            </a:r>
            <a:r>
              <a:rPr lang="en-US" sz="1800" dirty="0" smtClean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382915487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</a:t>
            </a:r>
            <a:r>
              <a:rPr lang="en-US" dirty="0"/>
              <a:t> </a:t>
            </a:r>
            <a:r>
              <a:rPr lang="en-US" dirty="0" smtClean="0"/>
              <a:t>Instructions with Stack 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Add SP and immediate value</a:t>
            </a:r>
          </a:p>
          <a:p>
            <a:pPr lvl="1"/>
            <a:r>
              <a:rPr lang="en-US" sz="1800" dirty="0" smtClean="0"/>
              <a:t>ADD &lt;Rd&gt;,SP,#&lt;imm8&gt;</a:t>
            </a:r>
          </a:p>
          <a:p>
            <a:pPr lvl="1"/>
            <a:r>
              <a:rPr lang="en-US" sz="1800" dirty="0" smtClean="0"/>
              <a:t>ADD SP,SP,#&lt;imm7&gt;</a:t>
            </a:r>
          </a:p>
          <a:p>
            <a:pPr lvl="1"/>
            <a:endParaRPr lang="en-US" sz="1800" dirty="0" smtClean="0"/>
          </a:p>
          <a:p>
            <a:r>
              <a:rPr lang="en-US" sz="2000" dirty="0" smtClean="0"/>
              <a:t>Add SP value to register</a:t>
            </a:r>
          </a:p>
          <a:p>
            <a:pPr lvl="1"/>
            <a:r>
              <a:rPr lang="en-US" sz="1800" dirty="0"/>
              <a:t>ADD &lt;</a:t>
            </a:r>
            <a:r>
              <a:rPr lang="en-US" sz="1800" dirty="0" err="1"/>
              <a:t>Rdm</a:t>
            </a:r>
            <a:r>
              <a:rPr lang="en-US" sz="1800" dirty="0"/>
              <a:t>&gt;, SP, &lt;</a:t>
            </a:r>
            <a:r>
              <a:rPr lang="en-US" sz="1800" dirty="0" err="1"/>
              <a:t>Rdm</a:t>
            </a:r>
            <a:r>
              <a:rPr lang="en-US" sz="1800" dirty="0" smtClean="0"/>
              <a:t>&gt;</a:t>
            </a:r>
          </a:p>
          <a:p>
            <a:pPr lvl="1"/>
            <a:r>
              <a:rPr lang="en-US" sz="1800" dirty="0"/>
              <a:t>ADD SP,&lt;</a:t>
            </a:r>
            <a:r>
              <a:rPr lang="en-US" sz="1800" dirty="0" err="1"/>
              <a:t>Rm</a:t>
            </a:r>
            <a:r>
              <a:rPr lang="en-US" sz="1800" dirty="0"/>
              <a:t>&gt;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2610363016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Microcontroller vs. Microprocessor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838200"/>
            <a:ext cx="3429000" cy="5638800"/>
          </a:xfrm>
        </p:spPr>
        <p:txBody>
          <a:bodyPr/>
          <a:lstStyle/>
          <a:p>
            <a:r>
              <a:rPr lang="en-US" sz="2000" dirty="0"/>
              <a:t>Both have a CPU core to execute instructions</a:t>
            </a:r>
          </a:p>
          <a:p>
            <a:r>
              <a:rPr lang="en-US" sz="2000" dirty="0" smtClean="0"/>
              <a:t>Microcontroller has peripherals for embedded interfacing and control</a:t>
            </a:r>
          </a:p>
          <a:p>
            <a:pPr lvl="1"/>
            <a:r>
              <a:rPr lang="en-US" sz="1800" dirty="0" smtClean="0"/>
              <a:t>Analog</a:t>
            </a:r>
          </a:p>
          <a:p>
            <a:pPr lvl="1"/>
            <a:r>
              <a:rPr lang="en-US" sz="1800" dirty="0" smtClean="0"/>
              <a:t>Non-logic level</a:t>
            </a:r>
            <a:br>
              <a:rPr lang="en-US" sz="1800" dirty="0" smtClean="0"/>
            </a:br>
            <a:r>
              <a:rPr lang="en-US" sz="1800" dirty="0" smtClean="0"/>
              <a:t>signals</a:t>
            </a:r>
          </a:p>
          <a:p>
            <a:pPr lvl="1"/>
            <a:r>
              <a:rPr lang="en-US" sz="1800" dirty="0" smtClean="0"/>
              <a:t>Timing</a:t>
            </a:r>
          </a:p>
          <a:p>
            <a:pPr lvl="1"/>
            <a:r>
              <a:rPr lang="en-US" sz="1800" dirty="0" smtClean="0"/>
              <a:t>Clock generators</a:t>
            </a:r>
          </a:p>
          <a:p>
            <a:pPr lvl="1"/>
            <a:r>
              <a:rPr lang="en-US" sz="1800" dirty="0" smtClean="0"/>
              <a:t>Communications</a:t>
            </a:r>
          </a:p>
          <a:p>
            <a:pPr lvl="2"/>
            <a:r>
              <a:rPr lang="en-US" dirty="0" smtClean="0"/>
              <a:t>point to point</a:t>
            </a:r>
          </a:p>
          <a:p>
            <a:pPr lvl="2"/>
            <a:r>
              <a:rPr lang="en-US" dirty="0" smtClean="0"/>
              <a:t>network</a:t>
            </a:r>
          </a:p>
          <a:p>
            <a:pPr lvl="1"/>
            <a:r>
              <a:rPr lang="en-US" sz="1800" dirty="0" smtClean="0"/>
              <a:t>Reliability </a:t>
            </a:r>
            <a:br>
              <a:rPr lang="en-US" sz="1800" dirty="0" smtClean="0"/>
            </a:br>
            <a:r>
              <a:rPr lang="en-US" sz="1800" dirty="0" smtClean="0"/>
              <a:t>and safety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809998" y="926690"/>
            <a:ext cx="5029202" cy="5385701"/>
            <a:chOff x="3428998" y="926690"/>
            <a:chExt cx="5514976" cy="590591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28999" y="926690"/>
              <a:ext cx="5514975" cy="5905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Rectangle 1"/>
            <p:cNvSpPr/>
            <p:nvPr/>
          </p:nvSpPr>
          <p:spPr bwMode="auto">
            <a:xfrm>
              <a:off x="3428998" y="930319"/>
              <a:ext cx="1600201" cy="2574882"/>
            </a:xfrm>
            <a:prstGeom prst="rect">
              <a:avLst/>
            </a:prstGeom>
            <a:noFill/>
            <a:ln w="28575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42215440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 to Register Pseudo-Instruction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Add immediate value to PC, write result in register</a:t>
            </a:r>
          </a:p>
          <a:p>
            <a:pPr lvl="1"/>
            <a:r>
              <a:rPr lang="en-US" sz="1800" dirty="0"/>
              <a:t>ADR &lt;Rd&gt;,&lt;label</a:t>
            </a:r>
            <a:r>
              <a:rPr lang="en-US" sz="1800" dirty="0" smtClean="0"/>
              <a:t>&gt;</a:t>
            </a:r>
          </a:p>
          <a:p>
            <a:pPr lvl="1"/>
            <a:endParaRPr lang="en-US" sz="1800" dirty="0" smtClean="0"/>
          </a:p>
          <a:p>
            <a:r>
              <a:rPr lang="en-US" sz="2000" dirty="0" smtClean="0"/>
              <a:t>How is this used?</a:t>
            </a:r>
          </a:p>
          <a:p>
            <a:pPr lvl="1"/>
            <a:r>
              <a:rPr lang="en-US" sz="1800" dirty="0" smtClean="0"/>
              <a:t>Enables storage of constant data near program counter</a:t>
            </a:r>
          </a:p>
          <a:p>
            <a:pPr lvl="1"/>
            <a:r>
              <a:rPr lang="en-US" sz="1800" dirty="0" smtClean="0"/>
              <a:t>First, load register R2 with address of </a:t>
            </a:r>
            <a:r>
              <a:rPr lang="en-US" sz="1800" dirty="0" err="1" smtClean="0"/>
              <a:t>const_data</a:t>
            </a:r>
            <a:endParaRPr lang="en-US" sz="1800" dirty="0" smtClean="0"/>
          </a:p>
          <a:p>
            <a:pPr lvl="1"/>
            <a:r>
              <a:rPr lang="en-US" sz="1800" dirty="0" smtClean="0"/>
              <a:t>ADR R2, </a:t>
            </a:r>
            <a:r>
              <a:rPr lang="en-US" sz="1800" dirty="0" err="1" smtClean="0"/>
              <a:t>const_data</a:t>
            </a:r>
            <a:endParaRPr lang="en-US" sz="1800" dirty="0" smtClean="0"/>
          </a:p>
          <a:p>
            <a:pPr lvl="1"/>
            <a:r>
              <a:rPr lang="en-US" sz="1800" dirty="0" smtClean="0"/>
              <a:t>Second, load </a:t>
            </a:r>
            <a:r>
              <a:rPr lang="en-US" sz="1800" dirty="0" err="1" smtClean="0"/>
              <a:t>const_data</a:t>
            </a:r>
            <a:r>
              <a:rPr lang="en-US" sz="1800" dirty="0" smtClean="0"/>
              <a:t> into R2</a:t>
            </a:r>
          </a:p>
          <a:p>
            <a:pPr lvl="1"/>
            <a:r>
              <a:rPr lang="en-US" sz="1800" dirty="0" smtClean="0"/>
              <a:t>LDR R2, [R2]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858121412"/>
      </p:ext>
    </p:extLst>
  </p:cSld>
  <p:clrMapOvr>
    <a:masterClrMapping/>
  </p:clrMapOvr>
  <p:transition>
    <p:pull dir="ru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Subtract immediate from register, update condition flags</a:t>
            </a:r>
          </a:p>
          <a:p>
            <a:pPr lvl="1"/>
            <a:r>
              <a:rPr lang="en-US" sz="1800" dirty="0"/>
              <a:t>SUBS &lt;Rd&gt;,&lt;</a:t>
            </a:r>
            <a:r>
              <a:rPr lang="en-US" sz="1800" dirty="0" err="1"/>
              <a:t>Rn</a:t>
            </a:r>
            <a:r>
              <a:rPr lang="en-US" sz="1800" dirty="0"/>
              <a:t>&gt;,#&lt;imm3</a:t>
            </a:r>
            <a:r>
              <a:rPr lang="en-US" sz="1800" dirty="0" smtClean="0"/>
              <a:t>&gt;</a:t>
            </a:r>
          </a:p>
          <a:p>
            <a:pPr lvl="1"/>
            <a:r>
              <a:rPr lang="en-US" sz="1800" dirty="0"/>
              <a:t>SUBS &lt;</a:t>
            </a:r>
            <a:r>
              <a:rPr lang="en-US" sz="1800" dirty="0" err="1"/>
              <a:t>Rdn</a:t>
            </a:r>
            <a:r>
              <a:rPr lang="en-US" sz="1800" dirty="0"/>
              <a:t>&gt;,#&lt;imm8</a:t>
            </a:r>
            <a:r>
              <a:rPr lang="en-US" sz="1800" dirty="0" smtClean="0"/>
              <a:t>&gt;</a:t>
            </a:r>
          </a:p>
          <a:p>
            <a:pPr lvl="1"/>
            <a:endParaRPr lang="en-US" sz="1800" dirty="0" smtClean="0"/>
          </a:p>
          <a:p>
            <a:r>
              <a:rPr lang="en-US" sz="2000" dirty="0" smtClean="0"/>
              <a:t>Subtract registers, </a:t>
            </a:r>
            <a:r>
              <a:rPr lang="en-US" sz="2000" dirty="0"/>
              <a:t>update condition flags</a:t>
            </a:r>
          </a:p>
          <a:p>
            <a:pPr lvl="1"/>
            <a:r>
              <a:rPr lang="en-US" sz="1800" dirty="0" smtClean="0"/>
              <a:t>SUBS </a:t>
            </a:r>
            <a:r>
              <a:rPr lang="en-US" sz="1800" dirty="0"/>
              <a:t>&lt;Rd&gt;,&lt;</a:t>
            </a:r>
            <a:r>
              <a:rPr lang="en-US" sz="1800" dirty="0" err="1"/>
              <a:t>Rn</a:t>
            </a:r>
            <a:r>
              <a:rPr lang="en-US" sz="1800" dirty="0"/>
              <a:t>&gt;,&lt;</a:t>
            </a:r>
            <a:r>
              <a:rPr lang="en-US" sz="1800" dirty="0" err="1"/>
              <a:t>Rm</a:t>
            </a:r>
            <a:r>
              <a:rPr lang="en-US" sz="1800" dirty="0"/>
              <a:t>&gt;</a:t>
            </a:r>
            <a:endParaRPr lang="en-US" sz="1800" dirty="0" smtClean="0"/>
          </a:p>
          <a:p>
            <a:endParaRPr lang="en-US" sz="2000" dirty="0" smtClean="0"/>
          </a:p>
          <a:p>
            <a:r>
              <a:rPr lang="en-US" sz="2000" dirty="0" smtClean="0"/>
              <a:t>Subtract registers with carry, update condition flags</a:t>
            </a:r>
          </a:p>
          <a:p>
            <a:pPr lvl="1"/>
            <a:r>
              <a:rPr lang="en-US" sz="1800" dirty="0"/>
              <a:t>SBCS &lt;</a:t>
            </a:r>
            <a:r>
              <a:rPr lang="en-US" sz="1800" dirty="0" err="1"/>
              <a:t>Rdn</a:t>
            </a:r>
            <a:r>
              <a:rPr lang="en-US" sz="1800" dirty="0"/>
              <a:t>&gt;,&lt;</a:t>
            </a:r>
            <a:r>
              <a:rPr lang="en-US" sz="1800" dirty="0" err="1"/>
              <a:t>Rm</a:t>
            </a:r>
            <a:r>
              <a:rPr lang="en-US" sz="1800" dirty="0" smtClean="0"/>
              <a:t>&gt;</a:t>
            </a:r>
          </a:p>
          <a:p>
            <a:endParaRPr lang="en-US" sz="2000" dirty="0" smtClean="0"/>
          </a:p>
          <a:p>
            <a:r>
              <a:rPr lang="en-US" sz="2000" dirty="0" smtClean="0"/>
              <a:t>Subtract immediate from SP</a:t>
            </a:r>
          </a:p>
          <a:p>
            <a:pPr lvl="1"/>
            <a:r>
              <a:rPr lang="en-US" sz="1800" dirty="0" smtClean="0"/>
              <a:t>SUB </a:t>
            </a:r>
            <a:r>
              <a:rPr lang="en-US" sz="1800" dirty="0"/>
              <a:t>SP,SP,#&lt;imm7&gt;</a:t>
            </a:r>
            <a:endParaRPr lang="en-US" sz="18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59921611"/>
      </p:ext>
    </p:extLst>
  </p:cSld>
  <p:clrMapOvr>
    <a:masterClrMapping/>
  </p:clrMapOvr>
  <p:transition>
    <p:pull dir="ru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Multiply source registers, save lower word of result in destination register, update condition flags </a:t>
            </a:r>
          </a:p>
          <a:p>
            <a:pPr lvl="1"/>
            <a:r>
              <a:rPr lang="en-US" sz="1800" dirty="0" smtClean="0"/>
              <a:t>MULS &lt;</a:t>
            </a:r>
            <a:r>
              <a:rPr lang="en-US" sz="1800" dirty="0" err="1" smtClean="0"/>
              <a:t>Rdm</a:t>
            </a:r>
            <a:r>
              <a:rPr lang="en-US" sz="1800" dirty="0" smtClean="0"/>
              <a:t>&gt;, &lt;</a:t>
            </a:r>
            <a:r>
              <a:rPr lang="en-US" sz="1800" dirty="0" err="1" smtClean="0"/>
              <a:t>Rn</a:t>
            </a:r>
            <a:r>
              <a:rPr lang="en-US" sz="1800" dirty="0" smtClean="0"/>
              <a:t>&gt;, &lt;</a:t>
            </a:r>
            <a:r>
              <a:rPr lang="en-US" sz="1800" dirty="0" err="1" smtClean="0"/>
              <a:t>Rdm</a:t>
            </a:r>
            <a:r>
              <a:rPr lang="en-US" sz="1800" dirty="0" smtClean="0"/>
              <a:t>&gt;</a:t>
            </a:r>
          </a:p>
          <a:p>
            <a:pPr lvl="1"/>
            <a:r>
              <a:rPr lang="en-US" sz="1800" dirty="0" smtClean="0"/>
              <a:t>&lt;</a:t>
            </a:r>
            <a:r>
              <a:rPr lang="en-US" sz="1800" dirty="0" err="1" smtClean="0"/>
              <a:t>Rdm</a:t>
            </a:r>
            <a:r>
              <a:rPr lang="en-US" sz="1800" dirty="0" smtClean="0"/>
              <a:t>&gt; = &lt;</a:t>
            </a:r>
            <a:r>
              <a:rPr lang="en-US" sz="1800" dirty="0" err="1" smtClean="0"/>
              <a:t>Rdm</a:t>
            </a:r>
            <a:r>
              <a:rPr lang="en-US" sz="1800" dirty="0" smtClean="0"/>
              <a:t>&gt; * &lt;</a:t>
            </a:r>
            <a:r>
              <a:rPr lang="en-US" sz="1800" dirty="0" err="1" smtClean="0"/>
              <a:t>Rn</a:t>
            </a:r>
            <a:r>
              <a:rPr lang="en-US" sz="1800" dirty="0" smtClean="0"/>
              <a:t>&gt;</a:t>
            </a:r>
          </a:p>
          <a:p>
            <a:pPr lvl="1"/>
            <a:endParaRPr lang="en-US" sz="1800" dirty="0" smtClean="0"/>
          </a:p>
          <a:p>
            <a:r>
              <a:rPr lang="en-US" sz="2000" dirty="0" smtClean="0"/>
              <a:t>Note: upper word of result is truncated</a:t>
            </a:r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103584637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t" hangingPunct="1"/>
            <a:r>
              <a:rPr lang="en-US" sz="2000" dirty="0" smtClean="0"/>
              <a:t>Bitwise AND registers</a:t>
            </a:r>
            <a:r>
              <a:rPr lang="en-US" sz="2000" dirty="0"/>
              <a:t>, update condition flags</a:t>
            </a:r>
          </a:p>
          <a:p>
            <a:pPr lvl="1" eaLnBrk="1" fontAlgn="t" hangingPunct="1"/>
            <a:r>
              <a:rPr lang="en-US" sz="1800" dirty="0" smtClean="0"/>
              <a:t>ANDS </a:t>
            </a:r>
            <a:r>
              <a:rPr lang="en-US" sz="1800" dirty="0"/>
              <a:t>&lt;</a:t>
            </a:r>
            <a:r>
              <a:rPr lang="en-US" sz="1800" dirty="0" err="1"/>
              <a:t>Rdn</a:t>
            </a:r>
            <a:r>
              <a:rPr lang="en-US" sz="1800" dirty="0"/>
              <a:t>&gt;,&lt;</a:t>
            </a:r>
            <a:r>
              <a:rPr lang="en-US" sz="1800" dirty="0" err="1"/>
              <a:t>Rm</a:t>
            </a:r>
            <a:r>
              <a:rPr lang="en-US" sz="1800" dirty="0"/>
              <a:t>&gt;</a:t>
            </a:r>
          </a:p>
          <a:p>
            <a:pPr eaLnBrk="1" fontAlgn="t" hangingPunct="1"/>
            <a:r>
              <a:rPr lang="en-US" sz="2000" dirty="0" smtClean="0"/>
              <a:t>Bitwise OR registers, update condition flags</a:t>
            </a:r>
          </a:p>
          <a:p>
            <a:pPr lvl="1" eaLnBrk="1" fontAlgn="t" hangingPunct="1"/>
            <a:r>
              <a:rPr lang="en-US" sz="1800" dirty="0"/>
              <a:t>ORRS &lt;</a:t>
            </a:r>
            <a:r>
              <a:rPr lang="en-US" sz="1800" dirty="0" err="1"/>
              <a:t>Rdn</a:t>
            </a:r>
            <a:r>
              <a:rPr lang="en-US" sz="1800" dirty="0"/>
              <a:t>&gt;,&lt;</a:t>
            </a:r>
            <a:r>
              <a:rPr lang="en-US" sz="1800" dirty="0" err="1"/>
              <a:t>Rm</a:t>
            </a:r>
            <a:r>
              <a:rPr lang="en-US" sz="1800" dirty="0"/>
              <a:t>&gt;</a:t>
            </a:r>
            <a:endParaRPr lang="en-US" sz="1800" dirty="0" smtClean="0"/>
          </a:p>
          <a:p>
            <a:pPr eaLnBrk="1" fontAlgn="t" hangingPunct="1"/>
            <a:r>
              <a:rPr lang="en-US" sz="2000" dirty="0"/>
              <a:t>Bitwise </a:t>
            </a:r>
            <a:r>
              <a:rPr lang="en-US" sz="2000" dirty="0" smtClean="0"/>
              <a:t>Exclusive OR registers</a:t>
            </a:r>
            <a:r>
              <a:rPr lang="en-US" sz="2000" dirty="0"/>
              <a:t>, update condition flags</a:t>
            </a:r>
          </a:p>
          <a:p>
            <a:pPr lvl="1" eaLnBrk="1" fontAlgn="t" hangingPunct="1"/>
            <a:r>
              <a:rPr lang="en-US" sz="1800" dirty="0" smtClean="0"/>
              <a:t>EORS </a:t>
            </a:r>
            <a:r>
              <a:rPr lang="en-US" sz="1800" dirty="0"/>
              <a:t>&lt;</a:t>
            </a:r>
            <a:r>
              <a:rPr lang="en-US" sz="1800" dirty="0" err="1"/>
              <a:t>Rdn</a:t>
            </a:r>
            <a:r>
              <a:rPr lang="en-US" sz="1800" dirty="0"/>
              <a:t>&gt;,&lt;</a:t>
            </a:r>
            <a:r>
              <a:rPr lang="en-US" sz="1800" dirty="0" err="1"/>
              <a:t>Rm</a:t>
            </a:r>
            <a:r>
              <a:rPr lang="en-US" sz="1800" dirty="0" smtClean="0"/>
              <a:t>&gt;</a:t>
            </a:r>
          </a:p>
          <a:p>
            <a:pPr eaLnBrk="1" fontAlgn="t" hangingPunct="1"/>
            <a:r>
              <a:rPr lang="en-US" sz="2000" dirty="0"/>
              <a:t>Bitwise AND </a:t>
            </a:r>
            <a:r>
              <a:rPr lang="en-US" sz="2000" dirty="0" smtClean="0"/>
              <a:t>register and complement of second register, </a:t>
            </a:r>
            <a:r>
              <a:rPr lang="en-US" sz="2000" dirty="0"/>
              <a:t>update condition flags</a:t>
            </a:r>
          </a:p>
          <a:p>
            <a:pPr lvl="1" eaLnBrk="1" fontAlgn="t" hangingPunct="1"/>
            <a:r>
              <a:rPr lang="en-US" sz="1800" dirty="0" smtClean="0"/>
              <a:t>BICS </a:t>
            </a:r>
            <a:r>
              <a:rPr lang="en-US" sz="1800" dirty="0"/>
              <a:t>&lt;</a:t>
            </a:r>
            <a:r>
              <a:rPr lang="en-US" sz="1800" dirty="0" err="1"/>
              <a:t>Rdn</a:t>
            </a:r>
            <a:r>
              <a:rPr lang="en-US" sz="1800" dirty="0"/>
              <a:t>&gt;,&lt;</a:t>
            </a:r>
            <a:r>
              <a:rPr lang="en-US" sz="1800" dirty="0" err="1"/>
              <a:t>Rm</a:t>
            </a:r>
            <a:r>
              <a:rPr lang="en-US" sz="1800" dirty="0" smtClean="0"/>
              <a:t>&gt;</a:t>
            </a:r>
            <a:endParaRPr lang="en-US" sz="1800" dirty="0"/>
          </a:p>
          <a:p>
            <a:pPr eaLnBrk="1" fontAlgn="t" hangingPunct="1"/>
            <a:r>
              <a:rPr lang="en-US" sz="2000" dirty="0" smtClean="0"/>
              <a:t>Move inverse of register value to destination, update condition flags</a:t>
            </a:r>
          </a:p>
          <a:p>
            <a:pPr lvl="1" eaLnBrk="1" fontAlgn="t" hangingPunct="1"/>
            <a:r>
              <a:rPr lang="en-US" sz="1800" dirty="0"/>
              <a:t>MVNS &lt;Rd&gt;,&lt;</a:t>
            </a:r>
            <a:r>
              <a:rPr lang="en-US" sz="1800" dirty="0" err="1"/>
              <a:t>Rm</a:t>
            </a:r>
            <a:r>
              <a:rPr lang="en-US" sz="1800" dirty="0"/>
              <a:t>&gt;</a:t>
            </a:r>
          </a:p>
          <a:p>
            <a:pPr eaLnBrk="1" fontAlgn="t" hangingPunct="1"/>
            <a:r>
              <a:rPr lang="en-US" sz="2000" dirty="0" smtClean="0"/>
              <a:t>Update condition flags by </a:t>
            </a:r>
            <a:r>
              <a:rPr lang="en-US" sz="2000" dirty="0" err="1" smtClean="0"/>
              <a:t>ANDing</a:t>
            </a:r>
            <a:r>
              <a:rPr lang="en-US" sz="2000" dirty="0" smtClean="0"/>
              <a:t> two registers, discarding result</a:t>
            </a:r>
          </a:p>
          <a:p>
            <a:pPr lvl="1" eaLnBrk="1" fontAlgn="t" hangingPunct="1"/>
            <a:r>
              <a:rPr lang="en-US" sz="1800" dirty="0" smtClean="0"/>
              <a:t>TST &lt;</a:t>
            </a:r>
            <a:r>
              <a:rPr lang="en-US" sz="1800" dirty="0" err="1" smtClean="0"/>
              <a:t>Rn</a:t>
            </a:r>
            <a:r>
              <a:rPr lang="en-US" sz="1800" dirty="0" smtClean="0"/>
              <a:t>&gt;, &lt;</a:t>
            </a:r>
            <a:r>
              <a:rPr lang="en-US" sz="1800" dirty="0" err="1" smtClean="0"/>
              <a:t>Rm</a:t>
            </a:r>
            <a:r>
              <a:rPr lang="en-US" sz="1800" dirty="0" smtClean="0"/>
              <a:t>&gt;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09779442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Compare - subtracts second value from first, discards result, updates APSR</a:t>
            </a:r>
          </a:p>
          <a:p>
            <a:pPr lvl="1"/>
            <a:r>
              <a:rPr lang="en-US" sz="1800" dirty="0"/>
              <a:t>CMP &lt;</a:t>
            </a:r>
            <a:r>
              <a:rPr lang="en-US" sz="1800" dirty="0" err="1"/>
              <a:t>Rn</a:t>
            </a:r>
            <a:r>
              <a:rPr lang="en-US" sz="1800" dirty="0"/>
              <a:t>&gt;,#&lt;imm8</a:t>
            </a:r>
            <a:r>
              <a:rPr lang="en-US" sz="1800" dirty="0" smtClean="0"/>
              <a:t>&gt;</a:t>
            </a:r>
          </a:p>
          <a:p>
            <a:pPr lvl="1"/>
            <a:r>
              <a:rPr lang="en-US" sz="1800" dirty="0"/>
              <a:t>CMP &lt;</a:t>
            </a:r>
            <a:r>
              <a:rPr lang="en-US" sz="1800" dirty="0" err="1"/>
              <a:t>Rn</a:t>
            </a:r>
            <a:r>
              <a:rPr lang="en-US" sz="1800" dirty="0"/>
              <a:t>&gt;,&lt;</a:t>
            </a:r>
            <a:r>
              <a:rPr lang="en-US" sz="1800" dirty="0" err="1"/>
              <a:t>Rm</a:t>
            </a:r>
            <a:r>
              <a:rPr lang="en-US" sz="1800" dirty="0" smtClean="0"/>
              <a:t>&gt;</a:t>
            </a:r>
          </a:p>
          <a:p>
            <a:pPr lvl="1"/>
            <a:endParaRPr lang="en-US" sz="1800" dirty="0" smtClean="0"/>
          </a:p>
          <a:p>
            <a:r>
              <a:rPr lang="en-US" sz="2000" dirty="0" smtClean="0"/>
              <a:t>Compare negative - </a:t>
            </a:r>
            <a:r>
              <a:rPr lang="en-US" sz="2000" b="1" dirty="0" smtClean="0"/>
              <a:t>adds</a:t>
            </a:r>
            <a:r>
              <a:rPr lang="en-US" sz="2000" dirty="0" smtClean="0"/>
              <a:t> two values, updates APSR, discards result</a:t>
            </a:r>
          </a:p>
          <a:p>
            <a:pPr lvl="1"/>
            <a:r>
              <a:rPr lang="en-US" sz="1800" dirty="0"/>
              <a:t>CMN &lt;</a:t>
            </a:r>
            <a:r>
              <a:rPr lang="en-US" sz="1800" dirty="0" err="1"/>
              <a:t>Rn</a:t>
            </a:r>
            <a:r>
              <a:rPr lang="en-US" sz="1800" dirty="0"/>
              <a:t>&gt;,&lt;</a:t>
            </a:r>
            <a:r>
              <a:rPr lang="en-US" sz="1800" dirty="0" err="1"/>
              <a:t>Rm</a:t>
            </a:r>
            <a:r>
              <a:rPr lang="en-US" sz="1800" dirty="0"/>
              <a:t>&gt;</a:t>
            </a:r>
            <a:endParaRPr lang="en-US" sz="1800" dirty="0" smtClean="0"/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124893035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Shift and Rotate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839200" cy="5867400"/>
          </a:xfrm>
        </p:spPr>
        <p:txBody>
          <a:bodyPr/>
          <a:lstStyle/>
          <a:p>
            <a:r>
              <a:rPr lang="en-US" sz="2000" dirty="0" smtClean="0"/>
              <a:t>Common features</a:t>
            </a:r>
          </a:p>
          <a:p>
            <a:pPr lvl="1"/>
            <a:r>
              <a:rPr lang="en-US" sz="1800" dirty="0" smtClean="0"/>
              <a:t>All of these instructions update APSR condition flags</a:t>
            </a:r>
          </a:p>
          <a:p>
            <a:pPr lvl="1"/>
            <a:r>
              <a:rPr lang="en-US" sz="1800" dirty="0" smtClean="0"/>
              <a:t>Shift/rotate amount (in number of bits) specified by last operand</a:t>
            </a:r>
          </a:p>
          <a:p>
            <a:r>
              <a:rPr lang="en-US" sz="2000" dirty="0" smtClean="0"/>
              <a:t>Logical shift left - shifts in zeroes on right</a:t>
            </a:r>
          </a:p>
          <a:p>
            <a:pPr lvl="1"/>
            <a:r>
              <a:rPr lang="en-US" sz="1800" dirty="0"/>
              <a:t>LSLS &lt;Rd&gt;,&lt;</a:t>
            </a:r>
            <a:r>
              <a:rPr lang="en-US" sz="1800" dirty="0" err="1"/>
              <a:t>Rm</a:t>
            </a:r>
            <a:r>
              <a:rPr lang="en-US" sz="1800" dirty="0"/>
              <a:t>&gt;,#&lt;imm5</a:t>
            </a:r>
            <a:r>
              <a:rPr lang="en-US" sz="1800" dirty="0" smtClean="0"/>
              <a:t>&gt;</a:t>
            </a:r>
          </a:p>
          <a:p>
            <a:pPr lvl="1"/>
            <a:r>
              <a:rPr lang="en-US" sz="1800" dirty="0"/>
              <a:t>LSLS &lt;</a:t>
            </a:r>
            <a:r>
              <a:rPr lang="en-US" sz="1800" dirty="0" err="1"/>
              <a:t>Rdn</a:t>
            </a:r>
            <a:r>
              <a:rPr lang="en-US" sz="1800" dirty="0"/>
              <a:t>&gt;,&lt;</a:t>
            </a:r>
            <a:r>
              <a:rPr lang="en-US" sz="1800" dirty="0" err="1"/>
              <a:t>Rm</a:t>
            </a:r>
            <a:r>
              <a:rPr lang="en-US" sz="1800" dirty="0"/>
              <a:t>&gt;</a:t>
            </a:r>
            <a:endParaRPr lang="en-US" sz="1800" dirty="0" smtClean="0"/>
          </a:p>
          <a:p>
            <a:r>
              <a:rPr lang="en-US" sz="2000" dirty="0" smtClean="0"/>
              <a:t>Logical shift right</a:t>
            </a:r>
            <a:r>
              <a:rPr lang="en-US" sz="2000" dirty="0"/>
              <a:t> - shifts in zeroes on </a:t>
            </a:r>
            <a:r>
              <a:rPr lang="en-US" sz="2000" dirty="0" smtClean="0"/>
              <a:t>left</a:t>
            </a:r>
          </a:p>
          <a:p>
            <a:pPr lvl="1"/>
            <a:r>
              <a:rPr lang="en-US" sz="1800" dirty="0"/>
              <a:t>LSRS &lt;Rd&gt;,&lt;</a:t>
            </a:r>
            <a:r>
              <a:rPr lang="en-US" sz="1800" dirty="0" err="1"/>
              <a:t>Rm</a:t>
            </a:r>
            <a:r>
              <a:rPr lang="en-US" sz="1800" dirty="0"/>
              <a:t>&gt;,#&lt;imm5</a:t>
            </a:r>
            <a:r>
              <a:rPr lang="en-US" sz="1800" dirty="0" smtClean="0"/>
              <a:t>&gt;</a:t>
            </a:r>
          </a:p>
          <a:p>
            <a:pPr lvl="1"/>
            <a:r>
              <a:rPr lang="en-US" sz="1800" dirty="0"/>
              <a:t>LSRS &lt;</a:t>
            </a:r>
            <a:r>
              <a:rPr lang="en-US" sz="1800" dirty="0" err="1"/>
              <a:t>Rdn</a:t>
            </a:r>
            <a:r>
              <a:rPr lang="en-US" sz="1800" dirty="0"/>
              <a:t>&gt;,&lt;</a:t>
            </a:r>
            <a:r>
              <a:rPr lang="en-US" sz="1800" dirty="0" err="1"/>
              <a:t>Rm</a:t>
            </a:r>
            <a:r>
              <a:rPr lang="en-US" sz="1800" dirty="0"/>
              <a:t>&gt;</a:t>
            </a:r>
            <a:endParaRPr lang="en-US" sz="1800" dirty="0" smtClean="0"/>
          </a:p>
          <a:p>
            <a:r>
              <a:rPr lang="en-US" sz="2000" dirty="0" smtClean="0"/>
              <a:t>Arithmetic shift right - shifts in copies of sign bit on left (to maintain arithmetic sign)</a:t>
            </a:r>
          </a:p>
          <a:p>
            <a:pPr lvl="1"/>
            <a:r>
              <a:rPr lang="en-US" sz="1800" dirty="0"/>
              <a:t>ASRS &lt;Rd&gt;,&lt;</a:t>
            </a:r>
            <a:r>
              <a:rPr lang="en-US" sz="1800" dirty="0" err="1"/>
              <a:t>Rm</a:t>
            </a:r>
            <a:r>
              <a:rPr lang="en-US" sz="1800" dirty="0"/>
              <a:t>&gt;,#&lt;imm5&gt;</a:t>
            </a:r>
            <a:endParaRPr lang="en-US" sz="1800" dirty="0" smtClean="0"/>
          </a:p>
          <a:p>
            <a:r>
              <a:rPr lang="en-US" sz="2000" dirty="0" smtClean="0"/>
              <a:t>Rotate right</a:t>
            </a:r>
          </a:p>
          <a:p>
            <a:pPr lvl="1"/>
            <a:r>
              <a:rPr lang="en-US" sz="1800" dirty="0"/>
              <a:t>RORS &lt;</a:t>
            </a:r>
            <a:r>
              <a:rPr lang="en-US" sz="1800" dirty="0" err="1"/>
              <a:t>Rdn</a:t>
            </a:r>
            <a:r>
              <a:rPr lang="en-US" sz="1800" dirty="0"/>
              <a:t>&gt;,&lt;</a:t>
            </a:r>
            <a:r>
              <a:rPr lang="en-US" sz="1800" dirty="0" err="1"/>
              <a:t>Rm</a:t>
            </a:r>
            <a:r>
              <a:rPr lang="en-US" sz="1800" dirty="0" smtClean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309563214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Reversing Bytes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4419600" cy="5867400"/>
          </a:xfrm>
        </p:spPr>
        <p:txBody>
          <a:bodyPr/>
          <a:lstStyle/>
          <a:p>
            <a:r>
              <a:rPr lang="en-US" sz="2000" dirty="0" smtClean="0"/>
              <a:t>REV - reverse all bytes in word</a:t>
            </a:r>
          </a:p>
          <a:p>
            <a:pPr lvl="1"/>
            <a:r>
              <a:rPr lang="en-US" sz="1800" dirty="0"/>
              <a:t>REV &lt;Rd&gt;,&lt;</a:t>
            </a:r>
            <a:r>
              <a:rPr lang="en-US" sz="1800" dirty="0" err="1"/>
              <a:t>Rm</a:t>
            </a:r>
            <a:r>
              <a:rPr lang="en-US" sz="1800" dirty="0" smtClean="0"/>
              <a:t>&gt;</a:t>
            </a:r>
          </a:p>
          <a:p>
            <a:pPr lvl="1"/>
            <a:endParaRPr lang="en-US" sz="1800" dirty="0" smtClean="0"/>
          </a:p>
          <a:p>
            <a:r>
              <a:rPr lang="en-US" sz="2000" dirty="0" smtClean="0"/>
              <a:t>REV16 - reverse bytes in both half-words</a:t>
            </a:r>
          </a:p>
          <a:p>
            <a:pPr lvl="1"/>
            <a:r>
              <a:rPr lang="en-US" sz="1800" dirty="0" smtClean="0"/>
              <a:t>REV16 </a:t>
            </a:r>
            <a:r>
              <a:rPr lang="en-US" sz="1800" dirty="0"/>
              <a:t>&lt;Rd&gt;,&lt;</a:t>
            </a:r>
            <a:r>
              <a:rPr lang="en-US" sz="1800" dirty="0" err="1"/>
              <a:t>Rm</a:t>
            </a:r>
            <a:r>
              <a:rPr lang="en-US" sz="1800" dirty="0"/>
              <a:t>&gt;</a:t>
            </a:r>
            <a:endParaRPr lang="en-US" sz="1800" dirty="0" smtClean="0"/>
          </a:p>
          <a:p>
            <a:endParaRPr lang="en-US" sz="2000" dirty="0" smtClean="0"/>
          </a:p>
          <a:p>
            <a:r>
              <a:rPr lang="en-US" sz="2000" dirty="0" smtClean="0"/>
              <a:t>REVSH - reverse bytes in low half-word (signed) and sign-extend</a:t>
            </a:r>
          </a:p>
          <a:p>
            <a:pPr lvl="1"/>
            <a:r>
              <a:rPr lang="en-US" sz="1800" dirty="0" smtClean="0"/>
              <a:t>REVSH </a:t>
            </a:r>
            <a:r>
              <a:rPr lang="en-US" sz="1800" dirty="0"/>
              <a:t>&lt;Rd&gt;,&lt;</a:t>
            </a:r>
            <a:r>
              <a:rPr lang="en-US" sz="1800" dirty="0" err="1"/>
              <a:t>Rm</a:t>
            </a:r>
            <a:r>
              <a:rPr lang="en-US" sz="1800" dirty="0"/>
              <a:t>&gt;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5181600" y="990600"/>
            <a:ext cx="3657600" cy="5334000"/>
            <a:chOff x="5181600" y="990600"/>
            <a:chExt cx="3657600" cy="5334000"/>
          </a:xfrm>
        </p:grpSpPr>
        <p:sp>
          <p:nvSpPr>
            <p:cNvPr id="4" name="Rectangle 3"/>
            <p:cNvSpPr/>
            <p:nvPr/>
          </p:nvSpPr>
          <p:spPr bwMode="auto">
            <a:xfrm>
              <a:off x="5181600" y="990600"/>
              <a:ext cx="914400" cy="457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MSB</a:t>
              </a: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6096000" y="990600"/>
              <a:ext cx="914400" cy="457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7010400" y="990600"/>
              <a:ext cx="914400" cy="457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7924800" y="990600"/>
              <a:ext cx="914400" cy="457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L</a:t>
              </a: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SB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5181600" y="1981200"/>
              <a:ext cx="914400" cy="457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MSB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6096000" y="1981200"/>
              <a:ext cx="914400" cy="457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7010400" y="1981200"/>
              <a:ext cx="914400" cy="457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7924800" y="1981200"/>
              <a:ext cx="914400" cy="457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L</a:t>
              </a: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SB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5181600" y="2971800"/>
              <a:ext cx="914400" cy="457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MSB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6096000" y="2971800"/>
              <a:ext cx="914400" cy="457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7010400" y="2971800"/>
              <a:ext cx="914400" cy="457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7924800" y="2971800"/>
              <a:ext cx="914400" cy="457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L</a:t>
              </a: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SB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5181600" y="3962400"/>
              <a:ext cx="914400" cy="457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MSB</a:t>
              </a: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6096000" y="3962400"/>
              <a:ext cx="914400" cy="457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7010400" y="3962400"/>
              <a:ext cx="914400" cy="457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7924800" y="3962400"/>
              <a:ext cx="914400" cy="457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L</a:t>
              </a: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SB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5181600" y="4876800"/>
              <a:ext cx="914400" cy="457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MSB</a:t>
              </a: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6096000" y="4876800"/>
              <a:ext cx="914400" cy="457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7010400" y="4876800"/>
              <a:ext cx="914400" cy="457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7924800" y="4876800"/>
              <a:ext cx="914400" cy="457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L</a:t>
              </a: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SB</a:t>
              </a: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5181600" y="5867400"/>
              <a:ext cx="914400" cy="457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MSB</a:t>
              </a: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6096000" y="5867400"/>
              <a:ext cx="914400" cy="457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7010400" y="5867400"/>
              <a:ext cx="914400" cy="457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7924800" y="5867400"/>
              <a:ext cx="914400" cy="457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L</a:t>
              </a: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SB</a:t>
              </a:r>
            </a:p>
          </p:txBody>
        </p:sp>
        <p:cxnSp>
          <p:nvCxnSpPr>
            <p:cNvPr id="29" name="Straight Arrow Connector 28"/>
            <p:cNvCxnSpPr>
              <a:stCxn id="4" idx="2"/>
              <a:endCxn id="11" idx="0"/>
            </p:cNvCxnSpPr>
            <p:nvPr/>
          </p:nvCxnSpPr>
          <p:spPr bwMode="auto">
            <a:xfrm>
              <a:off x="5638800" y="1447800"/>
              <a:ext cx="2743200" cy="5334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" name="Straight Arrow Connector 29"/>
            <p:cNvCxnSpPr>
              <a:stCxn id="7" idx="2"/>
              <a:endCxn id="8" idx="0"/>
            </p:cNvCxnSpPr>
            <p:nvPr/>
          </p:nvCxnSpPr>
          <p:spPr bwMode="auto">
            <a:xfrm flipH="1">
              <a:off x="5638800" y="1447800"/>
              <a:ext cx="2743200" cy="5334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" name="Straight Arrow Connector 32"/>
            <p:cNvCxnSpPr>
              <a:stCxn id="6" idx="2"/>
              <a:endCxn id="9" idx="0"/>
            </p:cNvCxnSpPr>
            <p:nvPr/>
          </p:nvCxnSpPr>
          <p:spPr bwMode="auto">
            <a:xfrm flipH="1">
              <a:off x="6553200" y="1447800"/>
              <a:ext cx="914400" cy="5334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Straight Arrow Connector 35"/>
            <p:cNvCxnSpPr>
              <a:stCxn id="5" idx="2"/>
              <a:endCxn id="10" idx="0"/>
            </p:cNvCxnSpPr>
            <p:nvPr/>
          </p:nvCxnSpPr>
          <p:spPr bwMode="auto">
            <a:xfrm>
              <a:off x="6553200" y="1447800"/>
              <a:ext cx="914400" cy="5334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" name="Straight Arrow Connector 38"/>
            <p:cNvCxnSpPr>
              <a:stCxn id="13" idx="2"/>
              <a:endCxn id="16" idx="0"/>
            </p:cNvCxnSpPr>
            <p:nvPr/>
          </p:nvCxnSpPr>
          <p:spPr bwMode="auto">
            <a:xfrm flipH="1">
              <a:off x="5638800" y="3429000"/>
              <a:ext cx="914400" cy="5334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" name="Straight Arrow Connector 41"/>
            <p:cNvCxnSpPr>
              <a:stCxn id="12" idx="2"/>
              <a:endCxn id="17" idx="0"/>
            </p:cNvCxnSpPr>
            <p:nvPr/>
          </p:nvCxnSpPr>
          <p:spPr bwMode="auto">
            <a:xfrm>
              <a:off x="5638800" y="3429000"/>
              <a:ext cx="914400" cy="5334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5" name="Straight Arrow Connector 44"/>
            <p:cNvCxnSpPr>
              <a:stCxn id="15" idx="2"/>
              <a:endCxn id="18" idx="0"/>
            </p:cNvCxnSpPr>
            <p:nvPr/>
          </p:nvCxnSpPr>
          <p:spPr bwMode="auto">
            <a:xfrm flipH="1">
              <a:off x="7467600" y="3429000"/>
              <a:ext cx="914400" cy="5334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6" name="Straight Arrow Connector 45"/>
            <p:cNvCxnSpPr>
              <a:stCxn id="14" idx="2"/>
              <a:endCxn id="19" idx="0"/>
            </p:cNvCxnSpPr>
            <p:nvPr/>
          </p:nvCxnSpPr>
          <p:spPr bwMode="auto">
            <a:xfrm>
              <a:off x="7467600" y="3429000"/>
              <a:ext cx="914400" cy="5334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" name="Straight Arrow Connector 50"/>
            <p:cNvCxnSpPr>
              <a:stCxn id="22" idx="2"/>
              <a:endCxn id="27" idx="0"/>
            </p:cNvCxnSpPr>
            <p:nvPr/>
          </p:nvCxnSpPr>
          <p:spPr bwMode="auto">
            <a:xfrm>
              <a:off x="7467600" y="5334000"/>
              <a:ext cx="914400" cy="5334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Straight Arrow Connector 53"/>
            <p:cNvCxnSpPr>
              <a:stCxn id="23" idx="2"/>
            </p:cNvCxnSpPr>
            <p:nvPr/>
          </p:nvCxnSpPr>
          <p:spPr bwMode="auto">
            <a:xfrm flipH="1">
              <a:off x="7467600" y="5334000"/>
              <a:ext cx="914400" cy="5334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7" name="Straight Arrow Connector 56"/>
            <p:cNvCxnSpPr/>
            <p:nvPr/>
          </p:nvCxnSpPr>
          <p:spPr bwMode="auto">
            <a:xfrm flipH="1">
              <a:off x="5181600" y="5811157"/>
              <a:ext cx="182880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0" name="TextBox 59"/>
            <p:cNvSpPr txBox="1"/>
            <p:nvPr/>
          </p:nvSpPr>
          <p:spPr>
            <a:xfrm>
              <a:off x="5500680" y="5486400"/>
              <a:ext cx="12811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/>
                <a:t>Sign extend</a:t>
              </a:r>
              <a:endParaRPr lang="en-US" sz="1800" dirty="0"/>
            </a:p>
          </p:txBody>
        </p:sp>
      </p:grpSp>
    </p:spTree>
    <p:extLst>
      <p:ext uri="{BB962C8B-B14F-4D97-AF65-F5344CB8AC3E}">
        <p14:creationId xmlns:p14="http://schemas.microsoft.com/office/powerpoint/2010/main" val="4058008775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Changing Program Flow - Branches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001000" cy="5867400"/>
          </a:xfrm>
        </p:spPr>
        <p:txBody>
          <a:bodyPr/>
          <a:lstStyle/>
          <a:p>
            <a:r>
              <a:rPr lang="en-US" sz="2000" dirty="0"/>
              <a:t>Unconditional Branches</a:t>
            </a:r>
          </a:p>
          <a:p>
            <a:pPr lvl="1"/>
            <a:r>
              <a:rPr lang="en-US" sz="1800" dirty="0"/>
              <a:t>B &lt;label</a:t>
            </a:r>
            <a:r>
              <a:rPr lang="en-US" sz="1800" dirty="0" smtClean="0"/>
              <a:t>&gt;</a:t>
            </a:r>
          </a:p>
          <a:p>
            <a:pPr lvl="1"/>
            <a:r>
              <a:rPr lang="en-US" sz="1800" dirty="0" smtClean="0"/>
              <a:t>Target </a:t>
            </a:r>
            <a:r>
              <a:rPr lang="en-US" sz="1800" dirty="0"/>
              <a:t>address must be within 2 KB of branch </a:t>
            </a:r>
            <a:r>
              <a:rPr lang="en-US" sz="1800" dirty="0" smtClean="0"/>
              <a:t>instruction (-2048 B to +2046 B)</a:t>
            </a:r>
          </a:p>
          <a:p>
            <a:pPr lvl="1"/>
            <a:endParaRPr lang="en-US" sz="1800" dirty="0"/>
          </a:p>
          <a:p>
            <a:r>
              <a:rPr lang="en-US" sz="2000" dirty="0" smtClean="0"/>
              <a:t>Conditional Branches</a:t>
            </a:r>
          </a:p>
          <a:p>
            <a:pPr lvl="1"/>
            <a:r>
              <a:rPr lang="en-US" sz="1800" dirty="0" smtClean="0"/>
              <a:t>B&lt;</a:t>
            </a:r>
            <a:r>
              <a:rPr lang="en-US" sz="1800" dirty="0" err="1" smtClean="0"/>
              <a:t>cond</a:t>
            </a:r>
            <a:r>
              <a:rPr lang="en-US" sz="1800" dirty="0"/>
              <a:t>&gt;</a:t>
            </a:r>
            <a:r>
              <a:rPr lang="en-US" sz="1800" dirty="0" smtClean="0"/>
              <a:t> &lt;label&gt;</a:t>
            </a:r>
          </a:p>
          <a:p>
            <a:pPr lvl="1"/>
            <a:r>
              <a:rPr lang="en-US" sz="1800" dirty="0" smtClean="0"/>
              <a:t>&lt;</a:t>
            </a:r>
            <a:r>
              <a:rPr lang="en-US" sz="1800" dirty="0" err="1" smtClean="0"/>
              <a:t>cond</a:t>
            </a:r>
            <a:r>
              <a:rPr lang="en-US" sz="1800" dirty="0" smtClean="0"/>
              <a:t>&gt; is condition - see next page</a:t>
            </a:r>
          </a:p>
          <a:p>
            <a:pPr lvl="1"/>
            <a:r>
              <a:rPr lang="en-US" sz="1800" dirty="0" smtClean="0"/>
              <a:t>B&lt;</a:t>
            </a:r>
            <a:r>
              <a:rPr lang="en-US" sz="1800" dirty="0" err="1" smtClean="0"/>
              <a:t>cond</a:t>
            </a:r>
            <a:r>
              <a:rPr lang="en-US" sz="1800" dirty="0" smtClean="0"/>
              <a:t>&gt; </a:t>
            </a:r>
            <a:r>
              <a:rPr lang="en-US" sz="1800" dirty="0"/>
              <a:t>target address must be within </a:t>
            </a:r>
            <a:r>
              <a:rPr lang="en-US" sz="1800" dirty="0" smtClean="0"/>
              <a:t>of </a:t>
            </a:r>
            <a:r>
              <a:rPr lang="en-US" sz="1800" dirty="0"/>
              <a:t>branch instruction</a:t>
            </a:r>
          </a:p>
          <a:p>
            <a:pPr lvl="1"/>
            <a:r>
              <a:rPr lang="en-US" sz="1800" dirty="0"/>
              <a:t>B target address must be within </a:t>
            </a:r>
            <a:r>
              <a:rPr lang="en-US" sz="1800" dirty="0" smtClean="0"/>
              <a:t>256 B of </a:t>
            </a:r>
            <a:r>
              <a:rPr lang="en-US" sz="1800" dirty="0"/>
              <a:t>branch </a:t>
            </a:r>
            <a:r>
              <a:rPr lang="en-US" sz="1800" dirty="0" smtClean="0"/>
              <a:t>instruction (-256 B to +254 B)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110929178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 Codes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2971800" cy="5867400"/>
          </a:xfrm>
        </p:spPr>
        <p:txBody>
          <a:bodyPr/>
          <a:lstStyle/>
          <a:p>
            <a:r>
              <a:rPr lang="en-US" dirty="0" smtClean="0"/>
              <a:t>Append to branch instruction (B) to make a conditional branch</a:t>
            </a:r>
          </a:p>
          <a:p>
            <a:endParaRPr lang="en-US" dirty="0" smtClean="0"/>
          </a:p>
          <a:p>
            <a:r>
              <a:rPr lang="en-US" dirty="0" smtClean="0"/>
              <a:t>Full ARM instructions (not Thumb or Thumb-2) support conditional execution of arbitrary instructions</a:t>
            </a:r>
          </a:p>
          <a:p>
            <a:endParaRPr lang="en-US" dirty="0" smtClean="0"/>
          </a:p>
          <a:p>
            <a:r>
              <a:rPr lang="en-US" dirty="0" smtClean="0"/>
              <a:t>Note: Carry bit = not-borrow for compares and subtractions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1197" y="838200"/>
            <a:ext cx="5176603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6139022"/>
      </p:ext>
    </p:extLst>
  </p:cSld>
  <p:clrMapOvr>
    <a:masterClrMapping/>
  </p:clrMapOvr>
  <p:transition>
    <p:pull dir="ru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Changing Program Flow - Subroutines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Call</a:t>
            </a:r>
          </a:p>
          <a:p>
            <a:pPr lvl="1"/>
            <a:r>
              <a:rPr lang="en-US" dirty="0" smtClean="0"/>
              <a:t>BL &lt;label&gt; - branch with link</a:t>
            </a:r>
          </a:p>
          <a:p>
            <a:pPr lvl="2"/>
            <a:r>
              <a:rPr lang="en-US" dirty="0" smtClean="0"/>
              <a:t>Call subroutine at &lt;label&gt;</a:t>
            </a:r>
          </a:p>
          <a:p>
            <a:pPr lvl="3"/>
            <a:r>
              <a:rPr lang="en-US" dirty="0" smtClean="0"/>
              <a:t>PC-relative, range limited to PC+/-16MB</a:t>
            </a:r>
            <a:endParaRPr lang="en-US" baseline="30000" dirty="0" smtClean="0"/>
          </a:p>
          <a:p>
            <a:pPr lvl="2"/>
            <a:r>
              <a:rPr lang="en-US" dirty="0"/>
              <a:t>S</a:t>
            </a:r>
            <a:r>
              <a:rPr lang="en-US" dirty="0" smtClean="0"/>
              <a:t>ave return address in LR</a:t>
            </a:r>
          </a:p>
          <a:p>
            <a:pPr lvl="1"/>
            <a:r>
              <a:rPr lang="en-US" dirty="0"/>
              <a:t>BLX &lt;Rd&gt; - branch with link and exchange</a:t>
            </a:r>
          </a:p>
          <a:p>
            <a:pPr lvl="2"/>
            <a:r>
              <a:rPr lang="en-US" dirty="0"/>
              <a:t>Call subroutine at address in register </a:t>
            </a:r>
            <a:r>
              <a:rPr lang="en-US" dirty="0" smtClean="0"/>
              <a:t>Rd</a:t>
            </a:r>
          </a:p>
          <a:p>
            <a:pPr lvl="3"/>
            <a:r>
              <a:rPr lang="en-US" dirty="0" smtClean="0"/>
              <a:t>Supports full 4GB address range</a:t>
            </a:r>
            <a:endParaRPr lang="en-US" dirty="0"/>
          </a:p>
          <a:p>
            <a:pPr lvl="2"/>
            <a:r>
              <a:rPr lang="en-US" dirty="0"/>
              <a:t>Save return address in </a:t>
            </a:r>
            <a:r>
              <a:rPr lang="en-US" dirty="0" smtClean="0"/>
              <a:t>LR</a:t>
            </a:r>
          </a:p>
          <a:p>
            <a:r>
              <a:rPr lang="en-US" dirty="0" smtClean="0"/>
              <a:t>Return</a:t>
            </a:r>
            <a:endParaRPr lang="en-US" dirty="0"/>
          </a:p>
          <a:p>
            <a:pPr lvl="1"/>
            <a:r>
              <a:rPr lang="en-US" dirty="0" smtClean="0"/>
              <a:t>BX &lt;Rd&gt; branch and exchange</a:t>
            </a:r>
          </a:p>
          <a:p>
            <a:pPr lvl="2"/>
            <a:r>
              <a:rPr lang="en-US" dirty="0" smtClean="0"/>
              <a:t>Branch to address specified by &lt;Rd&gt;</a:t>
            </a:r>
          </a:p>
          <a:p>
            <a:pPr lvl="2"/>
            <a:r>
              <a:rPr lang="en-US" dirty="0" smtClean="0"/>
              <a:t>Supports full 4 GB address space</a:t>
            </a:r>
          </a:p>
          <a:p>
            <a:pPr lvl="2"/>
            <a:r>
              <a:rPr lang="en-US" dirty="0" smtClean="0"/>
              <a:t>BX LR - Return from subroutine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001098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Cortex-M0+ Core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867400"/>
            <a:ext cx="8839200" cy="990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732" y="914400"/>
            <a:ext cx="8271868" cy="5073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4971358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Register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3429000" cy="5867400"/>
          </a:xfrm>
        </p:spPr>
        <p:txBody>
          <a:bodyPr/>
          <a:lstStyle/>
          <a:p>
            <a:r>
              <a:rPr lang="en-US" sz="2000" dirty="0"/>
              <a:t>Move to Register from Special Register</a:t>
            </a:r>
          </a:p>
          <a:p>
            <a:pPr lvl="1"/>
            <a:r>
              <a:rPr lang="en-US" sz="1800" dirty="0" smtClean="0"/>
              <a:t>MSR </a:t>
            </a:r>
            <a:r>
              <a:rPr lang="en-US" sz="1800" dirty="0"/>
              <a:t>&lt;Rd&gt;, &lt;</a:t>
            </a:r>
            <a:r>
              <a:rPr lang="en-US" sz="1800" dirty="0" err="1"/>
              <a:t>spec_reg</a:t>
            </a:r>
            <a:r>
              <a:rPr lang="en-US" sz="1800" dirty="0"/>
              <a:t>&gt;</a:t>
            </a:r>
          </a:p>
          <a:p>
            <a:endParaRPr lang="en-US" sz="2000" dirty="0" smtClean="0"/>
          </a:p>
          <a:p>
            <a:r>
              <a:rPr lang="en-US" sz="2000" dirty="0" smtClean="0"/>
              <a:t>Move </a:t>
            </a:r>
            <a:r>
              <a:rPr lang="en-US" sz="2000" dirty="0"/>
              <a:t>to Special Register from Register</a:t>
            </a:r>
          </a:p>
          <a:p>
            <a:pPr lvl="1"/>
            <a:r>
              <a:rPr lang="en-US" sz="1800" dirty="0"/>
              <a:t>MRS &lt;</a:t>
            </a:r>
            <a:r>
              <a:rPr lang="en-US" sz="1800" dirty="0" err="1"/>
              <a:t>spec_reg</a:t>
            </a:r>
            <a:r>
              <a:rPr lang="en-US" sz="1800" dirty="0"/>
              <a:t>&gt;, &lt;Rd&gt;</a:t>
            </a:r>
          </a:p>
          <a:p>
            <a:endParaRPr lang="en-US" sz="2000" dirty="0" smtClean="0"/>
          </a:p>
          <a:p>
            <a:r>
              <a:rPr lang="en-US" sz="2000" dirty="0" smtClean="0"/>
              <a:t>Change Processor State - Modify PRIMASK register</a:t>
            </a:r>
          </a:p>
          <a:p>
            <a:pPr lvl="1"/>
            <a:r>
              <a:rPr lang="en-US" sz="1800" dirty="0" smtClean="0"/>
              <a:t>CPSIE - Interrupt enable</a:t>
            </a:r>
          </a:p>
          <a:p>
            <a:pPr lvl="1"/>
            <a:r>
              <a:rPr lang="en-US" sz="1800" dirty="0" smtClean="0"/>
              <a:t>CPSID - Interrupt disable</a:t>
            </a:r>
          </a:p>
          <a:p>
            <a:pPr lvl="1"/>
            <a:endParaRPr lang="en-US" sz="1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6566" y="914400"/>
            <a:ext cx="5225663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7468738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No Operation - does nothing!</a:t>
            </a:r>
          </a:p>
          <a:p>
            <a:pPr lvl="1"/>
            <a:r>
              <a:rPr lang="en-US" sz="1800" dirty="0" smtClean="0"/>
              <a:t>NOP</a:t>
            </a:r>
          </a:p>
          <a:p>
            <a:pPr lvl="1"/>
            <a:endParaRPr lang="en-US" sz="1800" dirty="0" smtClean="0"/>
          </a:p>
          <a:p>
            <a:r>
              <a:rPr lang="en-US" sz="2000" dirty="0" smtClean="0"/>
              <a:t>Breakpoint - causes hard fault or debug halt - used to implement software breakpoints</a:t>
            </a:r>
          </a:p>
          <a:p>
            <a:pPr lvl="1"/>
            <a:r>
              <a:rPr lang="en-US" sz="1800" dirty="0" smtClean="0"/>
              <a:t>BKPT #&lt;imm8&gt;</a:t>
            </a:r>
          </a:p>
          <a:p>
            <a:pPr lvl="1"/>
            <a:endParaRPr lang="en-US" sz="1800" dirty="0" smtClean="0"/>
          </a:p>
          <a:p>
            <a:r>
              <a:rPr lang="en-US" sz="2000" dirty="0" smtClean="0"/>
              <a:t>Wait for interrupt - Pause program, enter low-power state until a WFI wake-up event occurs (e.g. an interrupt)</a:t>
            </a:r>
          </a:p>
          <a:p>
            <a:pPr lvl="1"/>
            <a:r>
              <a:rPr lang="en-US" sz="1800" dirty="0" smtClean="0"/>
              <a:t>WFI</a:t>
            </a:r>
          </a:p>
          <a:p>
            <a:pPr lvl="1"/>
            <a:endParaRPr lang="en-US" sz="1800" dirty="0" smtClean="0"/>
          </a:p>
          <a:p>
            <a:r>
              <a:rPr lang="en-US" sz="2000" dirty="0" smtClean="0"/>
              <a:t>Supervisor call generates SVC exception (#11), same as software interrupt</a:t>
            </a:r>
          </a:p>
          <a:p>
            <a:pPr lvl="1"/>
            <a:r>
              <a:rPr lang="en-US" sz="1800" dirty="0" smtClean="0"/>
              <a:t>SVC #&lt;</a:t>
            </a:r>
            <a:r>
              <a:rPr lang="en-US" sz="1800" dirty="0" err="1" smtClean="0"/>
              <a:t>imm</a:t>
            </a:r>
            <a:r>
              <a:rPr lang="en-US" sz="1800" dirty="0" smtClean="0"/>
              <a:t>&gt;</a:t>
            </a:r>
          </a:p>
          <a:p>
            <a:pPr lvl="1"/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261902326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Architectures and Memory Speed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839200" cy="5867400"/>
          </a:xfrm>
        </p:spPr>
        <p:txBody>
          <a:bodyPr/>
          <a:lstStyle/>
          <a:p>
            <a:r>
              <a:rPr lang="en-US" sz="2000" dirty="0" smtClean="0"/>
              <a:t>Load/Store Architecture</a:t>
            </a:r>
          </a:p>
          <a:p>
            <a:pPr lvl="1"/>
            <a:r>
              <a:rPr lang="en-US" sz="1800" dirty="0"/>
              <a:t>Developed to simplify CPU </a:t>
            </a:r>
            <a:r>
              <a:rPr lang="en-US" sz="1800" dirty="0" smtClean="0"/>
              <a:t>design and improve performance</a:t>
            </a:r>
            <a:endParaRPr lang="en-US" sz="1800" dirty="0"/>
          </a:p>
          <a:p>
            <a:pPr lvl="2"/>
            <a:r>
              <a:rPr lang="en-US" sz="1800" i="1" dirty="0"/>
              <a:t>Memory wall</a:t>
            </a:r>
            <a:r>
              <a:rPr lang="en-US" sz="1800" dirty="0"/>
              <a:t>: CPUs keep getting faster than memory</a:t>
            </a:r>
          </a:p>
          <a:p>
            <a:pPr lvl="2"/>
            <a:r>
              <a:rPr lang="en-US" sz="1800" dirty="0"/>
              <a:t>Memory accesses slow down CPU, limit compiler optimizations </a:t>
            </a:r>
          </a:p>
          <a:p>
            <a:pPr lvl="2"/>
            <a:r>
              <a:rPr lang="en-US" sz="1800" dirty="0"/>
              <a:t>Change instruction set to make most instructions </a:t>
            </a:r>
            <a:r>
              <a:rPr lang="en-US" sz="1800" i="1" dirty="0"/>
              <a:t>independent</a:t>
            </a:r>
            <a:r>
              <a:rPr lang="en-US" sz="1800" dirty="0"/>
              <a:t> of memory</a:t>
            </a:r>
          </a:p>
          <a:p>
            <a:pPr lvl="1"/>
            <a:r>
              <a:rPr lang="en-US" sz="1800" dirty="0" smtClean="0"/>
              <a:t>Data processing instructions can access registers only</a:t>
            </a:r>
          </a:p>
          <a:p>
            <a:pPr marL="1312863" lvl="2" indent="-342900">
              <a:buFont typeface="+mj-lt"/>
              <a:buAutoNum type="arabicPeriod"/>
            </a:pPr>
            <a:r>
              <a:rPr lang="en-US" sz="1700" dirty="0" smtClean="0"/>
              <a:t>Load </a:t>
            </a:r>
            <a:r>
              <a:rPr lang="en-US" sz="1700" dirty="0"/>
              <a:t>data into the registers </a:t>
            </a:r>
          </a:p>
          <a:p>
            <a:pPr marL="1312863" lvl="2" indent="-342900">
              <a:buFont typeface="+mj-lt"/>
              <a:buAutoNum type="arabicPeriod"/>
            </a:pPr>
            <a:r>
              <a:rPr lang="en-US" sz="1700" dirty="0"/>
              <a:t>Process the data</a:t>
            </a:r>
          </a:p>
          <a:p>
            <a:pPr marL="1312863" lvl="2" indent="-342900">
              <a:buFont typeface="+mj-lt"/>
              <a:buAutoNum type="arabicPeriod"/>
            </a:pPr>
            <a:r>
              <a:rPr lang="en-US" sz="1700" dirty="0"/>
              <a:t>Store results back into </a:t>
            </a:r>
            <a:r>
              <a:rPr lang="en-US" sz="1700" dirty="0" smtClean="0"/>
              <a:t>memory</a:t>
            </a:r>
          </a:p>
          <a:p>
            <a:pPr lvl="1"/>
            <a:r>
              <a:rPr lang="en-US" sz="1800" dirty="0"/>
              <a:t>More effective when more registers are </a:t>
            </a:r>
            <a:r>
              <a:rPr lang="en-US" sz="1800" dirty="0" smtClean="0"/>
              <a:t>available</a:t>
            </a:r>
          </a:p>
          <a:p>
            <a:pPr lvl="1"/>
            <a:endParaRPr lang="en-US" sz="1800" dirty="0"/>
          </a:p>
          <a:p>
            <a:r>
              <a:rPr lang="en-US" sz="2000" dirty="0" smtClean="0"/>
              <a:t>Register/Memory Architecture</a:t>
            </a:r>
          </a:p>
          <a:p>
            <a:pPr lvl="1"/>
            <a:r>
              <a:rPr lang="en-US" sz="1800" dirty="0" smtClean="0"/>
              <a:t>Data processing instructions can access memory or registers</a:t>
            </a:r>
          </a:p>
          <a:p>
            <a:pPr lvl="1"/>
            <a:r>
              <a:rPr lang="en-US" sz="1800" dirty="0" smtClean="0"/>
              <a:t>Memory wall is not very high at lower CPU speeds (e.g. under 50 MHz)</a:t>
            </a:r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98360722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ARM Processor Core Registers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871" y="864103"/>
            <a:ext cx="7965729" cy="5308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5494313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ARM Processor Core Registers (32 bits each)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R0-R12 - General purpose registers for data processing</a:t>
            </a:r>
          </a:p>
          <a:p>
            <a:endParaRPr lang="en-US" sz="2000" dirty="0" smtClean="0"/>
          </a:p>
          <a:p>
            <a:r>
              <a:rPr lang="en-US" sz="2000" dirty="0" smtClean="0"/>
              <a:t>SP - Stack pointer (R13)</a:t>
            </a:r>
          </a:p>
          <a:p>
            <a:pPr lvl="1"/>
            <a:r>
              <a:rPr lang="en-US" sz="1800" dirty="0" smtClean="0"/>
              <a:t>Can refer to one of two SPs</a:t>
            </a:r>
          </a:p>
          <a:p>
            <a:pPr lvl="2"/>
            <a:r>
              <a:rPr lang="en-US" sz="1800" dirty="0" smtClean="0"/>
              <a:t>Main </a:t>
            </a:r>
            <a:r>
              <a:rPr lang="en-US" sz="1800" dirty="0"/>
              <a:t>Stack Pointer (MSP</a:t>
            </a:r>
            <a:r>
              <a:rPr lang="en-US" sz="1800" dirty="0" smtClean="0"/>
              <a:t>)</a:t>
            </a:r>
            <a:endParaRPr lang="en-US" sz="1800" dirty="0"/>
          </a:p>
          <a:p>
            <a:pPr lvl="2"/>
            <a:r>
              <a:rPr lang="en-US" sz="1800" dirty="0" smtClean="0"/>
              <a:t>Process </a:t>
            </a:r>
            <a:r>
              <a:rPr lang="en-US" sz="1800" dirty="0"/>
              <a:t>Stack Pointer (PSP</a:t>
            </a:r>
            <a:r>
              <a:rPr lang="en-US" sz="1800" dirty="0" smtClean="0"/>
              <a:t>)</a:t>
            </a:r>
            <a:endParaRPr lang="en-US" sz="1800" dirty="0"/>
          </a:p>
          <a:p>
            <a:pPr lvl="1"/>
            <a:r>
              <a:rPr lang="en-US" sz="1800" dirty="0" smtClean="0"/>
              <a:t>Uses MSP initially, and whenever in Handler mode</a:t>
            </a:r>
          </a:p>
          <a:p>
            <a:pPr lvl="1"/>
            <a:r>
              <a:rPr lang="en-US" sz="1800" dirty="0" smtClean="0"/>
              <a:t>When in Thread mode, can select either MSP or PSP using SPSEL flag in CONTROL register.</a:t>
            </a:r>
          </a:p>
          <a:p>
            <a:endParaRPr lang="en-US" sz="2000" dirty="0" smtClean="0"/>
          </a:p>
          <a:p>
            <a:r>
              <a:rPr lang="en-US" sz="2000" dirty="0" smtClean="0"/>
              <a:t>LR - Link Register (R14)</a:t>
            </a:r>
          </a:p>
          <a:p>
            <a:pPr lvl="1"/>
            <a:r>
              <a:rPr lang="en-US" sz="1800" dirty="0" smtClean="0"/>
              <a:t>Holds return address when called with Branch &amp; Link instruction (B&amp;L)</a:t>
            </a:r>
          </a:p>
          <a:p>
            <a:endParaRPr lang="en-US" sz="2000" dirty="0" smtClean="0"/>
          </a:p>
          <a:p>
            <a:r>
              <a:rPr lang="en-US" sz="2000" dirty="0" smtClean="0"/>
              <a:t>PC - program counter (R15)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74742297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Operating Modes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029200"/>
            <a:ext cx="8839200" cy="1295400"/>
          </a:xfrm>
        </p:spPr>
        <p:txBody>
          <a:bodyPr/>
          <a:lstStyle/>
          <a:p>
            <a:r>
              <a:rPr lang="en-US" dirty="0"/>
              <a:t>Which </a:t>
            </a:r>
            <a:r>
              <a:rPr lang="en-US" dirty="0" smtClean="0"/>
              <a:t>SP is </a:t>
            </a:r>
            <a:r>
              <a:rPr lang="en-US" dirty="0"/>
              <a:t>active depends on operating mode, </a:t>
            </a:r>
            <a:r>
              <a:rPr lang="en-US" dirty="0" smtClean="0"/>
              <a:t>and SPSEL (CONTROL </a:t>
            </a:r>
            <a:r>
              <a:rPr lang="en-US" dirty="0"/>
              <a:t>register bit </a:t>
            </a:r>
            <a:r>
              <a:rPr lang="en-US" dirty="0" smtClean="0"/>
              <a:t>1)</a:t>
            </a:r>
          </a:p>
          <a:p>
            <a:pPr lvl="1"/>
            <a:r>
              <a:rPr lang="en-US" dirty="0" smtClean="0"/>
              <a:t>SPSEL == 0: MSP</a:t>
            </a:r>
          </a:p>
          <a:p>
            <a:pPr lvl="1"/>
            <a:r>
              <a:rPr lang="en-US" dirty="0" smtClean="0"/>
              <a:t>SPSEL == 1: PSP</a:t>
            </a:r>
            <a:endParaRPr lang="en-US" dirty="0"/>
          </a:p>
          <a:p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908956" y="914400"/>
            <a:ext cx="4415644" cy="3962400"/>
            <a:chOff x="1908956" y="914400"/>
            <a:chExt cx="4415644" cy="3962400"/>
          </a:xfrm>
        </p:grpSpPr>
        <p:sp>
          <p:nvSpPr>
            <p:cNvPr id="5" name="Oval 4"/>
            <p:cNvSpPr/>
            <p:nvPr/>
          </p:nvSpPr>
          <p:spPr bwMode="auto">
            <a:xfrm>
              <a:off x="2982074" y="1666982"/>
              <a:ext cx="2286000" cy="9144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Thread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Mode. </a:t>
              </a:r>
              <a:b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</a:b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MSP or PSP.</a:t>
              </a:r>
            </a:p>
          </p:txBody>
        </p:sp>
        <p:sp>
          <p:nvSpPr>
            <p:cNvPr id="6" name="Oval 5"/>
            <p:cNvSpPr/>
            <p:nvPr/>
          </p:nvSpPr>
          <p:spPr bwMode="auto">
            <a:xfrm>
              <a:off x="2982074" y="3962400"/>
              <a:ext cx="2286000" cy="9144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Handler Mode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 smtClean="0">
                  <a:latin typeface="Calibri" pitchFamily="34" charset="0"/>
                </a:rPr>
                <a:t>MSP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endParaRPr>
            </a:p>
          </p:txBody>
        </p:sp>
        <p:cxnSp>
          <p:nvCxnSpPr>
            <p:cNvPr id="8" name="Straight Arrow Connector 7"/>
            <p:cNvCxnSpPr>
              <a:stCxn id="5" idx="5"/>
              <a:endCxn id="6" idx="7"/>
            </p:cNvCxnSpPr>
            <p:nvPr/>
          </p:nvCxnSpPr>
          <p:spPr bwMode="auto">
            <a:xfrm>
              <a:off x="4933297" y="2447471"/>
              <a:ext cx="0" cy="164884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Straight Arrow Connector 8"/>
            <p:cNvCxnSpPr>
              <a:stCxn id="6" idx="1"/>
              <a:endCxn id="5" idx="3"/>
            </p:cNvCxnSpPr>
            <p:nvPr/>
          </p:nvCxnSpPr>
          <p:spPr bwMode="auto">
            <a:xfrm flipV="1">
              <a:off x="3316851" y="2447471"/>
              <a:ext cx="0" cy="164884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Straight Arrow Connector 11"/>
            <p:cNvCxnSpPr>
              <a:endCxn id="5" idx="0"/>
            </p:cNvCxnSpPr>
            <p:nvPr/>
          </p:nvCxnSpPr>
          <p:spPr bwMode="auto">
            <a:xfrm>
              <a:off x="4125074" y="1219200"/>
              <a:ext cx="0" cy="44778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" name="TextBox 14"/>
            <p:cNvSpPr txBox="1"/>
            <p:nvPr/>
          </p:nvSpPr>
          <p:spPr>
            <a:xfrm>
              <a:off x="4191000" y="914400"/>
              <a:ext cx="76232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Calibri" pitchFamily="34" charset="0"/>
                </a:rPr>
                <a:t>Reset</a:t>
              </a:r>
              <a:endParaRPr lang="en-US" sz="2000" dirty="0">
                <a:latin typeface="Calibri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033156" y="2743200"/>
              <a:ext cx="1291444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i="1" dirty="0" smtClean="0">
                  <a:latin typeface="Calibri" pitchFamily="34" charset="0"/>
                </a:rPr>
                <a:t>Starting </a:t>
              </a:r>
              <a:br>
                <a:rPr lang="en-US" sz="2000" i="1" dirty="0" smtClean="0">
                  <a:latin typeface="Calibri" pitchFamily="34" charset="0"/>
                </a:rPr>
              </a:br>
              <a:r>
                <a:rPr lang="en-US" sz="2000" i="1" dirty="0" smtClean="0">
                  <a:latin typeface="Calibri" pitchFamily="34" charset="0"/>
                </a:rPr>
                <a:t>Exception </a:t>
              </a:r>
              <a:br>
                <a:rPr lang="en-US" sz="2000" i="1" dirty="0" smtClean="0">
                  <a:latin typeface="Calibri" pitchFamily="34" charset="0"/>
                </a:rPr>
              </a:br>
              <a:r>
                <a:rPr lang="en-US" sz="2000" i="1" dirty="0" smtClean="0">
                  <a:latin typeface="Calibri" pitchFamily="34" charset="0"/>
                </a:rPr>
                <a:t>Processing</a:t>
              </a:r>
              <a:endParaRPr lang="en-US" sz="2000" i="1" dirty="0">
                <a:latin typeface="Calibri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908956" y="2743200"/>
              <a:ext cx="1302664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i="1" dirty="0" smtClean="0">
                  <a:latin typeface="Calibri" pitchFamily="34" charset="0"/>
                </a:rPr>
                <a:t>Exception </a:t>
              </a:r>
              <a:br>
                <a:rPr lang="en-US" sz="2000" i="1" dirty="0" smtClean="0">
                  <a:latin typeface="Calibri" pitchFamily="34" charset="0"/>
                </a:rPr>
              </a:br>
              <a:r>
                <a:rPr lang="en-US" sz="2000" i="1" dirty="0" smtClean="0">
                  <a:latin typeface="Calibri" pitchFamily="34" charset="0"/>
                </a:rPr>
                <a:t>Processing</a:t>
              </a:r>
            </a:p>
            <a:p>
              <a:pPr algn="ctr"/>
              <a:r>
                <a:rPr lang="en-US" sz="2000" i="1" dirty="0" smtClean="0">
                  <a:latin typeface="Calibri" pitchFamily="34" charset="0"/>
                </a:rPr>
                <a:t>Completed</a:t>
              </a:r>
              <a:endParaRPr lang="en-US" sz="2000" i="1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91863666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ARM Processor Core Registers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200400"/>
            <a:ext cx="8839200" cy="3657600"/>
          </a:xfrm>
        </p:spPr>
        <p:txBody>
          <a:bodyPr/>
          <a:lstStyle/>
          <a:p>
            <a:r>
              <a:rPr lang="en-US" sz="2000" dirty="0" smtClean="0"/>
              <a:t>Program Status Register (PSR) is three views of same register</a:t>
            </a:r>
          </a:p>
          <a:p>
            <a:pPr lvl="1"/>
            <a:r>
              <a:rPr lang="en-US" sz="1800" dirty="0" smtClean="0"/>
              <a:t>Application PSR (APSR)</a:t>
            </a:r>
          </a:p>
          <a:p>
            <a:pPr lvl="2"/>
            <a:r>
              <a:rPr lang="en-US" sz="1800" dirty="0" smtClean="0"/>
              <a:t>Condition code flag bits Negative, Zero, </a:t>
            </a:r>
            <a:r>
              <a:rPr lang="en-US" sz="1800" dirty="0" err="1" smtClean="0"/>
              <a:t>oVerflow</a:t>
            </a:r>
            <a:r>
              <a:rPr lang="en-US" sz="1800" dirty="0" smtClean="0"/>
              <a:t>, Carry</a:t>
            </a:r>
          </a:p>
          <a:p>
            <a:pPr lvl="1"/>
            <a:r>
              <a:rPr lang="en-US" sz="1800" dirty="0" smtClean="0"/>
              <a:t>Interrupt PSR (IPSR)</a:t>
            </a:r>
          </a:p>
          <a:p>
            <a:pPr lvl="2"/>
            <a:r>
              <a:rPr lang="en-US" sz="1800" dirty="0" smtClean="0"/>
              <a:t>Holds exception number of currently executing ISR</a:t>
            </a:r>
          </a:p>
          <a:p>
            <a:pPr lvl="1"/>
            <a:r>
              <a:rPr lang="en-US" sz="1800" dirty="0" smtClean="0"/>
              <a:t>Execution PSR (EPSR)</a:t>
            </a:r>
          </a:p>
          <a:p>
            <a:pPr lvl="2"/>
            <a:r>
              <a:rPr lang="en-US" sz="1800" dirty="0" smtClean="0"/>
              <a:t>Thumb state</a:t>
            </a:r>
          </a:p>
          <a:p>
            <a:endParaRPr lang="en-US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914400"/>
            <a:ext cx="8763000" cy="2188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0135707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RMTheme">
  <a:themeElements>
    <a:clrScheme name="test3 12">
      <a:dk1>
        <a:srgbClr val="1D315B"/>
      </a:dk1>
      <a:lt1>
        <a:srgbClr val="FFFFFF"/>
      </a:lt1>
      <a:dk2>
        <a:srgbClr val="660066"/>
      </a:dk2>
      <a:lt2>
        <a:srgbClr val="FF9933"/>
      </a:lt2>
      <a:accent1>
        <a:srgbClr val="FFCC00"/>
      </a:accent1>
      <a:accent2>
        <a:srgbClr val="990033"/>
      </a:accent2>
      <a:accent3>
        <a:srgbClr val="FFFFFF"/>
      </a:accent3>
      <a:accent4>
        <a:srgbClr val="17284C"/>
      </a:accent4>
      <a:accent5>
        <a:srgbClr val="FFE2AA"/>
      </a:accent5>
      <a:accent6>
        <a:srgbClr val="8A002D"/>
      </a:accent6>
      <a:hlink>
        <a:srgbClr val="336600"/>
      </a:hlink>
      <a:folHlink>
        <a:srgbClr val="007FAC"/>
      </a:folHlink>
    </a:clrScheme>
    <a:fontScheme name="test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FF0000"/>
          </a:solidFill>
          <a:prstDash val="solid"/>
          <a:round/>
          <a:headEnd type="triangl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801688" rtl="0" eaLnBrk="0" fontAlgn="ctr" latinLnBrk="0" hangingPunct="0">
          <a:lnSpc>
            <a:spcPct val="80000"/>
          </a:lnSpc>
          <a:spcBef>
            <a:spcPct val="50000"/>
          </a:spcBef>
          <a:spcAft>
            <a:spcPct val="0"/>
          </a:spcAft>
          <a:buClr>
            <a:schemeClr val="bg2"/>
          </a:buClr>
          <a:buSzPct val="125000"/>
          <a:buFont typeface="Wingdings" pitchFamily="2" charset="2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FF0000"/>
          </a:solidFill>
          <a:prstDash val="solid"/>
          <a:round/>
          <a:headEnd type="triangl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801688" rtl="0" eaLnBrk="0" fontAlgn="ctr" latinLnBrk="0" hangingPunct="0">
          <a:lnSpc>
            <a:spcPct val="80000"/>
          </a:lnSpc>
          <a:spcBef>
            <a:spcPct val="50000"/>
          </a:spcBef>
          <a:spcAft>
            <a:spcPct val="0"/>
          </a:spcAft>
          <a:buClr>
            <a:schemeClr val="bg2"/>
          </a:buClr>
          <a:buSzPct val="125000"/>
          <a:buFont typeface="Wingdings" pitchFamily="2" charset="2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test3 1">
        <a:dk1>
          <a:srgbClr val="80B7C0"/>
        </a:dk1>
        <a:lt1>
          <a:srgbClr val="FFFFFF"/>
        </a:lt1>
        <a:dk2>
          <a:srgbClr val="000066"/>
        </a:dk2>
        <a:lt2>
          <a:srgbClr val="4F647E"/>
        </a:lt2>
        <a:accent1>
          <a:srgbClr val="F49766"/>
        </a:accent1>
        <a:accent2>
          <a:srgbClr val="8866A6"/>
        </a:accent2>
        <a:accent3>
          <a:srgbClr val="AAAAB8"/>
        </a:accent3>
        <a:accent4>
          <a:srgbClr val="DADADA"/>
        </a:accent4>
        <a:accent5>
          <a:srgbClr val="F8C9B8"/>
        </a:accent5>
        <a:accent6>
          <a:srgbClr val="7B5C96"/>
        </a:accent6>
        <a:hlink>
          <a:srgbClr val="9C484F"/>
        </a:hlink>
        <a:folHlink>
          <a:srgbClr val="74928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2">
        <a:dk1>
          <a:srgbClr val="80B7C0"/>
        </a:dk1>
        <a:lt1>
          <a:srgbClr val="FFFFFF"/>
        </a:lt1>
        <a:dk2>
          <a:srgbClr val="000066"/>
        </a:dk2>
        <a:lt2>
          <a:srgbClr val="FFFFFF"/>
        </a:lt2>
        <a:accent1>
          <a:srgbClr val="E86514"/>
        </a:accent1>
        <a:accent2>
          <a:srgbClr val="5D32A4"/>
        </a:accent2>
        <a:accent3>
          <a:srgbClr val="AAAAB8"/>
        </a:accent3>
        <a:accent4>
          <a:srgbClr val="DADADA"/>
        </a:accent4>
        <a:accent5>
          <a:srgbClr val="F2B8AA"/>
        </a:accent5>
        <a:accent6>
          <a:srgbClr val="532C94"/>
        </a:accent6>
        <a:hlink>
          <a:srgbClr val="A82248"/>
        </a:hlink>
        <a:folHlink>
          <a:srgbClr val="006E1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3">
        <a:dk1>
          <a:srgbClr val="80B7C0"/>
        </a:dk1>
        <a:lt1>
          <a:srgbClr val="FFFFFF"/>
        </a:lt1>
        <a:dk2>
          <a:srgbClr val="00325F"/>
        </a:dk2>
        <a:lt2>
          <a:srgbClr val="FFFFFF"/>
        </a:lt2>
        <a:accent1>
          <a:srgbClr val="E86514"/>
        </a:accent1>
        <a:accent2>
          <a:srgbClr val="5D32A4"/>
        </a:accent2>
        <a:accent3>
          <a:srgbClr val="AAADB6"/>
        </a:accent3>
        <a:accent4>
          <a:srgbClr val="DADADA"/>
        </a:accent4>
        <a:accent5>
          <a:srgbClr val="F2B8AA"/>
        </a:accent5>
        <a:accent6>
          <a:srgbClr val="532C94"/>
        </a:accent6>
        <a:hlink>
          <a:srgbClr val="A82248"/>
        </a:hlink>
        <a:folHlink>
          <a:srgbClr val="006E1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4">
        <a:dk1>
          <a:srgbClr val="80B7C0"/>
        </a:dk1>
        <a:lt1>
          <a:srgbClr val="FFFFFF"/>
        </a:lt1>
        <a:dk2>
          <a:srgbClr val="1D315B"/>
        </a:dk2>
        <a:lt2>
          <a:srgbClr val="FFFFFF"/>
        </a:lt2>
        <a:accent1>
          <a:srgbClr val="E86514"/>
        </a:accent1>
        <a:accent2>
          <a:srgbClr val="5D32A4"/>
        </a:accent2>
        <a:accent3>
          <a:srgbClr val="ABADB5"/>
        </a:accent3>
        <a:accent4>
          <a:srgbClr val="DADADA"/>
        </a:accent4>
        <a:accent5>
          <a:srgbClr val="F2B8AA"/>
        </a:accent5>
        <a:accent6>
          <a:srgbClr val="532C94"/>
        </a:accent6>
        <a:hlink>
          <a:srgbClr val="A82248"/>
        </a:hlink>
        <a:folHlink>
          <a:srgbClr val="006E1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5">
        <a:dk1>
          <a:srgbClr val="80B7C0"/>
        </a:dk1>
        <a:lt1>
          <a:srgbClr val="FFFFFF"/>
        </a:lt1>
        <a:dk2>
          <a:srgbClr val="1D315B"/>
        </a:dk2>
        <a:lt2>
          <a:srgbClr val="FFFFFF"/>
        </a:lt2>
        <a:accent1>
          <a:srgbClr val="FFCC00"/>
        </a:accent1>
        <a:accent2>
          <a:srgbClr val="CC0000"/>
        </a:accent2>
        <a:accent3>
          <a:srgbClr val="ABADB5"/>
        </a:accent3>
        <a:accent4>
          <a:srgbClr val="DADADA"/>
        </a:accent4>
        <a:accent5>
          <a:srgbClr val="FFE2AA"/>
        </a:accent5>
        <a:accent6>
          <a:srgbClr val="B90000"/>
        </a:accent6>
        <a:hlink>
          <a:srgbClr val="33CC33"/>
        </a:hlink>
        <a:folHlink>
          <a:srgbClr val="66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6">
        <a:dk1>
          <a:srgbClr val="80B7C0"/>
        </a:dk1>
        <a:lt1>
          <a:srgbClr val="FF9933"/>
        </a:lt1>
        <a:dk2>
          <a:srgbClr val="1D315B"/>
        </a:dk2>
        <a:lt2>
          <a:srgbClr val="990099"/>
        </a:lt2>
        <a:accent1>
          <a:srgbClr val="FFCC00"/>
        </a:accent1>
        <a:accent2>
          <a:srgbClr val="CC0000"/>
        </a:accent2>
        <a:accent3>
          <a:srgbClr val="ABADB5"/>
        </a:accent3>
        <a:accent4>
          <a:srgbClr val="DA822A"/>
        </a:accent4>
        <a:accent5>
          <a:srgbClr val="FFE2AA"/>
        </a:accent5>
        <a:accent6>
          <a:srgbClr val="B90000"/>
        </a:accent6>
        <a:hlink>
          <a:srgbClr val="33CC33"/>
        </a:hlink>
        <a:folHlink>
          <a:srgbClr val="66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7">
        <a:dk1>
          <a:srgbClr val="FFFFFF"/>
        </a:dk1>
        <a:lt1>
          <a:srgbClr val="FF9933"/>
        </a:lt1>
        <a:dk2>
          <a:srgbClr val="1D315B"/>
        </a:dk2>
        <a:lt2>
          <a:srgbClr val="800080"/>
        </a:lt2>
        <a:accent1>
          <a:srgbClr val="FFCC00"/>
        </a:accent1>
        <a:accent2>
          <a:srgbClr val="990033"/>
        </a:accent2>
        <a:accent3>
          <a:srgbClr val="ABADB5"/>
        </a:accent3>
        <a:accent4>
          <a:srgbClr val="DA822A"/>
        </a:accent4>
        <a:accent5>
          <a:srgbClr val="FFE2AA"/>
        </a:accent5>
        <a:accent6>
          <a:srgbClr val="8A002D"/>
        </a:accent6>
        <a:hlink>
          <a:srgbClr val="009900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8">
        <a:dk1>
          <a:srgbClr val="FFFFFF"/>
        </a:dk1>
        <a:lt1>
          <a:srgbClr val="FF9933"/>
        </a:lt1>
        <a:dk2>
          <a:srgbClr val="1D315B"/>
        </a:dk2>
        <a:lt2>
          <a:srgbClr val="800080"/>
        </a:lt2>
        <a:accent1>
          <a:srgbClr val="FFCC00"/>
        </a:accent1>
        <a:accent2>
          <a:srgbClr val="990033"/>
        </a:accent2>
        <a:accent3>
          <a:srgbClr val="ABADB5"/>
        </a:accent3>
        <a:accent4>
          <a:srgbClr val="DA822A"/>
        </a:accent4>
        <a:accent5>
          <a:srgbClr val="FFE2AA"/>
        </a:accent5>
        <a:accent6>
          <a:srgbClr val="8A002D"/>
        </a:accent6>
        <a:hlink>
          <a:srgbClr val="009900"/>
        </a:hlink>
        <a:folHlink>
          <a:srgbClr val="007F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9">
        <a:dk1>
          <a:srgbClr val="FFFFFF"/>
        </a:dk1>
        <a:lt1>
          <a:srgbClr val="FF9933"/>
        </a:lt1>
        <a:dk2>
          <a:srgbClr val="1D315B"/>
        </a:dk2>
        <a:lt2>
          <a:srgbClr val="660066"/>
        </a:lt2>
        <a:accent1>
          <a:srgbClr val="FFCC00"/>
        </a:accent1>
        <a:accent2>
          <a:srgbClr val="990033"/>
        </a:accent2>
        <a:accent3>
          <a:srgbClr val="ABADB5"/>
        </a:accent3>
        <a:accent4>
          <a:srgbClr val="DA822A"/>
        </a:accent4>
        <a:accent5>
          <a:srgbClr val="FFE2AA"/>
        </a:accent5>
        <a:accent6>
          <a:srgbClr val="8A002D"/>
        </a:accent6>
        <a:hlink>
          <a:srgbClr val="336600"/>
        </a:hlink>
        <a:folHlink>
          <a:srgbClr val="007F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10">
        <a:dk1>
          <a:srgbClr val="FF9933"/>
        </a:dk1>
        <a:lt1>
          <a:srgbClr val="FFFFFF"/>
        </a:lt1>
        <a:dk2>
          <a:srgbClr val="660066"/>
        </a:dk2>
        <a:lt2>
          <a:srgbClr val="1D315B"/>
        </a:lt2>
        <a:accent1>
          <a:srgbClr val="FFCC00"/>
        </a:accent1>
        <a:accent2>
          <a:srgbClr val="990033"/>
        </a:accent2>
        <a:accent3>
          <a:srgbClr val="FFFFFF"/>
        </a:accent3>
        <a:accent4>
          <a:srgbClr val="DA822A"/>
        </a:accent4>
        <a:accent5>
          <a:srgbClr val="FFE2AA"/>
        </a:accent5>
        <a:accent6>
          <a:srgbClr val="8A002D"/>
        </a:accent6>
        <a:hlink>
          <a:srgbClr val="336600"/>
        </a:hlink>
        <a:folHlink>
          <a:srgbClr val="007F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3 11">
        <a:dk1>
          <a:srgbClr val="1D315B"/>
        </a:dk1>
        <a:lt1>
          <a:srgbClr val="FFFFFF"/>
        </a:lt1>
        <a:dk2>
          <a:srgbClr val="660066"/>
        </a:dk2>
        <a:lt2>
          <a:srgbClr val="1D315B"/>
        </a:lt2>
        <a:accent1>
          <a:srgbClr val="FFCC00"/>
        </a:accent1>
        <a:accent2>
          <a:srgbClr val="990033"/>
        </a:accent2>
        <a:accent3>
          <a:srgbClr val="FFFFFF"/>
        </a:accent3>
        <a:accent4>
          <a:srgbClr val="17284C"/>
        </a:accent4>
        <a:accent5>
          <a:srgbClr val="FFE2AA"/>
        </a:accent5>
        <a:accent6>
          <a:srgbClr val="8A002D"/>
        </a:accent6>
        <a:hlink>
          <a:srgbClr val="336600"/>
        </a:hlink>
        <a:folHlink>
          <a:srgbClr val="007F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3 12">
        <a:dk1>
          <a:srgbClr val="1D315B"/>
        </a:dk1>
        <a:lt1>
          <a:srgbClr val="FFFFFF"/>
        </a:lt1>
        <a:dk2>
          <a:srgbClr val="660066"/>
        </a:dk2>
        <a:lt2>
          <a:srgbClr val="FF9933"/>
        </a:lt2>
        <a:accent1>
          <a:srgbClr val="FFCC00"/>
        </a:accent1>
        <a:accent2>
          <a:srgbClr val="990033"/>
        </a:accent2>
        <a:accent3>
          <a:srgbClr val="FFFFFF"/>
        </a:accent3>
        <a:accent4>
          <a:srgbClr val="17284C"/>
        </a:accent4>
        <a:accent5>
          <a:srgbClr val="FFE2AA"/>
        </a:accent5>
        <a:accent6>
          <a:srgbClr val="8A002D"/>
        </a:accent6>
        <a:hlink>
          <a:srgbClr val="336600"/>
        </a:hlink>
        <a:folHlink>
          <a:srgbClr val="007F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Improved ARMTheme">
  <a:themeElements>
    <a:clrScheme name="test3 12">
      <a:dk1>
        <a:srgbClr val="1D315B"/>
      </a:dk1>
      <a:lt1>
        <a:srgbClr val="FFFFFF"/>
      </a:lt1>
      <a:dk2>
        <a:srgbClr val="660066"/>
      </a:dk2>
      <a:lt2>
        <a:srgbClr val="FF9933"/>
      </a:lt2>
      <a:accent1>
        <a:srgbClr val="FFCC00"/>
      </a:accent1>
      <a:accent2>
        <a:srgbClr val="990033"/>
      </a:accent2>
      <a:accent3>
        <a:srgbClr val="FFFFFF"/>
      </a:accent3>
      <a:accent4>
        <a:srgbClr val="17284C"/>
      </a:accent4>
      <a:accent5>
        <a:srgbClr val="FFE2AA"/>
      </a:accent5>
      <a:accent6>
        <a:srgbClr val="8A002D"/>
      </a:accent6>
      <a:hlink>
        <a:srgbClr val="336600"/>
      </a:hlink>
      <a:folHlink>
        <a:srgbClr val="007FAC"/>
      </a:folHlink>
    </a:clrScheme>
    <a:fontScheme name="test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FF0000"/>
          </a:solidFill>
          <a:prstDash val="solid"/>
          <a:round/>
          <a:headEnd type="triangl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801688" rtl="0" eaLnBrk="0" fontAlgn="ctr" latinLnBrk="0" hangingPunct="0">
          <a:lnSpc>
            <a:spcPct val="80000"/>
          </a:lnSpc>
          <a:spcBef>
            <a:spcPct val="50000"/>
          </a:spcBef>
          <a:spcAft>
            <a:spcPct val="0"/>
          </a:spcAft>
          <a:buClr>
            <a:schemeClr val="bg2"/>
          </a:buClr>
          <a:buSzPct val="125000"/>
          <a:buFont typeface="Wingdings" pitchFamily="2" charset="2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FF0000"/>
          </a:solidFill>
          <a:prstDash val="solid"/>
          <a:round/>
          <a:headEnd type="triangl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801688" rtl="0" eaLnBrk="0" fontAlgn="ctr" latinLnBrk="0" hangingPunct="0">
          <a:lnSpc>
            <a:spcPct val="80000"/>
          </a:lnSpc>
          <a:spcBef>
            <a:spcPct val="50000"/>
          </a:spcBef>
          <a:spcAft>
            <a:spcPct val="0"/>
          </a:spcAft>
          <a:buClr>
            <a:schemeClr val="bg2"/>
          </a:buClr>
          <a:buSzPct val="125000"/>
          <a:buFont typeface="Wingdings" pitchFamily="2" charset="2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test3 1">
        <a:dk1>
          <a:srgbClr val="80B7C0"/>
        </a:dk1>
        <a:lt1>
          <a:srgbClr val="FFFFFF"/>
        </a:lt1>
        <a:dk2>
          <a:srgbClr val="000066"/>
        </a:dk2>
        <a:lt2>
          <a:srgbClr val="4F647E"/>
        </a:lt2>
        <a:accent1>
          <a:srgbClr val="F49766"/>
        </a:accent1>
        <a:accent2>
          <a:srgbClr val="8866A6"/>
        </a:accent2>
        <a:accent3>
          <a:srgbClr val="AAAAB8"/>
        </a:accent3>
        <a:accent4>
          <a:srgbClr val="DADADA"/>
        </a:accent4>
        <a:accent5>
          <a:srgbClr val="F8C9B8"/>
        </a:accent5>
        <a:accent6>
          <a:srgbClr val="7B5C96"/>
        </a:accent6>
        <a:hlink>
          <a:srgbClr val="9C484F"/>
        </a:hlink>
        <a:folHlink>
          <a:srgbClr val="74928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2">
        <a:dk1>
          <a:srgbClr val="80B7C0"/>
        </a:dk1>
        <a:lt1>
          <a:srgbClr val="FFFFFF"/>
        </a:lt1>
        <a:dk2>
          <a:srgbClr val="000066"/>
        </a:dk2>
        <a:lt2>
          <a:srgbClr val="FFFFFF"/>
        </a:lt2>
        <a:accent1>
          <a:srgbClr val="E86514"/>
        </a:accent1>
        <a:accent2>
          <a:srgbClr val="5D32A4"/>
        </a:accent2>
        <a:accent3>
          <a:srgbClr val="AAAAB8"/>
        </a:accent3>
        <a:accent4>
          <a:srgbClr val="DADADA"/>
        </a:accent4>
        <a:accent5>
          <a:srgbClr val="F2B8AA"/>
        </a:accent5>
        <a:accent6>
          <a:srgbClr val="532C94"/>
        </a:accent6>
        <a:hlink>
          <a:srgbClr val="A82248"/>
        </a:hlink>
        <a:folHlink>
          <a:srgbClr val="006E1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3">
        <a:dk1>
          <a:srgbClr val="80B7C0"/>
        </a:dk1>
        <a:lt1>
          <a:srgbClr val="FFFFFF"/>
        </a:lt1>
        <a:dk2>
          <a:srgbClr val="00325F"/>
        </a:dk2>
        <a:lt2>
          <a:srgbClr val="FFFFFF"/>
        </a:lt2>
        <a:accent1>
          <a:srgbClr val="E86514"/>
        </a:accent1>
        <a:accent2>
          <a:srgbClr val="5D32A4"/>
        </a:accent2>
        <a:accent3>
          <a:srgbClr val="AAADB6"/>
        </a:accent3>
        <a:accent4>
          <a:srgbClr val="DADADA"/>
        </a:accent4>
        <a:accent5>
          <a:srgbClr val="F2B8AA"/>
        </a:accent5>
        <a:accent6>
          <a:srgbClr val="532C94"/>
        </a:accent6>
        <a:hlink>
          <a:srgbClr val="A82248"/>
        </a:hlink>
        <a:folHlink>
          <a:srgbClr val="006E1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4">
        <a:dk1>
          <a:srgbClr val="80B7C0"/>
        </a:dk1>
        <a:lt1>
          <a:srgbClr val="FFFFFF"/>
        </a:lt1>
        <a:dk2>
          <a:srgbClr val="1D315B"/>
        </a:dk2>
        <a:lt2>
          <a:srgbClr val="FFFFFF"/>
        </a:lt2>
        <a:accent1>
          <a:srgbClr val="E86514"/>
        </a:accent1>
        <a:accent2>
          <a:srgbClr val="5D32A4"/>
        </a:accent2>
        <a:accent3>
          <a:srgbClr val="ABADB5"/>
        </a:accent3>
        <a:accent4>
          <a:srgbClr val="DADADA"/>
        </a:accent4>
        <a:accent5>
          <a:srgbClr val="F2B8AA"/>
        </a:accent5>
        <a:accent6>
          <a:srgbClr val="532C94"/>
        </a:accent6>
        <a:hlink>
          <a:srgbClr val="A82248"/>
        </a:hlink>
        <a:folHlink>
          <a:srgbClr val="006E1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5">
        <a:dk1>
          <a:srgbClr val="80B7C0"/>
        </a:dk1>
        <a:lt1>
          <a:srgbClr val="FFFFFF"/>
        </a:lt1>
        <a:dk2>
          <a:srgbClr val="1D315B"/>
        </a:dk2>
        <a:lt2>
          <a:srgbClr val="FFFFFF"/>
        </a:lt2>
        <a:accent1>
          <a:srgbClr val="FFCC00"/>
        </a:accent1>
        <a:accent2>
          <a:srgbClr val="CC0000"/>
        </a:accent2>
        <a:accent3>
          <a:srgbClr val="ABADB5"/>
        </a:accent3>
        <a:accent4>
          <a:srgbClr val="DADADA"/>
        </a:accent4>
        <a:accent5>
          <a:srgbClr val="FFE2AA"/>
        </a:accent5>
        <a:accent6>
          <a:srgbClr val="B90000"/>
        </a:accent6>
        <a:hlink>
          <a:srgbClr val="33CC33"/>
        </a:hlink>
        <a:folHlink>
          <a:srgbClr val="66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6">
        <a:dk1>
          <a:srgbClr val="80B7C0"/>
        </a:dk1>
        <a:lt1>
          <a:srgbClr val="FF9933"/>
        </a:lt1>
        <a:dk2>
          <a:srgbClr val="1D315B"/>
        </a:dk2>
        <a:lt2>
          <a:srgbClr val="990099"/>
        </a:lt2>
        <a:accent1>
          <a:srgbClr val="FFCC00"/>
        </a:accent1>
        <a:accent2>
          <a:srgbClr val="CC0000"/>
        </a:accent2>
        <a:accent3>
          <a:srgbClr val="ABADB5"/>
        </a:accent3>
        <a:accent4>
          <a:srgbClr val="DA822A"/>
        </a:accent4>
        <a:accent5>
          <a:srgbClr val="FFE2AA"/>
        </a:accent5>
        <a:accent6>
          <a:srgbClr val="B90000"/>
        </a:accent6>
        <a:hlink>
          <a:srgbClr val="33CC33"/>
        </a:hlink>
        <a:folHlink>
          <a:srgbClr val="66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7">
        <a:dk1>
          <a:srgbClr val="FFFFFF"/>
        </a:dk1>
        <a:lt1>
          <a:srgbClr val="FF9933"/>
        </a:lt1>
        <a:dk2>
          <a:srgbClr val="1D315B"/>
        </a:dk2>
        <a:lt2>
          <a:srgbClr val="800080"/>
        </a:lt2>
        <a:accent1>
          <a:srgbClr val="FFCC00"/>
        </a:accent1>
        <a:accent2>
          <a:srgbClr val="990033"/>
        </a:accent2>
        <a:accent3>
          <a:srgbClr val="ABADB5"/>
        </a:accent3>
        <a:accent4>
          <a:srgbClr val="DA822A"/>
        </a:accent4>
        <a:accent5>
          <a:srgbClr val="FFE2AA"/>
        </a:accent5>
        <a:accent6>
          <a:srgbClr val="8A002D"/>
        </a:accent6>
        <a:hlink>
          <a:srgbClr val="009900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8">
        <a:dk1>
          <a:srgbClr val="FFFFFF"/>
        </a:dk1>
        <a:lt1>
          <a:srgbClr val="FF9933"/>
        </a:lt1>
        <a:dk2>
          <a:srgbClr val="1D315B"/>
        </a:dk2>
        <a:lt2>
          <a:srgbClr val="800080"/>
        </a:lt2>
        <a:accent1>
          <a:srgbClr val="FFCC00"/>
        </a:accent1>
        <a:accent2>
          <a:srgbClr val="990033"/>
        </a:accent2>
        <a:accent3>
          <a:srgbClr val="ABADB5"/>
        </a:accent3>
        <a:accent4>
          <a:srgbClr val="DA822A"/>
        </a:accent4>
        <a:accent5>
          <a:srgbClr val="FFE2AA"/>
        </a:accent5>
        <a:accent6>
          <a:srgbClr val="8A002D"/>
        </a:accent6>
        <a:hlink>
          <a:srgbClr val="009900"/>
        </a:hlink>
        <a:folHlink>
          <a:srgbClr val="007F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9">
        <a:dk1>
          <a:srgbClr val="FFFFFF"/>
        </a:dk1>
        <a:lt1>
          <a:srgbClr val="FF9933"/>
        </a:lt1>
        <a:dk2>
          <a:srgbClr val="1D315B"/>
        </a:dk2>
        <a:lt2>
          <a:srgbClr val="660066"/>
        </a:lt2>
        <a:accent1>
          <a:srgbClr val="FFCC00"/>
        </a:accent1>
        <a:accent2>
          <a:srgbClr val="990033"/>
        </a:accent2>
        <a:accent3>
          <a:srgbClr val="ABADB5"/>
        </a:accent3>
        <a:accent4>
          <a:srgbClr val="DA822A"/>
        </a:accent4>
        <a:accent5>
          <a:srgbClr val="FFE2AA"/>
        </a:accent5>
        <a:accent6>
          <a:srgbClr val="8A002D"/>
        </a:accent6>
        <a:hlink>
          <a:srgbClr val="336600"/>
        </a:hlink>
        <a:folHlink>
          <a:srgbClr val="007F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10">
        <a:dk1>
          <a:srgbClr val="FF9933"/>
        </a:dk1>
        <a:lt1>
          <a:srgbClr val="FFFFFF"/>
        </a:lt1>
        <a:dk2>
          <a:srgbClr val="660066"/>
        </a:dk2>
        <a:lt2>
          <a:srgbClr val="1D315B"/>
        </a:lt2>
        <a:accent1>
          <a:srgbClr val="FFCC00"/>
        </a:accent1>
        <a:accent2>
          <a:srgbClr val="990033"/>
        </a:accent2>
        <a:accent3>
          <a:srgbClr val="FFFFFF"/>
        </a:accent3>
        <a:accent4>
          <a:srgbClr val="DA822A"/>
        </a:accent4>
        <a:accent5>
          <a:srgbClr val="FFE2AA"/>
        </a:accent5>
        <a:accent6>
          <a:srgbClr val="8A002D"/>
        </a:accent6>
        <a:hlink>
          <a:srgbClr val="336600"/>
        </a:hlink>
        <a:folHlink>
          <a:srgbClr val="007F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3 11">
        <a:dk1>
          <a:srgbClr val="1D315B"/>
        </a:dk1>
        <a:lt1>
          <a:srgbClr val="FFFFFF"/>
        </a:lt1>
        <a:dk2>
          <a:srgbClr val="660066"/>
        </a:dk2>
        <a:lt2>
          <a:srgbClr val="1D315B"/>
        </a:lt2>
        <a:accent1>
          <a:srgbClr val="FFCC00"/>
        </a:accent1>
        <a:accent2>
          <a:srgbClr val="990033"/>
        </a:accent2>
        <a:accent3>
          <a:srgbClr val="FFFFFF"/>
        </a:accent3>
        <a:accent4>
          <a:srgbClr val="17284C"/>
        </a:accent4>
        <a:accent5>
          <a:srgbClr val="FFE2AA"/>
        </a:accent5>
        <a:accent6>
          <a:srgbClr val="8A002D"/>
        </a:accent6>
        <a:hlink>
          <a:srgbClr val="336600"/>
        </a:hlink>
        <a:folHlink>
          <a:srgbClr val="007F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3 12">
        <a:dk1>
          <a:srgbClr val="1D315B"/>
        </a:dk1>
        <a:lt1>
          <a:srgbClr val="FFFFFF"/>
        </a:lt1>
        <a:dk2>
          <a:srgbClr val="660066"/>
        </a:dk2>
        <a:lt2>
          <a:srgbClr val="FF9933"/>
        </a:lt2>
        <a:accent1>
          <a:srgbClr val="FFCC00"/>
        </a:accent1>
        <a:accent2>
          <a:srgbClr val="990033"/>
        </a:accent2>
        <a:accent3>
          <a:srgbClr val="FFFFFF"/>
        </a:accent3>
        <a:accent4>
          <a:srgbClr val="17284C"/>
        </a:accent4>
        <a:accent5>
          <a:srgbClr val="FFE2AA"/>
        </a:accent5>
        <a:accent6>
          <a:srgbClr val="8A002D"/>
        </a:accent6>
        <a:hlink>
          <a:srgbClr val="336600"/>
        </a:hlink>
        <a:folHlink>
          <a:srgbClr val="007F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ARMTheme</Template>
  <TotalTime>16146</TotalTime>
  <Words>2620</Words>
  <Application>Microsoft Office PowerPoint</Application>
  <PresentationFormat>On-screen Show (4:3)</PresentationFormat>
  <Paragraphs>493</Paragraphs>
  <Slides>41</Slides>
  <Notes>41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41</vt:i4>
      </vt:variant>
    </vt:vector>
  </HeadingPairs>
  <TitlesOfParts>
    <vt:vector size="43" baseType="lpstr">
      <vt:lpstr>ARMTheme</vt:lpstr>
      <vt:lpstr>Improved ARMTheme</vt:lpstr>
      <vt:lpstr>Cortex-M0+ CPU Core</vt:lpstr>
      <vt:lpstr>Overview</vt:lpstr>
      <vt:lpstr>Microcontroller vs. Microprocessor</vt:lpstr>
      <vt:lpstr>Cortex-M0+ Core</vt:lpstr>
      <vt:lpstr>Architectures and Memory Speed</vt:lpstr>
      <vt:lpstr>ARM Processor Core Registers</vt:lpstr>
      <vt:lpstr>ARM Processor Core Registers (32 bits each)</vt:lpstr>
      <vt:lpstr>Operating Modes</vt:lpstr>
      <vt:lpstr>ARM Processor Core Registers</vt:lpstr>
      <vt:lpstr>ARM Processor Core Registers</vt:lpstr>
      <vt:lpstr>Memory Maps For Cortex M0+ and MCU</vt:lpstr>
      <vt:lpstr>Endianness</vt:lpstr>
      <vt:lpstr>ARMv6-M Endianness</vt:lpstr>
      <vt:lpstr>ARM, Thumb and Thumb-2 Instructions</vt:lpstr>
      <vt:lpstr>Instruction Set</vt:lpstr>
      <vt:lpstr>Assembler Instruction Format</vt:lpstr>
      <vt:lpstr>Where Can the Operands Be Located?</vt:lpstr>
      <vt:lpstr>Update Condition Codes in APSR?</vt:lpstr>
      <vt:lpstr>Instruction Set Summary</vt:lpstr>
      <vt:lpstr>Load/Store Register</vt:lpstr>
      <vt:lpstr>Addressing Memory</vt:lpstr>
      <vt:lpstr>Other Data Sizes</vt:lpstr>
      <vt:lpstr>Data Size Extension</vt:lpstr>
      <vt:lpstr>Load/Store Multiple</vt:lpstr>
      <vt:lpstr>Load Literal Value into Register</vt:lpstr>
      <vt:lpstr>Move (Pseudo-)Instructions</vt:lpstr>
      <vt:lpstr>Stack Operations</vt:lpstr>
      <vt:lpstr>Add Instructions</vt:lpstr>
      <vt:lpstr>Add Instructions with Stack Pointer</vt:lpstr>
      <vt:lpstr>Address to Register Pseudo-Instruction</vt:lpstr>
      <vt:lpstr>Subtract</vt:lpstr>
      <vt:lpstr>Multiply</vt:lpstr>
      <vt:lpstr>Logical Operations</vt:lpstr>
      <vt:lpstr>Compare</vt:lpstr>
      <vt:lpstr>Shift and Rotate</vt:lpstr>
      <vt:lpstr>Reversing Bytes</vt:lpstr>
      <vt:lpstr>Changing Program Flow - Branches</vt:lpstr>
      <vt:lpstr>Condition Codes</vt:lpstr>
      <vt:lpstr>Changing Program Flow - Subroutines</vt:lpstr>
      <vt:lpstr>Special Register Instructions</vt:lpstr>
      <vt:lpstr>Other</vt:lpstr>
    </vt:vector>
  </TitlesOfParts>
  <Company>Compaq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Content</dc:title>
  <dc:creator>Compaq</dc:creator>
  <cp:lastModifiedBy>Alex</cp:lastModifiedBy>
  <cp:revision>199</cp:revision>
  <cp:lastPrinted>2000-08-21T16:55:50Z</cp:lastPrinted>
  <dcterms:created xsi:type="dcterms:W3CDTF">2000-08-18T17:47:17Z</dcterms:created>
  <dcterms:modified xsi:type="dcterms:W3CDTF">2013-06-20T14:48:26Z</dcterms:modified>
</cp:coreProperties>
</file>