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7" r:id="rId2"/>
  </p:sldMasterIdLst>
  <p:notesMasterIdLst>
    <p:notesMasterId r:id="rId59"/>
  </p:notesMasterIdLst>
  <p:handoutMasterIdLst>
    <p:handoutMasterId r:id="rId60"/>
  </p:handoutMasterIdLst>
  <p:sldIdLst>
    <p:sldId id="258" r:id="rId3"/>
    <p:sldId id="261" r:id="rId4"/>
    <p:sldId id="301" r:id="rId5"/>
    <p:sldId id="302" r:id="rId6"/>
    <p:sldId id="303" r:id="rId7"/>
    <p:sldId id="334" r:id="rId8"/>
    <p:sldId id="335" r:id="rId9"/>
    <p:sldId id="345" r:id="rId10"/>
    <p:sldId id="363" r:id="rId11"/>
    <p:sldId id="354" r:id="rId12"/>
    <p:sldId id="324" r:id="rId13"/>
    <p:sldId id="347" r:id="rId14"/>
    <p:sldId id="353" r:id="rId15"/>
    <p:sldId id="305" r:id="rId16"/>
    <p:sldId id="346" r:id="rId17"/>
    <p:sldId id="306" r:id="rId18"/>
    <p:sldId id="307" r:id="rId19"/>
    <p:sldId id="321" r:id="rId20"/>
    <p:sldId id="308" r:id="rId21"/>
    <p:sldId id="309" r:id="rId22"/>
    <p:sldId id="310" r:id="rId23"/>
    <p:sldId id="355" r:id="rId24"/>
    <p:sldId id="311" r:id="rId25"/>
    <p:sldId id="339" r:id="rId26"/>
    <p:sldId id="312" r:id="rId27"/>
    <p:sldId id="313" r:id="rId28"/>
    <p:sldId id="343" r:id="rId29"/>
    <p:sldId id="344" r:id="rId30"/>
    <p:sldId id="342" r:id="rId31"/>
    <p:sldId id="349" r:id="rId32"/>
    <p:sldId id="314" r:id="rId33"/>
    <p:sldId id="348" r:id="rId34"/>
    <p:sldId id="341" r:id="rId35"/>
    <p:sldId id="356" r:id="rId36"/>
    <p:sldId id="315" r:id="rId37"/>
    <p:sldId id="316" r:id="rId38"/>
    <p:sldId id="317" r:id="rId39"/>
    <p:sldId id="350" r:id="rId40"/>
    <p:sldId id="361" r:id="rId41"/>
    <p:sldId id="362" r:id="rId42"/>
    <p:sldId id="320" r:id="rId43"/>
    <p:sldId id="322" r:id="rId44"/>
    <p:sldId id="323" r:id="rId45"/>
    <p:sldId id="351" r:id="rId46"/>
    <p:sldId id="358" r:id="rId47"/>
    <p:sldId id="325" r:id="rId48"/>
    <p:sldId id="357" r:id="rId49"/>
    <p:sldId id="318" r:id="rId50"/>
    <p:sldId id="359" r:id="rId51"/>
    <p:sldId id="352" r:id="rId52"/>
    <p:sldId id="360" r:id="rId53"/>
    <p:sldId id="333" r:id="rId54"/>
    <p:sldId id="329" r:id="rId55"/>
    <p:sldId id="330" r:id="rId56"/>
    <p:sldId id="331" r:id="rId57"/>
    <p:sldId id="332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EDCD6"/>
    <a:srgbClr val="FFCC99"/>
    <a:srgbClr val="CCFF99"/>
    <a:srgbClr val="FFCCFF"/>
    <a:srgbClr val="66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4" autoAdjust="0"/>
    <p:restoredTop sz="86370" autoAdjust="0"/>
  </p:normalViewPr>
  <p:slideViewPr>
    <p:cSldViewPr>
      <p:cViewPr varScale="1">
        <p:scale>
          <a:sx n="90" d="100"/>
          <a:sy n="90" d="100"/>
        </p:scale>
        <p:origin x="-10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D818D9-5E50-4F84-9550-93625C5174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8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8500"/>
            <a:ext cx="4545012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238" y="4338638"/>
            <a:ext cx="5076825" cy="410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EF0128-BE69-46F8-8B53-F084BE844D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00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FD43E-C9CA-400D-BE26-76D6CA7E3007}" type="slidenum">
              <a:rPr lang="en-US"/>
              <a:pPr/>
              <a:t>1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91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83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1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1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11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99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85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3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57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48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136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60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65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608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2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851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22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2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653" indent="-2856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543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9560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6577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3594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0611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7628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4646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EFAB8C-FD1D-456F-8D06-1DFFBE55B839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108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108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064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488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585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867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9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653" indent="-2856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543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9560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6577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3594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0611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7628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4646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FC1CD-A778-4784-B508-A15C6A80C60D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9823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4256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082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082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8376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254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2546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3035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3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653" indent="-2856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543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9560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6577" indent="-228509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3594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0611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7628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4646" indent="-2285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76208E-BF37-4813-9A0E-AD14916A4CF2}" type="slidenum">
              <a:rPr lang="en-US" sz="1100"/>
              <a:pPr/>
              <a:t>5</a:t>
            </a:fld>
            <a:endParaRPr lang="en-US" sz="11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5999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6108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9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96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96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96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00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05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2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93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0128-BE69-46F8-8B53-F084BE844DB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Documents\Teaching\Book Writin'\ARM Cortex M0Plus\Production\ARM Foote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9652"/>
            <a:ext cx="9144000" cy="49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r>
              <a:rPr lang="en-US" sz="4000" dirty="0"/>
              <a:t>C as Implemented </a:t>
            </a:r>
            <a:r>
              <a:rPr lang="en-US" sz="4000" dirty="0" smtClean="0"/>
              <a:t>in</a:t>
            </a:r>
            <a:br>
              <a:rPr lang="en-US" sz="4000" dirty="0" smtClean="0"/>
            </a:br>
            <a:r>
              <a:rPr lang="en-US" sz="4000" dirty="0" smtClean="0"/>
              <a:t>Assembly Language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Using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4028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AAPCS Register Use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Make it easier to create modular, isolated and integrated code</a:t>
            </a:r>
          </a:p>
          <a:p>
            <a:endParaRPr lang="en-US" sz="2000" dirty="0" smtClean="0"/>
          </a:p>
          <a:p>
            <a:r>
              <a:rPr lang="en-US" sz="2000" dirty="0" smtClean="0"/>
              <a:t>Scratch registers are not expected to be preserved upon returning from a called subroutine</a:t>
            </a:r>
          </a:p>
          <a:p>
            <a:pPr lvl="1"/>
            <a:r>
              <a:rPr lang="en-US" sz="1800" dirty="0" smtClean="0"/>
              <a:t>r0-r3</a:t>
            </a:r>
          </a:p>
          <a:p>
            <a:endParaRPr lang="en-US" sz="2000" dirty="0" smtClean="0"/>
          </a:p>
          <a:p>
            <a:r>
              <a:rPr lang="en-US" sz="2000" dirty="0" smtClean="0"/>
              <a:t>Preserved (“variable”) registers are expected to have their original values upon returning from a called subroutine</a:t>
            </a:r>
          </a:p>
          <a:p>
            <a:pPr lvl="1"/>
            <a:r>
              <a:rPr lang="en-US" sz="1800" dirty="0" smtClean="0"/>
              <a:t>r4-r8, r10-r11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6545806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AAPCS Core Register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95710" y="914400"/>
            <a:ext cx="8238690" cy="5216186"/>
            <a:chOff x="295710" y="914400"/>
            <a:chExt cx="9267248" cy="5867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710" y="914400"/>
              <a:ext cx="8086290" cy="586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 bwMode="auto">
            <a:xfrm>
              <a:off x="533400" y="3848100"/>
              <a:ext cx="4495800" cy="156210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33400" y="2514600"/>
              <a:ext cx="4495800" cy="72390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05400" y="4074069"/>
              <a:ext cx="4114705" cy="12117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Must be 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saved, restored </a:t>
              </a:r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by </a:t>
              </a:r>
              <a:r>
                <a:rPr lang="en-US" sz="1600" b="1" dirty="0" err="1" smtClean="0">
                  <a:solidFill>
                    <a:srgbClr val="FF0000"/>
                  </a:solidFill>
                  <a:latin typeface="+mn-lt"/>
                </a:rPr>
                <a:t>callee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-procedure it may modify them.</a:t>
              </a:r>
            </a:p>
            <a:p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Calling subroutine expects these to retain their value. </a:t>
              </a:r>
              <a:endParaRPr lang="en-US" sz="1600" b="1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05400" y="2483584"/>
              <a:ext cx="4114705" cy="6577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Must be 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saved, restored </a:t>
              </a:r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by </a:t>
              </a:r>
              <a:r>
                <a:rPr lang="en-US" sz="1600" b="1" dirty="0" err="1" smtClean="0">
                  <a:solidFill>
                    <a:srgbClr val="FF0000"/>
                  </a:solidFill>
                  <a:latin typeface="+mn-lt"/>
                </a:rPr>
                <a:t>callee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-procedure it may modify them.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81713" y="5722440"/>
              <a:ext cx="3381245" cy="9347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+mn-lt"/>
                </a:rPr>
                <a:t>Don’t need to be saved. May be used for arguments, results, or temporary values.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33400" y="5486400"/>
              <a:ext cx="5562600" cy="12954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062118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Memory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6285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Memory Does a Program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013012"/>
            <a:ext cx="4191000" cy="5844988"/>
          </a:xfrm>
        </p:spPr>
        <p:txBody>
          <a:bodyPr/>
          <a:lstStyle/>
          <a:p>
            <a:r>
              <a:rPr lang="en-US" sz="2000" dirty="0" smtClean="0"/>
              <a:t>Five possible types</a:t>
            </a:r>
          </a:p>
          <a:p>
            <a:pPr lvl="1"/>
            <a:r>
              <a:rPr lang="en-US" sz="1800" dirty="0" smtClean="0"/>
              <a:t>Code</a:t>
            </a:r>
          </a:p>
          <a:p>
            <a:pPr lvl="1"/>
            <a:r>
              <a:rPr lang="en-US" sz="1800" dirty="0" smtClean="0"/>
              <a:t>Read-only static data</a:t>
            </a:r>
          </a:p>
          <a:p>
            <a:pPr lvl="1"/>
            <a:r>
              <a:rPr lang="en-US" sz="1800" dirty="0" smtClean="0"/>
              <a:t>Writable static data</a:t>
            </a:r>
          </a:p>
          <a:p>
            <a:pPr lvl="2"/>
            <a:r>
              <a:rPr lang="en-US" sz="1800" dirty="0" smtClean="0"/>
              <a:t>Initialized</a:t>
            </a:r>
          </a:p>
          <a:p>
            <a:pPr lvl="2"/>
            <a:r>
              <a:rPr lang="en-US" sz="1800" dirty="0" smtClean="0"/>
              <a:t>Zero-initialized</a:t>
            </a:r>
          </a:p>
          <a:p>
            <a:pPr lvl="2"/>
            <a:r>
              <a:rPr lang="en-US" sz="1800" dirty="0" smtClean="0"/>
              <a:t>Uninitialized</a:t>
            </a:r>
          </a:p>
          <a:p>
            <a:pPr lvl="1"/>
            <a:r>
              <a:rPr lang="en-US" sz="1800" dirty="0" smtClean="0"/>
              <a:t>Heap</a:t>
            </a:r>
          </a:p>
          <a:p>
            <a:pPr lvl="1"/>
            <a:r>
              <a:rPr lang="en-US" sz="1800" dirty="0" smtClean="0"/>
              <a:t>Stack</a:t>
            </a:r>
          </a:p>
          <a:p>
            <a:r>
              <a:rPr lang="en-US" sz="2000" dirty="0" smtClean="0"/>
              <a:t>What goes where?</a:t>
            </a:r>
          </a:p>
          <a:p>
            <a:pPr lvl="1"/>
            <a:r>
              <a:rPr lang="en-US" sz="1800" dirty="0" smtClean="0"/>
              <a:t>Code is obvious</a:t>
            </a:r>
          </a:p>
          <a:p>
            <a:pPr lvl="1"/>
            <a:r>
              <a:rPr lang="en-US" sz="1800" dirty="0" smtClean="0"/>
              <a:t>And the others?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13012"/>
            <a:ext cx="42755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a, b;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const</a:t>
            </a:r>
            <a:r>
              <a:rPr lang="en-US" dirty="0">
                <a:latin typeface="Lucida Console" pitchFamily="49" charset="0"/>
              </a:rPr>
              <a:t> char c=123;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d=31;</a:t>
            </a:r>
          </a:p>
          <a:p>
            <a:pPr lvl="0"/>
            <a:r>
              <a:rPr lang="en-US" dirty="0">
                <a:latin typeface="Lucida Console" pitchFamily="49" charset="0"/>
              </a:rPr>
              <a:t>void main(void) {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e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 lvl="0"/>
            <a:r>
              <a:rPr lang="en-US" dirty="0">
                <a:latin typeface="Lucida Console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  char f[32];</a:t>
            </a:r>
            <a:endParaRPr lang="en-US" dirty="0">
              <a:latin typeface="Lucida Console" pitchFamily="49" charset="0"/>
            </a:endParaRPr>
          </a:p>
          <a:p>
            <a:pPr lvl="0"/>
            <a:r>
              <a:rPr lang="en-US" dirty="0">
                <a:latin typeface="Lucida Console" pitchFamily="49" charset="0"/>
              </a:rPr>
              <a:t>   e = d + 7;</a:t>
            </a:r>
          </a:p>
          <a:p>
            <a:pPr lvl="0"/>
            <a:r>
              <a:rPr lang="en-US" dirty="0">
                <a:latin typeface="Lucida Console" pitchFamily="49" charset="0"/>
              </a:rPr>
              <a:t>   a = e + 29999;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</a:rPr>
              <a:t>strcpy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f,“Hello</a:t>
            </a:r>
            <a:r>
              <a:rPr lang="en-US" dirty="0">
                <a:latin typeface="Lucida Console" pitchFamily="49" charset="0"/>
              </a:rPr>
              <a:t>!”);</a:t>
            </a:r>
          </a:p>
          <a:p>
            <a:pPr lvl="0"/>
            <a:r>
              <a:rPr lang="en-US" dirty="0" smtClean="0">
                <a:latin typeface="Lucida Console" pitchFamily="49" charset="0"/>
              </a:rPr>
              <a:t>}</a:t>
            </a:r>
            <a:endParaRPr lang="en-US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9664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Memory Does a Program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013012"/>
            <a:ext cx="4191000" cy="5844988"/>
          </a:xfrm>
        </p:spPr>
        <p:txBody>
          <a:bodyPr/>
          <a:lstStyle/>
          <a:p>
            <a:r>
              <a:rPr lang="en-US" sz="2000" dirty="0" smtClean="0"/>
              <a:t>Can the information change?</a:t>
            </a:r>
          </a:p>
          <a:p>
            <a:pPr lvl="1"/>
            <a:r>
              <a:rPr lang="en-US" sz="1800" b="1" dirty="0" smtClean="0"/>
              <a:t>No? Put it in read-only, nonvolatile memory</a:t>
            </a:r>
          </a:p>
          <a:p>
            <a:pPr lvl="2"/>
            <a:r>
              <a:rPr lang="en-US" sz="1800" dirty="0" smtClean="0"/>
              <a:t>Instructions</a:t>
            </a:r>
          </a:p>
          <a:p>
            <a:pPr lvl="2"/>
            <a:r>
              <a:rPr lang="en-US" sz="1800" dirty="0" smtClean="0"/>
              <a:t>Constant strings</a:t>
            </a:r>
          </a:p>
          <a:p>
            <a:pPr lvl="2"/>
            <a:r>
              <a:rPr lang="en-US" sz="1800" dirty="0" smtClean="0"/>
              <a:t>Constant operands</a:t>
            </a:r>
          </a:p>
          <a:p>
            <a:pPr lvl="2"/>
            <a:r>
              <a:rPr lang="en-US" sz="1800" dirty="0" smtClean="0"/>
              <a:t>Initialization values</a:t>
            </a:r>
          </a:p>
          <a:p>
            <a:pPr lvl="1"/>
            <a:r>
              <a:rPr lang="en-US" sz="1800" b="1" dirty="0" smtClean="0"/>
              <a:t>Yes? Put it in read/write memory</a:t>
            </a:r>
          </a:p>
          <a:p>
            <a:pPr lvl="2"/>
            <a:r>
              <a:rPr lang="en-US" sz="1800" dirty="0" smtClean="0"/>
              <a:t>Variables</a:t>
            </a:r>
          </a:p>
          <a:p>
            <a:pPr lvl="2"/>
            <a:r>
              <a:rPr lang="en-US" sz="1800" dirty="0" smtClean="0"/>
              <a:t>Intermediate computations</a:t>
            </a:r>
          </a:p>
          <a:p>
            <a:pPr lvl="2"/>
            <a:r>
              <a:rPr lang="en-US" sz="1800" dirty="0" smtClean="0"/>
              <a:t>Return address</a:t>
            </a:r>
          </a:p>
          <a:p>
            <a:pPr lvl="2"/>
            <a:r>
              <a:rPr lang="en-US" sz="1800" dirty="0" smtClean="0"/>
              <a:t>Other housekeeping data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13012"/>
            <a:ext cx="42755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a, b;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const</a:t>
            </a:r>
            <a:r>
              <a:rPr lang="en-US" dirty="0">
                <a:latin typeface="Lucida Console" pitchFamily="49" charset="0"/>
              </a:rPr>
              <a:t> char c=123;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d=31;</a:t>
            </a:r>
          </a:p>
          <a:p>
            <a:pPr lvl="0"/>
            <a:r>
              <a:rPr lang="en-US" dirty="0">
                <a:latin typeface="Lucida Console" pitchFamily="49" charset="0"/>
              </a:rPr>
              <a:t>void main(void) {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e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 lvl="0"/>
            <a:r>
              <a:rPr lang="en-US" dirty="0">
                <a:latin typeface="Lucida Console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  char f[32];</a:t>
            </a:r>
            <a:endParaRPr lang="en-US" dirty="0">
              <a:latin typeface="Lucida Console" pitchFamily="49" charset="0"/>
            </a:endParaRPr>
          </a:p>
          <a:p>
            <a:pPr lvl="0"/>
            <a:r>
              <a:rPr lang="en-US" dirty="0">
                <a:latin typeface="Lucida Console" pitchFamily="49" charset="0"/>
              </a:rPr>
              <a:t>   e = d + 7;</a:t>
            </a:r>
          </a:p>
          <a:p>
            <a:pPr lvl="0"/>
            <a:r>
              <a:rPr lang="en-US" dirty="0">
                <a:latin typeface="Lucida Console" pitchFamily="49" charset="0"/>
              </a:rPr>
              <a:t>   a = e + 29999;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</a:rPr>
              <a:t>strcpy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f,“Hello</a:t>
            </a:r>
            <a:r>
              <a:rPr lang="en-US" dirty="0">
                <a:latin typeface="Lucida Console" pitchFamily="49" charset="0"/>
              </a:rPr>
              <a:t>!”);</a:t>
            </a:r>
          </a:p>
          <a:p>
            <a:pPr lvl="0"/>
            <a:r>
              <a:rPr lang="en-US" dirty="0" smtClean="0">
                <a:latin typeface="Lucida Console" pitchFamily="49" charset="0"/>
              </a:rPr>
              <a:t>}</a:t>
            </a:r>
            <a:endParaRPr lang="en-US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8462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Memory Does a Program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838200"/>
            <a:ext cx="4876800" cy="5844988"/>
          </a:xfrm>
        </p:spPr>
        <p:txBody>
          <a:bodyPr/>
          <a:lstStyle/>
          <a:p>
            <a:r>
              <a:rPr lang="en-US" sz="2000" dirty="0" smtClean="0"/>
              <a:t>How long does the data need to exist? Reuse memory if possible.</a:t>
            </a:r>
          </a:p>
          <a:p>
            <a:pPr lvl="1"/>
            <a:r>
              <a:rPr lang="en-US" sz="1800" b="1" dirty="0" smtClean="0"/>
              <a:t>Statically allocated </a:t>
            </a:r>
          </a:p>
          <a:p>
            <a:pPr lvl="2"/>
            <a:r>
              <a:rPr lang="en-US" sz="1800" dirty="0" smtClean="0"/>
              <a:t>Exists from </a:t>
            </a:r>
            <a:r>
              <a:rPr lang="en-US" sz="1800" b="1" dirty="0" smtClean="0"/>
              <a:t>program start to end</a:t>
            </a:r>
          </a:p>
          <a:p>
            <a:pPr lvl="2"/>
            <a:r>
              <a:rPr lang="en-US" sz="1800" dirty="0" smtClean="0"/>
              <a:t>Each variable has its own fixed location</a:t>
            </a:r>
          </a:p>
          <a:p>
            <a:pPr lvl="2"/>
            <a:r>
              <a:rPr lang="en-US" sz="1800" dirty="0" smtClean="0"/>
              <a:t>Space is not reused</a:t>
            </a:r>
          </a:p>
          <a:p>
            <a:pPr lvl="1"/>
            <a:r>
              <a:rPr lang="en-US" sz="1800" b="1" dirty="0" smtClean="0"/>
              <a:t>Automatically allocated</a:t>
            </a:r>
          </a:p>
          <a:p>
            <a:pPr lvl="2"/>
            <a:r>
              <a:rPr lang="en-US" sz="1800" dirty="0" smtClean="0"/>
              <a:t>Exists from </a:t>
            </a:r>
            <a:r>
              <a:rPr lang="en-US" sz="1800" b="1" dirty="0" smtClean="0"/>
              <a:t>function start to end</a:t>
            </a:r>
          </a:p>
          <a:p>
            <a:pPr lvl="2"/>
            <a:r>
              <a:rPr lang="en-US" sz="1800" dirty="0" smtClean="0"/>
              <a:t>Space can be reused</a:t>
            </a:r>
          </a:p>
          <a:p>
            <a:pPr lvl="1"/>
            <a:r>
              <a:rPr lang="en-US" sz="1800" b="1" dirty="0" smtClean="0"/>
              <a:t>Dynamically allocated</a:t>
            </a:r>
          </a:p>
          <a:p>
            <a:pPr lvl="2"/>
            <a:r>
              <a:rPr lang="en-US" sz="1800" dirty="0" smtClean="0"/>
              <a:t>Exists from explicit allocation to explicit </a:t>
            </a:r>
            <a:r>
              <a:rPr lang="en-US" sz="1800" dirty="0" err="1" smtClean="0"/>
              <a:t>deallocation</a:t>
            </a:r>
            <a:endParaRPr lang="en-US" sz="1800" dirty="0" smtClean="0"/>
          </a:p>
          <a:p>
            <a:pPr lvl="2"/>
            <a:r>
              <a:rPr lang="en-US" sz="1800" dirty="0" smtClean="0"/>
              <a:t>Space can be reused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42755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a, b;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const</a:t>
            </a:r>
            <a:r>
              <a:rPr lang="en-US" dirty="0">
                <a:latin typeface="Lucida Console" pitchFamily="49" charset="0"/>
              </a:rPr>
              <a:t> char c=123;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d=31;</a:t>
            </a:r>
          </a:p>
          <a:p>
            <a:pPr lvl="0"/>
            <a:r>
              <a:rPr lang="en-US" dirty="0">
                <a:latin typeface="Lucida Console" pitchFamily="49" charset="0"/>
              </a:rPr>
              <a:t>void main(void) {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e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 lvl="0"/>
            <a:r>
              <a:rPr lang="en-US" dirty="0">
                <a:latin typeface="Lucida Console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  char f[32];</a:t>
            </a:r>
            <a:endParaRPr lang="en-US" dirty="0">
              <a:latin typeface="Lucida Console" pitchFamily="49" charset="0"/>
            </a:endParaRPr>
          </a:p>
          <a:p>
            <a:pPr lvl="0"/>
            <a:r>
              <a:rPr lang="en-US" dirty="0">
                <a:latin typeface="Lucida Console" pitchFamily="49" charset="0"/>
              </a:rPr>
              <a:t>   e = d + 7;</a:t>
            </a:r>
          </a:p>
          <a:p>
            <a:pPr lvl="0"/>
            <a:r>
              <a:rPr lang="en-US" dirty="0">
                <a:latin typeface="Lucida Console" pitchFamily="49" charset="0"/>
              </a:rPr>
              <a:t>   a = e + 29999;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</a:rPr>
              <a:t>strcpy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f,“Hello</a:t>
            </a:r>
            <a:r>
              <a:rPr lang="en-US" dirty="0">
                <a:latin typeface="Lucida Console" pitchFamily="49" charset="0"/>
              </a:rPr>
              <a:t>!”);</a:t>
            </a:r>
          </a:p>
          <a:p>
            <a:pPr lvl="0"/>
            <a:r>
              <a:rPr lang="en-US" dirty="0" smtClean="0">
                <a:latin typeface="Lucida Console" pitchFamily="49" charset="0"/>
              </a:rPr>
              <a:t>}</a:t>
            </a:r>
            <a:endParaRPr lang="en-US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8595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2734600" y="1697205"/>
            <a:ext cx="42755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a, b;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const</a:t>
            </a:r>
            <a:r>
              <a:rPr lang="en-US" dirty="0">
                <a:latin typeface="Lucida Console" pitchFamily="49" charset="0"/>
              </a:rPr>
              <a:t> char c=123;</a:t>
            </a:r>
          </a:p>
          <a:p>
            <a:pPr lvl="0"/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d=31;</a:t>
            </a:r>
          </a:p>
          <a:p>
            <a:pPr lvl="0"/>
            <a:r>
              <a:rPr lang="en-US" dirty="0">
                <a:latin typeface="Lucida Console" pitchFamily="49" charset="0"/>
              </a:rPr>
              <a:t>void main(void) {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e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 lvl="0"/>
            <a:r>
              <a:rPr lang="en-US" dirty="0">
                <a:latin typeface="Lucida Console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  char f[32];</a:t>
            </a:r>
            <a:endParaRPr lang="en-US" dirty="0">
              <a:latin typeface="Lucida Console" pitchFamily="49" charset="0"/>
            </a:endParaRPr>
          </a:p>
          <a:p>
            <a:pPr lvl="0"/>
            <a:r>
              <a:rPr lang="en-US" dirty="0">
                <a:latin typeface="Lucida Console" pitchFamily="49" charset="0"/>
              </a:rPr>
              <a:t>   e = d + 7;</a:t>
            </a:r>
          </a:p>
          <a:p>
            <a:pPr lvl="0"/>
            <a:r>
              <a:rPr lang="en-US" dirty="0">
                <a:latin typeface="Lucida Console" pitchFamily="49" charset="0"/>
              </a:rPr>
              <a:t>   a = e + 29999;</a:t>
            </a:r>
          </a:p>
          <a:p>
            <a:pPr lvl="0"/>
            <a:r>
              <a:rPr lang="en-US" dirty="0">
                <a:latin typeface="Lucida Console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</a:rPr>
              <a:t>strcpy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f,“Hello</a:t>
            </a:r>
            <a:r>
              <a:rPr lang="en-US" dirty="0">
                <a:latin typeface="Lucida Console" pitchFamily="49" charset="0"/>
              </a:rPr>
              <a:t>!”);</a:t>
            </a:r>
          </a:p>
          <a:p>
            <a:pPr lvl="0"/>
            <a:r>
              <a:rPr lang="en-US" dirty="0" smtClean="0">
                <a:latin typeface="Lucida Console" pitchFamily="49" charset="0"/>
              </a:rPr>
              <a:t>}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Memory Use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666750" y="1066800"/>
            <a:ext cx="152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RAM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533400" y="2580994"/>
            <a:ext cx="1790700" cy="3100984"/>
            <a:chOff x="961796" y="2385416"/>
            <a:chExt cx="1790700" cy="3100984"/>
          </a:xfrm>
        </p:grpSpPr>
        <p:sp>
          <p:nvSpPr>
            <p:cNvPr id="94" name="Rectangle 93"/>
            <p:cNvSpPr/>
            <p:nvPr/>
          </p:nvSpPr>
          <p:spPr>
            <a:xfrm>
              <a:off x="961796" y="4433975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Heap Data</a:t>
              </a:r>
              <a:endParaRPr lang="en-US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61796" y="2385416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Initialized Data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61796" y="3432636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Stack</a:t>
              </a:r>
              <a:endParaRPr lang="en-US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cxnSp>
        <p:nvCxnSpPr>
          <p:cNvPr id="53" name="Straight Arrow Connector 52"/>
          <p:cNvCxnSpPr>
            <a:stCxn id="72" idx="1"/>
            <a:endCxn id="48" idx="3"/>
          </p:cNvCxnSpPr>
          <p:nvPr/>
        </p:nvCxnSpPr>
        <p:spPr>
          <a:xfrm flipH="1">
            <a:off x="2324100" y="1938919"/>
            <a:ext cx="1166918" cy="1544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3" idx="1"/>
            <a:endCxn id="95" idx="3"/>
          </p:cNvCxnSpPr>
          <p:nvPr/>
        </p:nvCxnSpPr>
        <p:spPr>
          <a:xfrm flipH="1">
            <a:off x="2324100" y="2669452"/>
            <a:ext cx="1229598" cy="43775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4" idx="3"/>
            <a:endCxn id="89" idx="1"/>
          </p:cNvCxnSpPr>
          <p:nvPr/>
        </p:nvCxnSpPr>
        <p:spPr>
          <a:xfrm>
            <a:off x="4345146" y="2684675"/>
            <a:ext cx="2546673" cy="46479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891819" y="1092878"/>
            <a:ext cx="1794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Flash ROM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6891819" y="1570836"/>
            <a:ext cx="1791919" cy="4189465"/>
            <a:chOff x="6781800" y="1296935"/>
            <a:chExt cx="1791919" cy="4189465"/>
          </a:xfrm>
        </p:grpSpPr>
        <p:sp>
          <p:nvSpPr>
            <p:cNvPr id="88" name="Rectangle 87"/>
            <p:cNvSpPr/>
            <p:nvPr/>
          </p:nvSpPr>
          <p:spPr>
            <a:xfrm>
              <a:off x="6783019" y="4433975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Program .text</a:t>
              </a:r>
              <a:endParaRPr lang="en-US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781800" y="2349360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InitializationData</a:t>
              </a:r>
              <a:endParaRPr lang="en-US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781800" y="1296935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Constant Data</a:t>
              </a:r>
              <a:endParaRPr lang="en-US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81800" y="3381550"/>
              <a:ext cx="1790700" cy="10524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Startup and Runtime Library Code</a:t>
              </a:r>
            </a:p>
          </p:txBody>
        </p:sp>
      </p:grpSp>
      <p:cxnSp>
        <p:nvCxnSpPr>
          <p:cNvPr id="57" name="Straight Arrow Connector 56"/>
          <p:cNvCxnSpPr>
            <a:stCxn id="75" idx="1"/>
            <a:endCxn id="97" idx="3"/>
          </p:cNvCxnSpPr>
          <p:nvPr/>
        </p:nvCxnSpPr>
        <p:spPr>
          <a:xfrm flipH="1">
            <a:off x="2324100" y="3431900"/>
            <a:ext cx="1750628" cy="72252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88" idx="1"/>
          </p:cNvCxnSpPr>
          <p:nvPr/>
        </p:nvCxnSpPr>
        <p:spPr>
          <a:xfrm>
            <a:off x="5867129" y="4518227"/>
            <a:ext cx="1025909" cy="71586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97" idx="3"/>
          </p:cNvCxnSpPr>
          <p:nvPr/>
        </p:nvCxnSpPr>
        <p:spPr>
          <a:xfrm flipH="1">
            <a:off x="2324100" y="3790630"/>
            <a:ext cx="1870424" cy="3637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491018" y="1780787"/>
            <a:ext cx="854127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Rectangle 72"/>
          <p:cNvSpPr/>
          <p:nvPr/>
        </p:nvSpPr>
        <p:spPr>
          <a:xfrm>
            <a:off x="3553698" y="2511320"/>
            <a:ext cx="222163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4" name="Rectangle 73"/>
          <p:cNvSpPr/>
          <p:nvPr/>
        </p:nvSpPr>
        <p:spPr>
          <a:xfrm>
            <a:off x="3943400" y="2526543"/>
            <a:ext cx="401746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5" name="Rectangle 74"/>
          <p:cNvSpPr/>
          <p:nvPr/>
        </p:nvSpPr>
        <p:spPr>
          <a:xfrm>
            <a:off x="4074728" y="3273768"/>
            <a:ext cx="301245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7" name="Rectangle 76"/>
          <p:cNvSpPr/>
          <p:nvPr/>
        </p:nvSpPr>
        <p:spPr>
          <a:xfrm>
            <a:off x="4194524" y="3632499"/>
            <a:ext cx="1019541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9" name="Rectangle 78"/>
          <p:cNvSpPr/>
          <p:nvPr/>
        </p:nvSpPr>
        <p:spPr>
          <a:xfrm>
            <a:off x="4862123" y="4360096"/>
            <a:ext cx="1005006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" name="Rectangle 68"/>
          <p:cNvSpPr/>
          <p:nvPr/>
        </p:nvSpPr>
        <p:spPr>
          <a:xfrm>
            <a:off x="4872364" y="2129821"/>
            <a:ext cx="918565" cy="3162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70" name="Straight Arrow Connector 69"/>
          <p:cNvCxnSpPr>
            <a:stCxn id="69" idx="3"/>
            <a:endCxn id="90" idx="1"/>
          </p:cNvCxnSpPr>
          <p:nvPr/>
        </p:nvCxnSpPr>
        <p:spPr>
          <a:xfrm flipV="1">
            <a:off x="5790929" y="2097049"/>
            <a:ext cx="1100890" cy="1909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3400" y="1567178"/>
            <a:ext cx="1790700" cy="1052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Zero-Initialized Data</a:t>
            </a:r>
            <a:endParaRPr lang="en-US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603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Activation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7239000" cy="5943600"/>
          </a:xfrm>
        </p:spPr>
        <p:txBody>
          <a:bodyPr/>
          <a:lstStyle/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US" sz="2000" dirty="0"/>
              <a:t>Activation records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are </a:t>
            </a:r>
            <a:r>
              <a:rPr lang="en-US" sz="2000" dirty="0"/>
              <a:t>located on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stack</a:t>
            </a:r>
            <a:endParaRPr lang="en-US" sz="2000" b="1" dirty="0"/>
          </a:p>
          <a:p>
            <a:pPr lvl="1">
              <a:lnSpc>
                <a:spcPts val="2400"/>
              </a:lnSpc>
              <a:spcBef>
                <a:spcPts val="0"/>
              </a:spcBef>
            </a:pPr>
            <a:r>
              <a:rPr lang="en-US" sz="1600" dirty="0"/>
              <a:t>Calling a function creates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 </a:t>
            </a:r>
            <a:r>
              <a:rPr lang="en-US" sz="1600" dirty="0"/>
              <a:t>activation record</a:t>
            </a:r>
          </a:p>
          <a:p>
            <a:pPr lvl="1">
              <a:lnSpc>
                <a:spcPts val="2400"/>
              </a:lnSpc>
              <a:spcBef>
                <a:spcPts val="0"/>
              </a:spcBef>
            </a:pPr>
            <a:r>
              <a:rPr lang="en-US" sz="1600" dirty="0"/>
              <a:t>Returning from a function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deletes </a:t>
            </a:r>
            <a:r>
              <a:rPr lang="en-US" sz="1600" dirty="0"/>
              <a:t>the activation </a:t>
            </a:r>
            <a:r>
              <a:rPr lang="en-US" sz="1600" dirty="0" smtClean="0"/>
              <a:t>record</a:t>
            </a:r>
            <a:endParaRPr lang="en-US" sz="1600" b="1" dirty="0" smtClean="0"/>
          </a:p>
          <a:p>
            <a:pPr>
              <a:lnSpc>
                <a:spcPts val="2400"/>
              </a:lnSpc>
              <a:spcBef>
                <a:spcPts val="0"/>
              </a:spcBef>
            </a:pPr>
            <a:endParaRPr lang="en-US" sz="2000" b="1" dirty="0" smtClean="0"/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US" sz="2000" b="1" dirty="0" smtClean="0"/>
              <a:t>Automatic variables </a:t>
            </a:r>
            <a:br>
              <a:rPr lang="en-US" sz="2000" b="1" dirty="0" smtClean="0"/>
            </a:br>
            <a:r>
              <a:rPr lang="en-US" sz="2000" dirty="0" smtClean="0"/>
              <a:t>and </a:t>
            </a:r>
            <a:r>
              <a:rPr lang="en-US" sz="2000" b="1" dirty="0" smtClean="0"/>
              <a:t>housekeeping </a:t>
            </a:r>
            <a:br>
              <a:rPr lang="en-US" sz="2000" b="1" dirty="0" smtClean="0"/>
            </a:br>
            <a:r>
              <a:rPr lang="en-US" sz="2000" b="1" dirty="0" smtClean="0"/>
              <a:t>information </a:t>
            </a:r>
            <a:r>
              <a:rPr lang="en-US" sz="2000" dirty="0" smtClean="0"/>
              <a:t>are </a:t>
            </a:r>
            <a:br>
              <a:rPr lang="en-US" sz="2000" dirty="0" smtClean="0"/>
            </a:br>
            <a:r>
              <a:rPr lang="en-US" sz="2000" dirty="0" smtClean="0"/>
              <a:t>stored in a function’s </a:t>
            </a:r>
            <a:br>
              <a:rPr lang="en-US" sz="2000" dirty="0" smtClean="0"/>
            </a:br>
            <a:r>
              <a:rPr lang="en-US" sz="2000" dirty="0" smtClean="0"/>
              <a:t>activation record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en-US" sz="2000" dirty="0" smtClean="0"/>
              <a:t>Not all fields (LS, RA, </a:t>
            </a:r>
            <a:r>
              <a:rPr lang="en-US" sz="2000" dirty="0" err="1" smtClean="0"/>
              <a:t>Arg</a:t>
            </a:r>
            <a:r>
              <a:rPr lang="en-US" sz="2000" dirty="0" smtClean="0"/>
              <a:t>) may be present for each activation record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964482"/>
              </p:ext>
            </p:extLst>
          </p:nvPr>
        </p:nvGraphicFramePr>
        <p:xfrm>
          <a:off x="3423919" y="990600"/>
          <a:ext cx="6482081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1"/>
                <a:gridCol w="1965176"/>
                <a:gridCol w="1534400"/>
                <a:gridCol w="2068104"/>
              </a:tblGrid>
              <a:tr h="490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(Free 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stack </a:t>
                      </a: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space)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current function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&lt;- Stack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ptr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Return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1938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 function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1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Return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17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caller’s caller function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Return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17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Higher 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caller’s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caller’s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caller function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Return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address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69232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and Class Qualifiers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err="1" smtClean="0"/>
              <a:t>Const</a:t>
            </a:r>
            <a:endParaRPr lang="en-US" sz="2000" dirty="0" smtClean="0"/>
          </a:p>
          <a:p>
            <a:pPr lvl="1"/>
            <a:r>
              <a:rPr lang="en-US" sz="1800" dirty="0"/>
              <a:t>N</a:t>
            </a:r>
            <a:r>
              <a:rPr lang="en-US" sz="1800" dirty="0" smtClean="0"/>
              <a:t>ever written by program, can be put in ROM to save RAM</a:t>
            </a:r>
          </a:p>
          <a:p>
            <a:endParaRPr lang="en-US" sz="2000" dirty="0" smtClean="0"/>
          </a:p>
          <a:p>
            <a:r>
              <a:rPr lang="en-US" sz="2000" dirty="0" smtClean="0"/>
              <a:t>Volatile</a:t>
            </a:r>
          </a:p>
          <a:p>
            <a:pPr lvl="1"/>
            <a:r>
              <a:rPr lang="en-US" sz="1800" dirty="0" smtClean="0"/>
              <a:t>Can be changed outside of normal program flow: ISR, hardware register</a:t>
            </a:r>
          </a:p>
          <a:p>
            <a:pPr lvl="1"/>
            <a:r>
              <a:rPr lang="en-US" sz="1800" dirty="0" smtClean="0"/>
              <a:t>Compiler must be careful with optimizations</a:t>
            </a:r>
          </a:p>
          <a:p>
            <a:endParaRPr lang="en-US" sz="2000" dirty="0" smtClean="0"/>
          </a:p>
          <a:p>
            <a:r>
              <a:rPr lang="en-US" sz="2000" dirty="0" smtClean="0"/>
              <a:t>Static</a:t>
            </a:r>
          </a:p>
          <a:p>
            <a:pPr lvl="1"/>
            <a:r>
              <a:rPr lang="en-US" sz="1800" dirty="0" smtClean="0"/>
              <a:t>Declared within function, retains value between function invocations</a:t>
            </a:r>
          </a:p>
          <a:p>
            <a:pPr lvl="1"/>
            <a:r>
              <a:rPr lang="en-US" sz="1800" dirty="0" smtClean="0"/>
              <a:t>Scope is limited to function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393986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r>
              <a:rPr lang="en-US" sz="2400" b="0" dirty="0"/>
              <a:t>We program in C for convenience</a:t>
            </a:r>
          </a:p>
          <a:p>
            <a:r>
              <a:rPr lang="en-US" sz="2400" b="0" dirty="0"/>
              <a:t>There are no MCUs which execute C, only </a:t>
            </a:r>
            <a:r>
              <a:rPr lang="en-US" sz="2400" b="0" dirty="0" smtClean="0"/>
              <a:t>machine code</a:t>
            </a:r>
            <a:endParaRPr lang="en-US" sz="2400" b="0" dirty="0"/>
          </a:p>
          <a:p>
            <a:r>
              <a:rPr lang="en-US" sz="2400" b="0" dirty="0"/>
              <a:t>So we compile the C to assembly </a:t>
            </a:r>
            <a:r>
              <a:rPr lang="en-US" sz="2400" b="0" dirty="0" smtClean="0"/>
              <a:t>code, a human-readable representation of machine code</a:t>
            </a:r>
            <a:endParaRPr lang="en-US" sz="2400" b="0" dirty="0"/>
          </a:p>
          <a:p>
            <a:r>
              <a:rPr lang="en-US" sz="2400" b="0" dirty="0" smtClean="0"/>
              <a:t>We </a:t>
            </a:r>
            <a:r>
              <a:rPr lang="en-US" sz="2400" b="0" dirty="0"/>
              <a:t>need to know what the assembly code implementing the C looks like</a:t>
            </a:r>
          </a:p>
          <a:p>
            <a:pPr lvl="1"/>
            <a:r>
              <a:rPr lang="en-US" sz="2000" dirty="0"/>
              <a:t>To use the processor efficiently</a:t>
            </a:r>
          </a:p>
          <a:p>
            <a:pPr lvl="1"/>
            <a:r>
              <a:rPr lang="en-US" sz="2000" dirty="0"/>
              <a:t>To analyze the code with precision</a:t>
            </a:r>
          </a:p>
          <a:p>
            <a:pPr lvl="1"/>
            <a:r>
              <a:rPr lang="en-US" sz="2000" dirty="0"/>
              <a:t>To find performance and other problems</a:t>
            </a:r>
          </a:p>
          <a:p>
            <a:r>
              <a:rPr lang="en-US" sz="2400" b="0" dirty="0" smtClean="0"/>
              <a:t>An overview </a:t>
            </a:r>
            <a:r>
              <a:rPr lang="en-US" sz="2400" b="0" dirty="0"/>
              <a:t>of what C gets compiled to</a:t>
            </a:r>
          </a:p>
          <a:p>
            <a:pPr lvl="1"/>
            <a:r>
              <a:rPr lang="en-US" sz="2000" dirty="0"/>
              <a:t>C start-up module, subroutines calls, stacks, data </a:t>
            </a:r>
            <a:r>
              <a:rPr lang="en-US" sz="2000" dirty="0" smtClean="0"/>
              <a:t>classes and </a:t>
            </a:r>
            <a:r>
              <a:rPr lang="en-US" sz="2000" dirty="0"/>
              <a:t>layout, pointers, </a:t>
            </a:r>
            <a:r>
              <a:rPr lang="en-US" sz="2000" dirty="0" smtClean="0"/>
              <a:t>control flow, etc.</a:t>
            </a:r>
            <a:endParaRPr lang="en-US" sz="20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Linker Map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791200"/>
          </a:xfrm>
        </p:spPr>
        <p:txBody>
          <a:bodyPr/>
          <a:lstStyle/>
          <a:p>
            <a:r>
              <a:rPr lang="en-US" sz="2000" dirty="0" smtClean="0"/>
              <a:t>Contains extensive information on functions and variables</a:t>
            </a:r>
          </a:p>
          <a:p>
            <a:pPr lvl="1"/>
            <a:r>
              <a:rPr lang="en-US" sz="1800" dirty="0" smtClean="0"/>
              <a:t>Value, type, size, object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Cross references between sections</a:t>
            </a:r>
          </a:p>
          <a:p>
            <a:endParaRPr lang="en-US" sz="2000" dirty="0" smtClean="0"/>
          </a:p>
          <a:p>
            <a:r>
              <a:rPr lang="en-US" sz="2000" dirty="0" smtClean="0"/>
              <a:t>Memory map of image</a:t>
            </a:r>
          </a:p>
          <a:p>
            <a:endParaRPr lang="en-US" sz="2000" dirty="0" smtClean="0"/>
          </a:p>
          <a:p>
            <a:r>
              <a:rPr lang="en-US" sz="2000" dirty="0" smtClean="0"/>
              <a:t>Sizes of image components</a:t>
            </a:r>
          </a:p>
          <a:p>
            <a:endParaRPr lang="en-US" sz="2000" dirty="0" smtClean="0"/>
          </a:p>
          <a:p>
            <a:r>
              <a:rPr lang="en-US" sz="2000" dirty="0" smtClean="0"/>
              <a:t>Summary of memory requirements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898427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Run-Time Start-Up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895600" cy="5867400"/>
          </a:xfrm>
        </p:spPr>
        <p:txBody>
          <a:bodyPr/>
          <a:lstStyle/>
          <a:p>
            <a:r>
              <a:rPr lang="en-US" sz="2000" dirty="0" smtClean="0"/>
              <a:t>After reset, MCU must…</a:t>
            </a:r>
          </a:p>
          <a:p>
            <a:endParaRPr lang="en-US" sz="1900" dirty="0" smtClean="0"/>
          </a:p>
          <a:p>
            <a:r>
              <a:rPr lang="en-US" sz="2000" dirty="0" smtClean="0"/>
              <a:t>Initialize hardware</a:t>
            </a:r>
          </a:p>
          <a:p>
            <a:pPr lvl="1"/>
            <a:r>
              <a:rPr lang="en-US" sz="1900" dirty="0" smtClean="0"/>
              <a:t>Peripherals, etc.</a:t>
            </a:r>
          </a:p>
          <a:p>
            <a:pPr lvl="1"/>
            <a:r>
              <a:rPr lang="en-US" sz="1900" dirty="0" smtClean="0"/>
              <a:t>Set up stack pointer</a:t>
            </a:r>
          </a:p>
          <a:p>
            <a:pPr lvl="1"/>
            <a:endParaRPr lang="en-US" sz="1900" dirty="0" smtClean="0"/>
          </a:p>
          <a:p>
            <a:r>
              <a:rPr lang="en-US" sz="2000" dirty="0" smtClean="0"/>
              <a:t>Initialize C or C++ run-time environment</a:t>
            </a:r>
          </a:p>
          <a:p>
            <a:pPr lvl="1"/>
            <a:r>
              <a:rPr lang="en-US" sz="1900" dirty="0" smtClean="0"/>
              <a:t>Set up heap memory</a:t>
            </a:r>
          </a:p>
          <a:p>
            <a:pPr lvl="1"/>
            <a:r>
              <a:rPr lang="en-US" sz="1900" dirty="0" smtClean="0"/>
              <a:t>Initialize variables</a:t>
            </a:r>
            <a:endParaRPr lang="en-US" sz="1900" dirty="0"/>
          </a:p>
        </p:txBody>
      </p:sp>
      <p:grpSp>
        <p:nvGrpSpPr>
          <p:cNvPr id="7" name="Group 6"/>
          <p:cNvGrpSpPr/>
          <p:nvPr/>
        </p:nvGrpSpPr>
        <p:grpSpPr>
          <a:xfrm>
            <a:off x="7047281" y="1092878"/>
            <a:ext cx="1791919" cy="4667423"/>
            <a:chOff x="6780581" y="897300"/>
            <a:chExt cx="1791919" cy="4667423"/>
          </a:xfrm>
        </p:grpSpPr>
        <p:sp>
          <p:nvSpPr>
            <p:cNvPr id="11" name="TextBox 10"/>
            <p:cNvSpPr txBox="1"/>
            <p:nvPr/>
          </p:nvSpPr>
          <p:spPr>
            <a:xfrm>
              <a:off x="6915936" y="897300"/>
              <a:ext cx="1524000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Flash</a:t>
              </a:r>
              <a:r>
                <a:rPr lang="en-US" b="1" dirty="0" smtClean="0"/>
                <a:t> ROM</a:t>
              </a:r>
              <a:endParaRPr lang="en-US" b="1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780581" y="1375258"/>
              <a:ext cx="1791919" cy="4189465"/>
              <a:chOff x="6781800" y="1296935"/>
              <a:chExt cx="1791919" cy="418946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783019" y="4433975"/>
                <a:ext cx="1790700" cy="10524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Code</a:t>
                </a:r>
                <a:b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</a:br>
                <a:endParaRPr lang="en-US" sz="1600" dirty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781800" y="2349360"/>
                <a:ext cx="1790700" cy="10524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Constant </a:t>
                </a:r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Data </a:t>
                </a:r>
                <a:b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c: 123</a:t>
                </a:r>
              </a:p>
              <a:p>
                <a:pPr algn="ctr"/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Hello!</a:t>
                </a:r>
                <a:endParaRPr lang="en-US" sz="2000" dirty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781800" y="1296935"/>
                <a:ext cx="1790700" cy="10524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Initialization Data</a:t>
                </a:r>
                <a:b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en-US" sz="2000" dirty="0" smtClean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31</a:t>
                </a:r>
                <a:endParaRPr lang="en-US" sz="2000" dirty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781800" y="3381550"/>
                <a:ext cx="1790700" cy="105242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rPr>
                  <a:t>Startup and Runtime Library Code</a:t>
                </a:r>
              </a:p>
            </p:txBody>
          </p:sp>
        </p:grpSp>
      </p:grpSp>
      <p:cxnSp>
        <p:nvCxnSpPr>
          <p:cNvPr id="8" name="Straight Arrow Connector 7"/>
          <p:cNvCxnSpPr>
            <a:stCxn id="15" idx="1"/>
            <a:endCxn id="20" idx="3"/>
          </p:cNvCxnSpPr>
          <p:nvPr/>
        </p:nvCxnSpPr>
        <p:spPr>
          <a:xfrm flipH="1">
            <a:off x="5163838" y="2097049"/>
            <a:ext cx="1883443" cy="101015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9961944">
            <a:off x="5591285" y="2419724"/>
            <a:ext cx="80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Copy</a:t>
            </a:r>
            <a:endParaRPr lang="en-US" sz="24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373138" y="1066800"/>
            <a:ext cx="3029489" cy="4615178"/>
            <a:chOff x="1099628" y="1828800"/>
            <a:chExt cx="3029489" cy="4615178"/>
          </a:xfrm>
        </p:grpSpPr>
        <p:grpSp>
          <p:nvGrpSpPr>
            <p:cNvPr id="6" name="Group 5"/>
            <p:cNvGrpSpPr/>
            <p:nvPr/>
          </p:nvGrpSpPr>
          <p:grpSpPr>
            <a:xfrm>
              <a:off x="1099628" y="1828800"/>
              <a:ext cx="1790700" cy="4615178"/>
              <a:chOff x="961796" y="871222"/>
              <a:chExt cx="1790700" cy="461517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077424" y="871222"/>
                <a:ext cx="15240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alibri" pitchFamily="34" charset="0"/>
                    <a:cs typeface="Calibri" pitchFamily="34" charset="0"/>
                  </a:rPr>
                  <a:t>RAM</a:t>
                </a:r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961796" y="1371600"/>
                <a:ext cx="1790700" cy="4114800"/>
                <a:chOff x="961796" y="1371600"/>
                <a:chExt cx="1790700" cy="41148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961796" y="4433975"/>
                  <a:ext cx="1790700" cy="105242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Heap Data</a:t>
                  </a:r>
                  <a:endPara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961796" y="2385416"/>
                  <a:ext cx="1790700" cy="105242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Initialized Data </a:t>
                  </a:r>
                  <a:r>
                    <a:rPr lang="en-US" sz="2000" dirty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en-US" sz="2000" dirty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d</a:t>
                  </a:r>
                  <a:endPara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961796" y="1371600"/>
                  <a:ext cx="1790700" cy="105242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Zero-Initialized Data</a:t>
                  </a:r>
                  <a:b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a, b</a:t>
                  </a:r>
                  <a:endPara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961796" y="3432636"/>
                  <a:ext cx="1790700" cy="105242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Stack</a:t>
                  </a:r>
                  <a:b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en-US" sz="2000" dirty="0" smtClean="0">
                      <a:solidFill>
                        <a:sysClr val="windowText" lastClr="000000"/>
                      </a:solidFill>
                      <a:latin typeface="Calibri" pitchFamily="34" charset="0"/>
                      <a:cs typeface="Calibri" pitchFamily="34" charset="0"/>
                    </a:rPr>
                    <a:t>e, f</a:t>
                  </a:r>
                  <a:endParaRPr lang="en-US" sz="2000" dirty="0">
                    <a:solidFill>
                      <a:sysClr val="windowText" lastClr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</p:grpSp>
        <p:sp>
          <p:nvSpPr>
            <p:cNvPr id="10" name="TextBox 9"/>
            <p:cNvSpPr txBox="1"/>
            <p:nvPr/>
          </p:nvSpPr>
          <p:spPr>
            <a:xfrm>
              <a:off x="2899293" y="2327532"/>
              <a:ext cx="12298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Fill with </a:t>
              </a:r>
              <a:br>
                <a:rPr lang="en-US" sz="2400" i="1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US" sz="2400" i="1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zeros</a:t>
              </a:r>
              <a:endParaRPr lang="en-US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201333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2981325"/>
            <a:ext cx="8308974" cy="1362075"/>
          </a:xfrm>
        </p:spPr>
        <p:txBody>
          <a:bodyPr/>
          <a:lstStyle/>
          <a:p>
            <a:r>
              <a:rPr lang="en-US" dirty="0" smtClean="0"/>
              <a:t>Accessing data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881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962400" cy="5867400"/>
          </a:xfrm>
        </p:spPr>
        <p:txBody>
          <a:bodyPr/>
          <a:lstStyle/>
          <a:p>
            <a:r>
              <a:rPr lang="en-US" sz="2000" dirty="0" smtClean="0"/>
              <a:t>What does it take to get at a variable in memory?</a:t>
            </a:r>
          </a:p>
          <a:p>
            <a:pPr lvl="1"/>
            <a:r>
              <a:rPr lang="en-US" sz="1800" dirty="0" smtClean="0"/>
              <a:t>Depends on location, which depends on storage type (static, automatic, dynamic)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814655"/>
            <a:ext cx="4450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700" dirty="0" err="1">
                <a:latin typeface="Lucida Console" pitchFamily="49" charset="0"/>
              </a:rPr>
              <a:t>int</a:t>
            </a:r>
            <a:r>
              <a:rPr lang="en-US" sz="1700" dirty="0">
                <a:latin typeface="Lucida Console" pitchFamily="49" charset="0"/>
              </a:rPr>
              <a:t> </a:t>
            </a:r>
            <a:r>
              <a:rPr lang="en-US" sz="1700" dirty="0" err="1">
                <a:latin typeface="Lucida Console" pitchFamily="49" charset="0"/>
              </a:rPr>
              <a:t>siA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 smtClean="0">
                <a:latin typeface="Lucida Console" pitchFamily="49" charset="0"/>
              </a:rPr>
              <a:t>void </a:t>
            </a:r>
            <a:r>
              <a:rPr lang="en-US" sz="1700" dirty="0" err="1">
                <a:latin typeface="Lucida Console" pitchFamily="49" charset="0"/>
              </a:rPr>
              <a:t>static_auto_local</a:t>
            </a:r>
            <a:r>
              <a:rPr lang="en-US" sz="1700" dirty="0">
                <a:latin typeface="Lucida Console" pitchFamily="49" charset="0"/>
              </a:rPr>
              <a:t>() {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int</a:t>
            </a:r>
            <a:r>
              <a:rPr lang="en-US" sz="1700" dirty="0">
                <a:latin typeface="Lucida Console" pitchFamily="49" charset="0"/>
              </a:rPr>
              <a:t> </a:t>
            </a:r>
            <a:r>
              <a:rPr lang="en-US" sz="1700" dirty="0" err="1">
                <a:latin typeface="Lucida Console" pitchFamily="49" charset="0"/>
              </a:rPr>
              <a:t>aiB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   </a:t>
            </a:r>
            <a:r>
              <a:rPr lang="en-US" sz="1700" dirty="0" smtClean="0">
                <a:latin typeface="Lucida Console" pitchFamily="49" charset="0"/>
              </a:rPr>
              <a:t>	static </a:t>
            </a:r>
            <a:r>
              <a:rPr lang="en-US" sz="1700" dirty="0" err="1">
                <a:latin typeface="Lucida Console" pitchFamily="49" charset="0"/>
              </a:rPr>
              <a:t>int</a:t>
            </a:r>
            <a:r>
              <a:rPr lang="en-US" sz="1700" dirty="0">
                <a:latin typeface="Lucida Console" pitchFamily="49" charset="0"/>
              </a:rPr>
              <a:t> </a:t>
            </a:r>
            <a:r>
              <a:rPr lang="en-US" sz="1700" dirty="0" err="1">
                <a:latin typeface="Lucida Console" pitchFamily="49" charset="0"/>
              </a:rPr>
              <a:t>siC</a:t>
            </a:r>
            <a:r>
              <a:rPr lang="en-US" sz="1700" dirty="0">
                <a:latin typeface="Lucida Console" pitchFamily="49" charset="0"/>
              </a:rPr>
              <a:t>=3;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int</a:t>
            </a:r>
            <a:r>
              <a:rPr lang="en-US" sz="1700" dirty="0">
                <a:latin typeface="Lucida Console" pitchFamily="49" charset="0"/>
              </a:rPr>
              <a:t> * 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int</a:t>
            </a:r>
            <a:r>
              <a:rPr lang="en-US" sz="1700" dirty="0">
                <a:latin typeface="Lucida Console" pitchFamily="49" charset="0"/>
              </a:rPr>
              <a:t> </a:t>
            </a:r>
            <a:r>
              <a:rPr lang="en-US" sz="1700" dirty="0" err="1">
                <a:latin typeface="Lucida Console" pitchFamily="49" charset="0"/>
              </a:rPr>
              <a:t>aiE</a:t>
            </a:r>
            <a:r>
              <a:rPr lang="en-US" sz="1700" dirty="0">
                <a:latin typeface="Lucida Console" pitchFamily="49" charset="0"/>
              </a:rPr>
              <a:t>=4, </a:t>
            </a:r>
            <a:r>
              <a:rPr lang="en-US" sz="1700" dirty="0" err="1">
                <a:latin typeface="Lucida Console" pitchFamily="49" charset="0"/>
              </a:rPr>
              <a:t>aiF</a:t>
            </a:r>
            <a:r>
              <a:rPr lang="en-US" sz="1700" dirty="0">
                <a:latin typeface="Lucida Console" pitchFamily="49" charset="0"/>
              </a:rPr>
              <a:t>=5, </a:t>
            </a:r>
            <a:r>
              <a:rPr lang="en-US" sz="1700" dirty="0" err="1">
                <a:latin typeface="Lucida Console" pitchFamily="49" charset="0"/>
              </a:rPr>
              <a:t>aiG</a:t>
            </a:r>
            <a:r>
              <a:rPr lang="en-US" sz="1700" dirty="0">
                <a:latin typeface="Lucida Console" pitchFamily="49" charset="0"/>
              </a:rPr>
              <a:t>=6;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 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siA</a:t>
            </a:r>
            <a:r>
              <a:rPr lang="en-US" sz="1700" dirty="0">
                <a:latin typeface="Lucida Console" pitchFamily="49" charset="0"/>
              </a:rPr>
              <a:t> = 2;</a:t>
            </a:r>
          </a:p>
          <a:p>
            <a:pPr lvl="0"/>
            <a:r>
              <a:rPr lang="en-US" sz="1700" dirty="0" smtClean="0">
                <a:latin typeface="Lucida Console" pitchFamily="49" charset="0"/>
              </a:rPr>
              <a:t>	</a:t>
            </a:r>
            <a:r>
              <a:rPr lang="en-US" sz="1700" dirty="0" err="1" smtClean="0">
                <a:latin typeface="Lucida Console" pitchFamily="49" charset="0"/>
              </a:rPr>
              <a:t>aiB</a:t>
            </a:r>
            <a:r>
              <a:rPr lang="en-US" sz="1700" dirty="0" smtClean="0">
                <a:latin typeface="Lucida Console" pitchFamily="49" charset="0"/>
              </a:rPr>
              <a:t> </a:t>
            </a:r>
            <a:r>
              <a:rPr lang="en-US" sz="1700" dirty="0">
                <a:latin typeface="Lucida Console" pitchFamily="49" charset="0"/>
              </a:rPr>
              <a:t>= </a:t>
            </a:r>
            <a:r>
              <a:rPr lang="en-US" sz="1700" dirty="0" err="1">
                <a:latin typeface="Lucida Console" pitchFamily="49" charset="0"/>
              </a:rPr>
              <a:t>siC</a:t>
            </a:r>
            <a:r>
              <a:rPr lang="en-US" sz="1700" dirty="0">
                <a:latin typeface="Lucida Console" pitchFamily="49" charset="0"/>
              </a:rPr>
              <a:t> + </a:t>
            </a:r>
            <a:r>
              <a:rPr lang="en-US" sz="1700" dirty="0" err="1">
                <a:latin typeface="Lucida Console" pitchFamily="49" charset="0"/>
              </a:rPr>
              <a:t>siA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&amp; </a:t>
            </a:r>
            <a:r>
              <a:rPr lang="en-US" sz="1700" dirty="0" err="1">
                <a:latin typeface="Lucida Console" pitchFamily="49" charset="0"/>
              </a:rPr>
              <a:t>aiB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(*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)++;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   </a:t>
            </a:r>
            <a:r>
              <a:rPr lang="en-US" sz="1700" dirty="0" smtClean="0">
                <a:latin typeface="Lucida Console" pitchFamily="49" charset="0"/>
              </a:rPr>
              <a:t>	</a:t>
            </a:r>
            <a:r>
              <a:rPr lang="en-US" sz="1700" dirty="0" err="1" smtClean="0">
                <a:latin typeface="Lucida Console" pitchFamily="49" charset="0"/>
              </a:rPr>
              <a:t>apD</a:t>
            </a:r>
            <a:r>
              <a:rPr lang="en-US" sz="1700" dirty="0" smtClean="0">
                <a:latin typeface="Lucida Console" pitchFamily="49" charset="0"/>
              </a:rPr>
              <a:t> </a:t>
            </a:r>
            <a:r>
              <a:rPr lang="en-US" sz="1700" dirty="0">
                <a:latin typeface="Lucida Console" pitchFamily="49" charset="0"/>
              </a:rPr>
              <a:t>= &amp;</a:t>
            </a:r>
            <a:r>
              <a:rPr lang="en-US" sz="1700" dirty="0" err="1">
                <a:latin typeface="Lucida Console" pitchFamily="49" charset="0"/>
              </a:rPr>
              <a:t>siC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(*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) += 9;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&amp;</a:t>
            </a:r>
            <a:r>
              <a:rPr lang="en-US" sz="1700" dirty="0" err="1">
                <a:latin typeface="Lucida Console" pitchFamily="49" charset="0"/>
              </a:rPr>
              <a:t>siA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&amp;</a:t>
            </a:r>
            <a:r>
              <a:rPr lang="en-US" sz="1700" dirty="0" err="1">
                <a:latin typeface="Lucida Console" pitchFamily="49" charset="0"/>
              </a:rPr>
              <a:t>aiE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&amp;</a:t>
            </a:r>
            <a:r>
              <a:rPr lang="en-US" sz="1700" dirty="0" err="1">
                <a:latin typeface="Lucida Console" pitchFamily="49" charset="0"/>
              </a:rPr>
              <a:t>aiF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&amp;</a:t>
            </a:r>
            <a:r>
              <a:rPr lang="en-US" sz="1700" dirty="0" err="1">
                <a:latin typeface="Lucida Console" pitchFamily="49" charset="0"/>
              </a:rPr>
              <a:t>aiG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(*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)++;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</a:t>
            </a:r>
            <a:r>
              <a:rPr lang="en-US" sz="1700" dirty="0" err="1">
                <a:latin typeface="Lucida Console" pitchFamily="49" charset="0"/>
              </a:rPr>
              <a:t>aiE</a:t>
            </a:r>
            <a:r>
              <a:rPr lang="en-US" sz="1700" dirty="0">
                <a:latin typeface="Lucida Console" pitchFamily="49" charset="0"/>
              </a:rPr>
              <a:t>+=7;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	*</a:t>
            </a:r>
            <a:r>
              <a:rPr lang="en-US" sz="1700" dirty="0" err="1">
                <a:latin typeface="Lucida Console" pitchFamily="49" charset="0"/>
              </a:rPr>
              <a:t>apD</a:t>
            </a:r>
            <a:r>
              <a:rPr lang="en-US" sz="1700" dirty="0">
                <a:latin typeface="Lucida Console" pitchFamily="49" charset="0"/>
              </a:rPr>
              <a:t> = </a:t>
            </a:r>
            <a:r>
              <a:rPr lang="en-US" sz="1700" dirty="0" err="1">
                <a:latin typeface="Lucida Console" pitchFamily="49" charset="0"/>
              </a:rPr>
              <a:t>aiE</a:t>
            </a:r>
            <a:r>
              <a:rPr lang="en-US" sz="1700" dirty="0">
                <a:latin typeface="Lucida Console" pitchFamily="49" charset="0"/>
              </a:rPr>
              <a:t> + </a:t>
            </a:r>
            <a:r>
              <a:rPr lang="en-US" sz="1700" dirty="0" err="1">
                <a:latin typeface="Lucida Console" pitchFamily="49" charset="0"/>
              </a:rPr>
              <a:t>aiF</a:t>
            </a:r>
            <a:r>
              <a:rPr lang="en-US" sz="1700" dirty="0">
                <a:latin typeface="Lucida Console" pitchFamily="49" charset="0"/>
              </a:rPr>
              <a:t>;</a:t>
            </a:r>
          </a:p>
          <a:p>
            <a:pPr lvl="0"/>
            <a:r>
              <a:rPr lang="en-US" sz="1700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783023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953000" cy="5867400"/>
          </a:xfrm>
        </p:spPr>
        <p:txBody>
          <a:bodyPr/>
          <a:lstStyle/>
          <a:p>
            <a:r>
              <a:rPr lang="en-US" sz="2000" b="0" dirty="0" smtClean="0"/>
              <a:t>Static </a:t>
            </a:r>
            <a:r>
              <a:rPr lang="en-US" sz="2000" b="0" dirty="0" err="1" smtClean="0"/>
              <a:t>var</a:t>
            </a:r>
            <a:r>
              <a:rPr lang="en-US" sz="2000" b="0" dirty="0" smtClean="0"/>
              <a:t> can be located anywhere in 32-bit memory space, so need a 32-bit pointer</a:t>
            </a:r>
          </a:p>
          <a:p>
            <a:r>
              <a:rPr lang="en-US" sz="2000" b="0" dirty="0" smtClean="0"/>
              <a:t>Can’t fit a 32-bit pointer into a 16-bit instruction (or a 32-bit instruction), so save the pointer separate from instruction, but nearby so we can access it with a short PC-relative offset</a:t>
            </a:r>
          </a:p>
          <a:p>
            <a:r>
              <a:rPr lang="en-US" sz="2000" b="0" dirty="0" smtClean="0"/>
              <a:t>Load the pointer into a register (r0)</a:t>
            </a:r>
          </a:p>
          <a:p>
            <a:r>
              <a:rPr lang="en-US" sz="2000" b="0" dirty="0" smtClean="0"/>
              <a:t>Can now load variable’s value into a register (r1) from memory using that pointer in r0</a:t>
            </a:r>
          </a:p>
          <a:p>
            <a:r>
              <a:rPr lang="en-US" sz="2000" b="0" dirty="0" smtClean="0"/>
              <a:t>Similarly can store a new value to the variable in memory</a:t>
            </a:r>
            <a:endParaRPr lang="en-US" sz="2000" b="0" dirty="0"/>
          </a:p>
        </p:txBody>
      </p:sp>
      <p:sp>
        <p:nvSpPr>
          <p:cNvPr id="4" name="Rectangle 3"/>
          <p:cNvSpPr/>
          <p:nvPr/>
        </p:nvSpPr>
        <p:spPr>
          <a:xfrm>
            <a:off x="5181600" y="948690"/>
            <a:ext cx="3993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>
                <a:latin typeface="Lucida Console" pitchFamily="49" charset="0"/>
              </a:rPr>
              <a:t>L</a:t>
            </a:r>
            <a:r>
              <a:rPr lang="en-US" sz="1800" dirty="0" smtClean="0">
                <a:latin typeface="Lucida Console" pitchFamily="49" charset="0"/>
              </a:rPr>
              <a:t>oad r0 with pointer to variable</a:t>
            </a:r>
          </a:p>
          <a:p>
            <a:pPr lvl="0"/>
            <a:r>
              <a:rPr lang="en-US" sz="1800" dirty="0" smtClean="0">
                <a:latin typeface="Lucida Console" pitchFamily="49" charset="0"/>
              </a:rPr>
              <a:t>Load r1 from [r0]</a:t>
            </a:r>
          </a:p>
          <a:p>
            <a:pPr lvl="0"/>
            <a:r>
              <a:rPr lang="en-US" sz="1800" dirty="0" smtClean="0">
                <a:latin typeface="Lucida Console" pitchFamily="49" charset="0"/>
              </a:rPr>
              <a:t>Use value of variable</a:t>
            </a:r>
          </a:p>
          <a:p>
            <a:pPr lvl="0"/>
            <a:endParaRPr lang="en-US" sz="1800" dirty="0" smtClean="0">
              <a:latin typeface="Lucida Console" pitchFamily="49" charset="0"/>
            </a:endParaRPr>
          </a:p>
          <a:p>
            <a:pPr lvl="0"/>
            <a:r>
              <a:rPr lang="en-US" sz="1800" dirty="0" smtClean="0">
                <a:latin typeface="Lucida Console" pitchFamily="49" charset="0"/>
              </a:rPr>
              <a:t>Label:</a:t>
            </a:r>
          </a:p>
          <a:p>
            <a:pPr lvl="0"/>
            <a:r>
              <a:rPr lang="en-US" sz="1800" dirty="0" smtClean="0">
                <a:latin typeface="Lucida Console" pitchFamily="49" charset="0"/>
              </a:rPr>
              <a:t>32-bit pointer to Variable</a:t>
            </a:r>
          </a:p>
          <a:p>
            <a:pPr lvl="0"/>
            <a:endParaRPr lang="en-US" sz="1800" dirty="0">
              <a:latin typeface="Lucida Console" pitchFamily="49" charset="0"/>
            </a:endParaRPr>
          </a:p>
          <a:p>
            <a:pPr lvl="0"/>
            <a:endParaRPr lang="en-US" sz="1800" dirty="0" smtClean="0">
              <a:latin typeface="Lucida Console" pitchFamily="49" charset="0"/>
            </a:endParaRPr>
          </a:p>
          <a:p>
            <a:pPr lvl="0"/>
            <a:endParaRPr lang="en-US" sz="1800" dirty="0">
              <a:latin typeface="Lucida Console" pitchFamily="49" charset="0"/>
            </a:endParaRPr>
          </a:p>
          <a:p>
            <a:pPr lvl="0"/>
            <a:endParaRPr lang="en-US" sz="1800" dirty="0" smtClean="0">
              <a:latin typeface="Lucida Console" pitchFamily="49" charset="0"/>
            </a:endParaRPr>
          </a:p>
          <a:p>
            <a:pPr lvl="0"/>
            <a:endParaRPr lang="en-US" sz="1800" dirty="0">
              <a:latin typeface="Lucida Console" pitchFamily="49" charset="0"/>
            </a:endParaRPr>
          </a:p>
          <a:p>
            <a:pPr lvl="0"/>
            <a:endParaRPr lang="en-US" sz="1800" dirty="0" smtClean="0">
              <a:latin typeface="Lucida Console" pitchFamily="49" charset="0"/>
            </a:endParaRPr>
          </a:p>
          <a:p>
            <a:pPr lvl="0"/>
            <a:endParaRPr lang="en-US" sz="1800" dirty="0">
              <a:latin typeface="Lucida Console" pitchFamily="49" charset="0"/>
            </a:endParaRPr>
          </a:p>
          <a:p>
            <a:pPr lvl="0"/>
            <a:endParaRPr lang="en-US" sz="1800" dirty="0" smtClean="0">
              <a:latin typeface="Lucida Console" pitchFamily="49" charset="0"/>
            </a:endParaRPr>
          </a:p>
          <a:p>
            <a:pPr lvl="0"/>
            <a:r>
              <a:rPr lang="en-US" sz="1800" dirty="0" smtClean="0">
                <a:latin typeface="Lucida Console" pitchFamily="49" charset="0"/>
              </a:rPr>
              <a:t>Variable</a:t>
            </a:r>
            <a:endParaRPr lang="en-US" sz="1800" dirty="0">
              <a:latin typeface="Lucida Console" pitchFamily="49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7835900" y="1257300"/>
            <a:ext cx="558800" cy="1333500"/>
          </a:xfrm>
          <a:custGeom>
            <a:avLst/>
            <a:gdLst>
              <a:gd name="connsiteX0" fmla="*/ 546100 w 558800"/>
              <a:gd name="connsiteY0" fmla="*/ 965200 h 965200"/>
              <a:gd name="connsiteX1" fmla="*/ 558800 w 558800"/>
              <a:gd name="connsiteY1" fmla="*/ 165100 h 965200"/>
              <a:gd name="connsiteX2" fmla="*/ 0 w 558800"/>
              <a:gd name="connsiteY2" fmla="*/ 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" h="965200">
                <a:moveTo>
                  <a:pt x="546100" y="965200"/>
                </a:moveTo>
                <a:lnTo>
                  <a:pt x="558800" y="16510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5715000" y="2667000"/>
            <a:ext cx="76200" cy="2438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6172200" y="1739900"/>
            <a:ext cx="1006288" cy="33655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096378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3276600" cy="5867400"/>
          </a:xfrm>
        </p:spPr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</a:pPr>
            <a:r>
              <a:rPr lang="en-US" sz="2000" dirty="0" smtClean="0"/>
              <a:t>Key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</a:rPr>
              <a:t>variable’s value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variable’s address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>
                <a:solidFill>
                  <a:srgbClr val="00B050"/>
                </a:solidFill>
              </a:rPr>
              <a:t>address of copy of variable’s address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r>
              <a:rPr lang="en-US" sz="2000" dirty="0" smtClean="0"/>
              <a:t>Code 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/>
              <a:t>Loads r2 with </a:t>
            </a:r>
            <a:r>
              <a:rPr lang="en-US" sz="1800" dirty="0" smtClean="0">
                <a:solidFill>
                  <a:srgbClr val="FF0000"/>
                </a:solidFill>
              </a:rPr>
              <a:t>address of </a:t>
            </a:r>
            <a:r>
              <a:rPr lang="en-US" sz="1800" dirty="0" err="1" smtClean="0">
                <a:solidFill>
                  <a:srgbClr val="FF0000"/>
                </a:solidFill>
              </a:rPr>
              <a:t>siA</a:t>
            </a:r>
            <a:r>
              <a:rPr lang="en-US" sz="1800" dirty="0" smtClean="0"/>
              <a:t> (from </a:t>
            </a:r>
            <a:r>
              <a:rPr lang="en-US" sz="1800" dirty="0" smtClean="0">
                <a:solidFill>
                  <a:srgbClr val="00B050"/>
                </a:solidFill>
              </a:rPr>
              <a:t>|L1.240|</a:t>
            </a:r>
            <a:r>
              <a:rPr lang="en-US" sz="1800" dirty="0" smtClean="0"/>
              <a:t>)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/>
              <a:t>Loads </a:t>
            </a: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r1</a:t>
            </a:r>
            <a:r>
              <a:rPr lang="en-US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smtClean="0"/>
              <a:t>with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</a:rPr>
              <a:t>contents </a:t>
            </a:r>
            <a:r>
              <a:rPr lang="en-US" sz="1800" dirty="0" smtClean="0"/>
              <a:t>of </a:t>
            </a:r>
            <a:r>
              <a:rPr lang="en-US" sz="1800" dirty="0" err="1" smtClean="0">
                <a:solidFill>
                  <a:srgbClr val="FF0000"/>
                </a:solidFill>
              </a:rPr>
              <a:t>siA</a:t>
            </a:r>
            <a:r>
              <a:rPr lang="en-US" sz="1800" dirty="0" smtClean="0"/>
              <a:t> (via </a:t>
            </a:r>
            <a:r>
              <a:rPr lang="en-US" sz="1800" dirty="0" smtClean="0">
                <a:solidFill>
                  <a:srgbClr val="FF0000"/>
                </a:solidFill>
              </a:rPr>
              <a:t>pointer r2</a:t>
            </a:r>
            <a:r>
              <a:rPr lang="en-US" sz="1800" dirty="0" smtClean="0"/>
              <a:t>, with offset 0)</a:t>
            </a: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en-US" sz="1800" dirty="0" smtClean="0"/>
              <a:t>Same for </a:t>
            </a:r>
            <a:r>
              <a:rPr lang="en-US" sz="1800" dirty="0" err="1" smtClean="0"/>
              <a:t>siC</a:t>
            </a:r>
            <a:r>
              <a:rPr lang="en-US" sz="1800" dirty="0" smtClean="0"/>
              <a:t>, with address at </a:t>
            </a:r>
            <a:r>
              <a:rPr lang="en-US" sz="1800" dirty="0" smtClean="0">
                <a:solidFill>
                  <a:srgbClr val="00B050"/>
                </a:solidFill>
              </a:rPr>
              <a:t>|L1.244|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r>
              <a:rPr lang="en-US" sz="2000" b="0" dirty="0" smtClean="0"/>
              <a:t>Addresses of </a:t>
            </a:r>
            <a:r>
              <a:rPr lang="en-US" sz="2000" b="0" dirty="0" err="1" smtClean="0"/>
              <a:t>siA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siC</a:t>
            </a:r>
            <a:r>
              <a:rPr lang="en-US" sz="2000" b="0" dirty="0" smtClean="0"/>
              <a:t> are stored as literals to be loaded into pointers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r>
              <a:rPr lang="en-US" sz="2000" b="0" dirty="0" smtClean="0"/>
              <a:t>Variables </a:t>
            </a:r>
            <a:r>
              <a:rPr lang="en-US" sz="2000" b="0" dirty="0" err="1" smtClean="0"/>
              <a:t>siC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siA</a:t>
            </a:r>
            <a:r>
              <a:rPr lang="en-US" sz="2000" b="0" dirty="0" smtClean="0"/>
              <a:t> are located in .data section with initial values</a:t>
            </a:r>
          </a:p>
          <a:p>
            <a:pPr>
              <a:lnSpc>
                <a:spcPts val="2100"/>
              </a:lnSpc>
              <a:spcBef>
                <a:spcPts val="0"/>
              </a:spcBef>
            </a:pP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429000" y="838200"/>
            <a:ext cx="57463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AREA </a:t>
            </a:r>
            <a:r>
              <a:rPr lang="en-US" sz="1800" dirty="0">
                <a:latin typeface="Lucida Console" pitchFamily="49" charset="0"/>
              </a:rPr>
              <a:t>||.text||, CODE, READONLY, ALIGN=2</a:t>
            </a: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 smtClean="0">
                <a:latin typeface="Lucida Console" pitchFamily="49" charset="0"/>
              </a:rPr>
              <a:t>;;;</a:t>
            </a:r>
            <a:r>
              <a:rPr lang="pt-BR" sz="1800" dirty="0">
                <a:latin typeface="Lucida Console" pitchFamily="49" charset="0"/>
              </a:rPr>
              <a:t>20     	siA = 2;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00000e  2102  </a:t>
            </a:r>
            <a:r>
              <a:rPr lang="pt-BR" sz="1800" dirty="0" smtClean="0">
                <a:latin typeface="Lucida Console" pitchFamily="49" charset="0"/>
              </a:rPr>
              <a:t>MOVS     </a:t>
            </a:r>
            <a:r>
              <a:rPr lang="pt-BR" sz="1800" dirty="0">
                <a:latin typeface="Lucida Console" pitchFamily="49" charset="0"/>
              </a:rPr>
              <a:t>r1,#2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000010  4a37  </a:t>
            </a:r>
            <a:r>
              <a:rPr lang="pt-BR" sz="1800" dirty="0" smtClean="0">
                <a:latin typeface="Lucida Console" pitchFamily="49" charset="0"/>
              </a:rPr>
              <a:t>LDR      </a:t>
            </a:r>
            <a:r>
              <a:rPr lang="pt-BR" sz="1800" dirty="0">
                <a:latin typeface="Lucida Console" pitchFamily="49" charset="0"/>
              </a:rPr>
              <a:t>r2,</a:t>
            </a:r>
            <a:r>
              <a:rPr lang="pt-BR" sz="1800" dirty="0">
                <a:solidFill>
                  <a:srgbClr val="00B050"/>
                </a:solidFill>
                <a:latin typeface="Lucida Console" pitchFamily="49" charset="0"/>
              </a:rPr>
              <a:t>|L1.240|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000012  6011  </a:t>
            </a:r>
            <a:r>
              <a:rPr lang="pt-BR" sz="1800" dirty="0" smtClean="0">
                <a:latin typeface="Lucida Console" pitchFamily="49" charset="0"/>
              </a:rPr>
              <a:t>STR      </a:t>
            </a:r>
            <a:r>
              <a:rPr lang="pt-BR" sz="1800" dirty="0">
                <a:solidFill>
                  <a:srgbClr val="FF0000"/>
                </a:solidFill>
                <a:latin typeface="Lucida Console" pitchFamily="49" charset="0"/>
              </a:rPr>
              <a:t>r1</a:t>
            </a:r>
            <a:r>
              <a:rPr lang="pt-BR" sz="1800" dirty="0">
                <a:latin typeface="Lucida Console" pitchFamily="49" charset="0"/>
              </a:rPr>
              <a:t>,[r2,#0]  ; siA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;;;21       aiB = siC + siA;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000014  4937  </a:t>
            </a:r>
            <a:r>
              <a:rPr lang="pt-BR" sz="1800" dirty="0" smtClean="0">
                <a:latin typeface="Lucida Console" pitchFamily="49" charset="0"/>
              </a:rPr>
              <a:t>LDR      </a:t>
            </a:r>
            <a:r>
              <a:rPr lang="pt-BR" sz="1800" dirty="0">
                <a:solidFill>
                  <a:srgbClr val="FF0000"/>
                </a:solidFill>
                <a:latin typeface="Lucida Console" pitchFamily="49" charset="0"/>
              </a:rPr>
              <a:t>r1</a:t>
            </a:r>
            <a:r>
              <a:rPr lang="pt-BR" sz="1800" dirty="0">
                <a:latin typeface="Lucida Console" pitchFamily="49" charset="0"/>
              </a:rPr>
              <a:t>,</a:t>
            </a:r>
            <a:r>
              <a:rPr lang="pt-BR" sz="1800" dirty="0">
                <a:solidFill>
                  <a:srgbClr val="00B050"/>
                </a:solidFill>
                <a:latin typeface="Lucida Console" pitchFamily="49" charset="0"/>
              </a:rPr>
              <a:t>|L1.244|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000016  6809  </a:t>
            </a:r>
            <a:r>
              <a:rPr lang="pt-BR" sz="1800" dirty="0" smtClean="0">
                <a:latin typeface="Lucida Console" pitchFamily="49" charset="0"/>
              </a:rPr>
              <a:t>LDR      </a:t>
            </a:r>
            <a:r>
              <a:rPr lang="pt-BR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r1</a:t>
            </a:r>
            <a:r>
              <a:rPr lang="pt-BR" sz="1800" dirty="0">
                <a:latin typeface="Lucida Console" pitchFamily="49" charset="0"/>
              </a:rPr>
              <a:t>,[r1,#0]  ; siC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000018  6812  </a:t>
            </a:r>
            <a:r>
              <a:rPr lang="pt-BR" sz="1800" dirty="0" smtClean="0">
                <a:latin typeface="Lucida Console" pitchFamily="49" charset="0"/>
              </a:rPr>
              <a:t>LDR      </a:t>
            </a:r>
            <a:r>
              <a:rPr lang="pt-BR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r2</a:t>
            </a:r>
            <a:r>
              <a:rPr lang="pt-BR" sz="1800" dirty="0">
                <a:latin typeface="Lucida Console" pitchFamily="49" charset="0"/>
              </a:rPr>
              <a:t>,[r2,#0]  ; siA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>
                <a:latin typeface="Lucida Console" pitchFamily="49" charset="0"/>
              </a:rPr>
              <a:t>00001a  1889  </a:t>
            </a:r>
            <a:r>
              <a:rPr lang="pt-BR" sz="1800" dirty="0" smtClean="0">
                <a:latin typeface="Lucida Console" pitchFamily="49" charset="0"/>
              </a:rPr>
              <a:t>ADDS     </a:t>
            </a:r>
            <a:r>
              <a:rPr lang="pt-BR" sz="1800" dirty="0">
                <a:latin typeface="Lucida Console" pitchFamily="49" charset="0"/>
              </a:rPr>
              <a:t>r1,r1,r2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pt-BR" sz="1800" dirty="0" smtClean="0">
                <a:latin typeface="Lucida Console" pitchFamily="49" charset="0"/>
              </a:rPr>
              <a:t>...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endParaRPr lang="en-US" sz="1800" dirty="0" smtClean="0">
              <a:solidFill>
                <a:srgbClr val="00B050"/>
              </a:solidFill>
              <a:latin typeface="Lucida Console" pitchFamily="49" charset="0"/>
            </a:endParaRP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solidFill>
                  <a:srgbClr val="00B050"/>
                </a:solidFill>
                <a:latin typeface="Lucida Console" pitchFamily="49" charset="0"/>
              </a:rPr>
              <a:t>|</a:t>
            </a:r>
            <a:r>
              <a:rPr lang="en-US" sz="1800" dirty="0">
                <a:solidFill>
                  <a:srgbClr val="00B050"/>
                </a:solidFill>
                <a:latin typeface="Lucida Console" pitchFamily="49" charset="0"/>
              </a:rPr>
              <a:t>L1.240|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		DCD		</a:t>
            </a:r>
            <a:r>
              <a:rPr lang="en-US" sz="1800" dirty="0" smtClean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siA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solidFill>
                  <a:srgbClr val="00B050"/>
                </a:solidFill>
                <a:latin typeface="Lucida Console" pitchFamily="49" charset="0"/>
              </a:rPr>
              <a:t>|</a:t>
            </a:r>
            <a:r>
              <a:rPr lang="en-US" sz="1800" dirty="0">
                <a:solidFill>
                  <a:srgbClr val="00B050"/>
                </a:solidFill>
                <a:latin typeface="Lucida Console" pitchFamily="49" charset="0"/>
              </a:rPr>
              <a:t>L1.244|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		DCD      	</a:t>
            </a:r>
            <a:r>
              <a:rPr lang="en-US" sz="1800" dirty="0" smtClean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siC</a:t>
            </a:r>
            <a:r>
              <a:rPr lang="en-US" sz="1800" dirty="0" smtClean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	 </a:t>
            </a:r>
            <a:r>
              <a:rPr lang="en-US" sz="1800" dirty="0">
                <a:latin typeface="Lucida Console" pitchFamily="49" charset="0"/>
              </a:rPr>
              <a:t>AREA ||.data||, DATA, ALIGN=2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siC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		DCD     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0x00000003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siA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1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latin typeface="Lucida Console" pitchFamily="49" charset="0"/>
              </a:rPr>
              <a:t>		DCD     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0x00000000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Lucida Console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4227444"/>
            <a:ext cx="91753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0" y="53340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3249849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Variables Stored on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5410200" cy="5791200"/>
          </a:xfrm>
        </p:spPr>
        <p:txBody>
          <a:bodyPr/>
          <a:lstStyle/>
          <a:p>
            <a:r>
              <a:rPr lang="en-US" sz="2000" b="0" dirty="0"/>
              <a:t>Automatic variables are stored in a function’s activation record (unless optimized and promoted to register</a:t>
            </a:r>
            <a:r>
              <a:rPr lang="en-US" sz="2000" b="0" dirty="0" smtClean="0"/>
              <a:t>)</a:t>
            </a:r>
          </a:p>
          <a:p>
            <a:endParaRPr lang="en-US" sz="2000" b="0" dirty="0"/>
          </a:p>
          <a:p>
            <a:r>
              <a:rPr lang="en-US" sz="2000" b="0" dirty="0"/>
              <a:t>Activation records are located on the </a:t>
            </a:r>
            <a:r>
              <a:rPr lang="en-US" sz="2000" b="0" dirty="0" smtClean="0"/>
              <a:t>stack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Calling </a:t>
            </a:r>
            <a:r>
              <a:rPr lang="en-US" sz="2000" b="0" dirty="0"/>
              <a:t>a function creates an activation </a:t>
            </a:r>
            <a:r>
              <a:rPr lang="en-US" sz="2000" b="0" dirty="0" smtClean="0"/>
              <a:t>record, allocating space on stack</a:t>
            </a:r>
            <a:endParaRPr lang="en-US" sz="2000" b="0" dirty="0"/>
          </a:p>
          <a:p>
            <a:endParaRPr lang="en-US" sz="2000" b="0" dirty="0" smtClean="0"/>
          </a:p>
          <a:p>
            <a:r>
              <a:rPr lang="en-US" sz="2000" b="0" dirty="0" smtClean="0"/>
              <a:t>Returning </a:t>
            </a:r>
            <a:r>
              <a:rPr lang="en-US" sz="2000" b="0" dirty="0"/>
              <a:t>from a function deletes </a:t>
            </a:r>
            <a:br>
              <a:rPr lang="en-US" sz="2000" b="0" dirty="0"/>
            </a:br>
            <a:r>
              <a:rPr lang="en-US" sz="2000" b="0" dirty="0"/>
              <a:t>the activation </a:t>
            </a:r>
            <a:r>
              <a:rPr lang="en-US" sz="2000" b="0" dirty="0" smtClean="0"/>
              <a:t>record</a:t>
            </a:r>
            <a:r>
              <a:rPr lang="en-US" sz="2000" b="0" dirty="0"/>
              <a:t>, freeing up space on stack</a:t>
            </a:r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715000" y="948690"/>
            <a:ext cx="3460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en-US" sz="1800" dirty="0" err="1" smtClean="0">
                <a:latin typeface="Lucida Console" pitchFamily="49" charset="0"/>
              </a:rPr>
              <a:t>int</a:t>
            </a:r>
            <a:r>
              <a:rPr lang="en-US" sz="1800" dirty="0" smtClean="0">
                <a:latin typeface="Lucida Console" pitchFamily="49" charset="0"/>
              </a:rPr>
              <a:t> main(void)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auto </a:t>
            </a:r>
            <a:r>
              <a:rPr lang="en-US" sz="1800" dirty="0" err="1" smtClean="0">
                <a:latin typeface="Lucida Console" pitchFamily="49" charset="0"/>
              </a:rPr>
              <a:t>vars</a:t>
            </a:r>
            <a:endParaRPr lang="en-US" sz="1800" dirty="0" smtClean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	a();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a(void)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b();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b(void)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c();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c(void)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…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492283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Variables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74447"/>
              </p:ext>
            </p:extLst>
          </p:nvPr>
        </p:nvGraphicFramePr>
        <p:xfrm>
          <a:off x="2590799" y="990600"/>
          <a:ext cx="6482081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1"/>
                <a:gridCol w="1736576"/>
                <a:gridCol w="1534400"/>
                <a:gridCol w="2068104"/>
              </a:tblGrid>
              <a:tr h="490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(Free 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stack </a:t>
                      </a: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space)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current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function C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&lt;- Stack pointer while executing C</a:t>
                      </a: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Saved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regs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Arguments</a:t>
                      </a:r>
                      <a:r>
                        <a:rPr lang="en-US" sz="1600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(optional)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1938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function B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&lt;- Stack pointer while executing B</a:t>
                      </a: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1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Saved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regs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 (optional)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17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caller’s caller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function A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&lt;- Stack pointer while executing A</a:t>
                      </a: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Saved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regs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 (optional)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17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Higher 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Activation record for caller’s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caller’s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caller 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function main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Local storage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&lt;- Stack pointer while executing main</a:t>
                      </a: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Saved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regs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Arguments (optional)</a:t>
                      </a:r>
                      <a:endParaRPr lang="en-US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3424" y="948690"/>
            <a:ext cx="3460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en-US" sz="1800" dirty="0" err="1" smtClean="0">
                <a:latin typeface="Lucida Console" pitchFamily="49" charset="0"/>
              </a:rPr>
              <a:t>int</a:t>
            </a:r>
            <a:r>
              <a:rPr lang="en-US" sz="1800" dirty="0" smtClean="0">
                <a:latin typeface="Lucida Console" pitchFamily="49" charset="0"/>
              </a:rPr>
              <a:t> main(void)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auto </a:t>
            </a:r>
            <a:r>
              <a:rPr lang="en-US" sz="1800" dirty="0" err="1" smtClean="0">
                <a:latin typeface="Lucida Console" pitchFamily="49" charset="0"/>
              </a:rPr>
              <a:t>vars</a:t>
            </a:r>
            <a:endParaRPr lang="en-US" sz="1800" dirty="0" smtClean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	a();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a(void)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b();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b(void)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c();</a:t>
            </a: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pPr lvl="0">
              <a:tabLst>
                <a:tab pos="457200" algn="l"/>
              </a:tabLst>
            </a:pP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 smtClean="0">
                <a:latin typeface="Lucida Console" pitchFamily="49" charset="0"/>
              </a:rPr>
              <a:t>void c(void) {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auto </a:t>
            </a:r>
            <a:r>
              <a:rPr lang="en-US" sz="1800" dirty="0" err="1">
                <a:latin typeface="Lucida Console" pitchFamily="49" charset="0"/>
              </a:rPr>
              <a:t>vars</a:t>
            </a:r>
            <a:endParaRPr lang="en-US" sz="1800" dirty="0">
              <a:latin typeface="Lucida Console" pitchFamily="49" charset="0"/>
            </a:endParaRP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…</a:t>
            </a:r>
          </a:p>
          <a:p>
            <a:pPr lvl="0">
              <a:tabLst>
                <a:tab pos="457200" algn="l"/>
              </a:tabLst>
            </a:pPr>
            <a:r>
              <a:rPr lang="en-US" sz="1800" dirty="0">
                <a:latin typeface="Lucida Console" pitchFamily="49" charset="0"/>
              </a:rPr>
              <a:t>}</a:t>
            </a:r>
          </a:p>
        </p:txBody>
      </p:sp>
      <p:cxnSp>
        <p:nvCxnSpPr>
          <p:cNvPr id="8" name="Curved Connector 7"/>
          <p:cNvCxnSpPr/>
          <p:nvPr/>
        </p:nvCxnSpPr>
        <p:spPr bwMode="auto">
          <a:xfrm rot="16200000" flipH="1">
            <a:off x="704852" y="3333748"/>
            <a:ext cx="609600" cy="190504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Curved Connector 11"/>
          <p:cNvCxnSpPr/>
          <p:nvPr/>
        </p:nvCxnSpPr>
        <p:spPr bwMode="auto">
          <a:xfrm rot="16200000" flipH="1">
            <a:off x="704853" y="2038348"/>
            <a:ext cx="609600" cy="190504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urved Connector 12"/>
          <p:cNvCxnSpPr/>
          <p:nvPr/>
        </p:nvCxnSpPr>
        <p:spPr bwMode="auto">
          <a:xfrm rot="16200000" flipH="1">
            <a:off x="704852" y="4781548"/>
            <a:ext cx="609600" cy="190504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2579976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Automatic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5410200" cy="5791200"/>
          </a:xfrm>
        </p:spPr>
        <p:txBody>
          <a:bodyPr/>
          <a:lstStyle/>
          <a:p>
            <a:r>
              <a:rPr lang="en-US" sz="2000" dirty="0" smtClean="0"/>
              <a:t>Program must allocate space on stack for variables</a:t>
            </a:r>
          </a:p>
          <a:p>
            <a:endParaRPr lang="en-US" sz="2000" dirty="0" smtClean="0"/>
          </a:p>
          <a:p>
            <a:r>
              <a:rPr lang="en-US" sz="2000" dirty="0" smtClean="0"/>
              <a:t>Stack addressing uses an offset from the stack pointer: [</a:t>
            </a:r>
            <a:r>
              <a:rPr lang="en-US" sz="2000" dirty="0" err="1" smtClean="0"/>
              <a:t>sp</a:t>
            </a:r>
            <a:r>
              <a:rPr lang="en-US" sz="2000" dirty="0" smtClean="0"/>
              <a:t>, #offset]</a:t>
            </a:r>
          </a:p>
          <a:p>
            <a:pPr lvl="1"/>
            <a:r>
              <a:rPr lang="en-US" sz="1800" dirty="0" smtClean="0"/>
              <a:t>One byte used for offset, is multiplied by four</a:t>
            </a:r>
          </a:p>
          <a:p>
            <a:pPr lvl="1"/>
            <a:r>
              <a:rPr lang="en-US" sz="1800" dirty="0" smtClean="0"/>
              <a:t>Possible offsets: 0, 4, 8, …,  1020</a:t>
            </a:r>
          </a:p>
          <a:p>
            <a:pPr lvl="1"/>
            <a:r>
              <a:rPr lang="en-US" sz="1800" dirty="0" smtClean="0"/>
              <a:t>Maximum range addressable this way is 1024 bytes</a:t>
            </a: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161516"/>
              </p:ext>
            </p:extLst>
          </p:nvPr>
        </p:nvGraphicFramePr>
        <p:xfrm>
          <a:off x="6477000" y="2057400"/>
          <a:ext cx="2427044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735"/>
                <a:gridCol w="1435309"/>
              </a:tblGrid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Contents</a:t>
                      </a: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SP+4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SP+8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SP+0xC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SP+0x14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SP+0x18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SP+0x1C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SP+0x20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23416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038599"/>
            <a:ext cx="3962400" cy="2667001"/>
          </a:xfrm>
        </p:spPr>
        <p:txBody>
          <a:bodyPr/>
          <a:lstStyle/>
          <a:p>
            <a:r>
              <a:rPr lang="en-US" sz="2400" dirty="0" smtClean="0"/>
              <a:t>Initialize </a:t>
            </a:r>
            <a:r>
              <a:rPr lang="en-US" sz="2400" dirty="0" err="1" smtClean="0"/>
              <a:t>aiE</a:t>
            </a:r>
            <a:endParaRPr lang="en-US" sz="2400" dirty="0"/>
          </a:p>
          <a:p>
            <a:r>
              <a:rPr lang="en-US" sz="2400" dirty="0" smtClean="0"/>
              <a:t>Initialize </a:t>
            </a:r>
            <a:r>
              <a:rPr lang="en-US" sz="2400" dirty="0" err="1" smtClean="0"/>
              <a:t>aiF</a:t>
            </a:r>
            <a:endParaRPr lang="en-US" sz="2400" dirty="0" smtClean="0"/>
          </a:p>
          <a:p>
            <a:r>
              <a:rPr lang="en-US" sz="2400" dirty="0" smtClean="0"/>
              <a:t>Initialize </a:t>
            </a:r>
            <a:r>
              <a:rPr lang="en-US" sz="2400" dirty="0" err="1" smtClean="0"/>
              <a:t>aiG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Store value for </a:t>
            </a:r>
            <a:r>
              <a:rPr lang="en-US" sz="2400" dirty="0" err="1" smtClean="0"/>
              <a:t>aiB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191000" y="1066800"/>
            <a:ext cx="49843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;;;14     void </a:t>
            </a:r>
            <a:r>
              <a:rPr lang="en-US" sz="2000" dirty="0" err="1">
                <a:latin typeface="Lucida Console" pitchFamily="49" charset="0"/>
              </a:rPr>
              <a:t>static_auto_local</a:t>
            </a:r>
            <a:r>
              <a:rPr lang="en-US" sz="2000" dirty="0">
                <a:latin typeface="Lucida Console" pitchFamily="49" charset="0"/>
              </a:rPr>
              <a:t>( void )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000000  </a:t>
            </a:r>
            <a:r>
              <a:rPr lang="en-US" sz="2000" dirty="0" smtClean="0">
                <a:latin typeface="Lucida Console" pitchFamily="49" charset="0"/>
              </a:rPr>
              <a:t>b50f	PUSH	{</a:t>
            </a:r>
            <a:r>
              <a:rPr lang="en-US" sz="2000" dirty="0">
                <a:latin typeface="Lucida Console" pitchFamily="49" charset="0"/>
              </a:rPr>
              <a:t>r0-r3,lr}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;;;15 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 err="1">
                <a:latin typeface="Lucida Console" pitchFamily="49" charset="0"/>
              </a:rPr>
              <a:t>aiB</a:t>
            </a:r>
            <a:r>
              <a:rPr lang="en-US" sz="2000" dirty="0">
                <a:latin typeface="Lucida Console" pitchFamily="49" charset="0"/>
              </a:rPr>
              <a:t>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;;;16  </a:t>
            </a:r>
            <a:r>
              <a:rPr lang="en-US" sz="2000" dirty="0" smtClean="0">
                <a:latin typeface="Lucida Console" pitchFamily="49" charset="0"/>
              </a:rPr>
              <a:t>static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err="1">
                <a:latin typeface="Lucida Console" pitchFamily="49" charset="0"/>
              </a:rPr>
              <a:t>siC</a:t>
            </a:r>
            <a:r>
              <a:rPr lang="en-US" sz="2000" dirty="0">
                <a:latin typeface="Lucida Console" pitchFamily="49" charset="0"/>
              </a:rPr>
              <a:t>=3;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;;;17 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>
                <a:latin typeface="Lucida Console" pitchFamily="49" charset="0"/>
              </a:rPr>
              <a:t>* </a:t>
            </a:r>
            <a:r>
              <a:rPr lang="en-US" sz="2000" dirty="0" err="1">
                <a:latin typeface="Lucida Console" pitchFamily="49" charset="0"/>
              </a:rPr>
              <a:t>apD</a:t>
            </a:r>
            <a:r>
              <a:rPr lang="en-US" sz="2000" dirty="0">
                <a:latin typeface="Lucida Console" pitchFamily="49" charset="0"/>
              </a:rPr>
              <a:t>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;;;18 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 err="1">
                <a:latin typeface="Lucida Console" pitchFamily="49" charset="0"/>
              </a:rPr>
              <a:t>aiE</a:t>
            </a:r>
            <a:r>
              <a:rPr lang="en-US" sz="2000" dirty="0">
                <a:latin typeface="Lucida Console" pitchFamily="49" charset="0"/>
              </a:rPr>
              <a:t>=4, </a:t>
            </a:r>
            <a:r>
              <a:rPr lang="en-US" sz="2000" dirty="0" err="1">
                <a:latin typeface="Lucida Console" pitchFamily="49" charset="0"/>
              </a:rPr>
              <a:t>aiF</a:t>
            </a:r>
            <a:r>
              <a:rPr lang="en-US" sz="2000" dirty="0">
                <a:latin typeface="Lucida Console" pitchFamily="49" charset="0"/>
              </a:rPr>
              <a:t>=5, </a:t>
            </a:r>
            <a:r>
              <a:rPr lang="en-US" sz="2000" dirty="0" err="1">
                <a:latin typeface="Lucida Console" pitchFamily="49" charset="0"/>
              </a:rPr>
              <a:t>aiG</a:t>
            </a:r>
            <a:r>
              <a:rPr lang="en-US" sz="2000" dirty="0">
                <a:latin typeface="Lucida Console" pitchFamily="49" charset="0"/>
              </a:rPr>
              <a:t>=6;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000002  </a:t>
            </a:r>
            <a:r>
              <a:rPr lang="en-US" sz="2000" dirty="0" smtClean="0">
                <a:latin typeface="Lucida Console" pitchFamily="49" charset="0"/>
              </a:rPr>
              <a:t>2104 MOVS	r1</a:t>
            </a:r>
            <a:r>
              <a:rPr lang="en-US" sz="2000" dirty="0">
                <a:latin typeface="Lucida Console" pitchFamily="49" charset="0"/>
              </a:rPr>
              <a:t>,#4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000004  </a:t>
            </a:r>
            <a:r>
              <a:rPr lang="en-US" sz="2000" dirty="0" smtClean="0">
                <a:latin typeface="Lucida Console" pitchFamily="49" charset="0"/>
              </a:rPr>
              <a:t>9102	STR	r1</a:t>
            </a:r>
            <a:r>
              <a:rPr lang="en-US" sz="2000" dirty="0">
                <a:latin typeface="Lucida Console" pitchFamily="49" charset="0"/>
              </a:rPr>
              <a:t>,[sp,#8]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000006  </a:t>
            </a:r>
            <a:r>
              <a:rPr lang="en-US" sz="2000" dirty="0" smtClean="0">
                <a:latin typeface="Lucida Console" pitchFamily="49" charset="0"/>
              </a:rPr>
              <a:t>2105	MOVS	r1</a:t>
            </a:r>
            <a:r>
              <a:rPr lang="en-US" sz="2000" dirty="0">
                <a:latin typeface="Lucida Console" pitchFamily="49" charset="0"/>
              </a:rPr>
              <a:t>,#5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000008  </a:t>
            </a:r>
            <a:r>
              <a:rPr lang="en-US" sz="2000" dirty="0" smtClean="0">
                <a:latin typeface="Lucida Console" pitchFamily="49" charset="0"/>
              </a:rPr>
              <a:t>9101	STR	r1</a:t>
            </a:r>
            <a:r>
              <a:rPr lang="en-US" sz="2000" dirty="0">
                <a:latin typeface="Lucida Console" pitchFamily="49" charset="0"/>
              </a:rPr>
              <a:t>,[sp,#4]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00000a  </a:t>
            </a:r>
            <a:r>
              <a:rPr lang="en-US" sz="2000" dirty="0" smtClean="0">
                <a:latin typeface="Lucida Console" pitchFamily="49" charset="0"/>
              </a:rPr>
              <a:t>2106	MOVS	r1</a:t>
            </a:r>
            <a:r>
              <a:rPr lang="en-US" sz="2000" dirty="0">
                <a:latin typeface="Lucida Console" pitchFamily="49" charset="0"/>
              </a:rPr>
              <a:t>,#6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00000c  9100 </a:t>
            </a:r>
            <a:r>
              <a:rPr lang="en-US" sz="2000" dirty="0" smtClean="0">
                <a:latin typeface="Lucida Console" pitchFamily="49" charset="0"/>
              </a:rPr>
              <a:t>	STR	r1</a:t>
            </a:r>
            <a:r>
              <a:rPr lang="en-US" sz="2000" dirty="0">
                <a:latin typeface="Lucida Console" pitchFamily="49" charset="0"/>
              </a:rPr>
              <a:t>,[sp,#0</a:t>
            </a:r>
            <a:r>
              <a:rPr lang="en-US" sz="2000" dirty="0" smtClean="0">
                <a:latin typeface="Lucida Console" pitchFamily="49" charset="0"/>
              </a:rPr>
              <a:t>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…</a:t>
            </a:r>
            <a:endParaRPr lang="en-US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;;;</a:t>
            </a:r>
            <a:r>
              <a:rPr lang="en-US" sz="2000" dirty="0">
                <a:latin typeface="Lucida Console" pitchFamily="49" charset="0"/>
              </a:rPr>
              <a:t>21       </a:t>
            </a:r>
            <a:r>
              <a:rPr lang="en-US" sz="2000" dirty="0" err="1">
                <a:latin typeface="Lucida Console" pitchFamily="49" charset="0"/>
              </a:rPr>
              <a:t>aiB</a:t>
            </a:r>
            <a:r>
              <a:rPr lang="en-US" sz="2000" dirty="0">
                <a:latin typeface="Lucida Console" pitchFamily="49" charset="0"/>
              </a:rPr>
              <a:t> = </a:t>
            </a:r>
            <a:r>
              <a:rPr lang="en-US" sz="2000" dirty="0" err="1">
                <a:latin typeface="Lucida Console" pitchFamily="49" charset="0"/>
              </a:rPr>
              <a:t>siC</a:t>
            </a:r>
            <a:r>
              <a:rPr lang="en-US" sz="2000" dirty="0">
                <a:latin typeface="Lucida Console" pitchFamily="49" charset="0"/>
              </a:rPr>
              <a:t> + </a:t>
            </a:r>
            <a:r>
              <a:rPr lang="en-US" sz="2000" dirty="0" err="1">
                <a:latin typeface="Lucida Console" pitchFamily="49" charset="0"/>
              </a:rPr>
              <a:t>siA</a:t>
            </a:r>
            <a:r>
              <a:rPr lang="en-US" sz="2000" dirty="0" smtClean="0">
                <a:latin typeface="Lucida Console" pitchFamily="49" charset="0"/>
              </a:rPr>
              <a:t>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…</a:t>
            </a:r>
            <a:endParaRPr lang="en-US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00001c  9103	STR	r1</a:t>
            </a:r>
            <a:r>
              <a:rPr lang="en-US" sz="2000" dirty="0">
                <a:latin typeface="Lucida Console" pitchFamily="49" charset="0"/>
              </a:rPr>
              <a:t>,[sp,#0xc</a:t>
            </a:r>
            <a:r>
              <a:rPr lang="en-US" sz="2000" dirty="0" smtClean="0">
                <a:latin typeface="Lucida Console" pitchFamily="49" charset="0"/>
              </a:rPr>
              <a:t>]</a:t>
            </a:r>
            <a:endParaRPr lang="en-US" sz="2000" dirty="0">
              <a:latin typeface="Lucida Console" pitchFamily="49" charset="0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982023"/>
              </p:ext>
            </p:extLst>
          </p:nvPr>
        </p:nvGraphicFramePr>
        <p:xfrm>
          <a:off x="228600" y="1016000"/>
          <a:ext cx="3505200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9660"/>
                <a:gridCol w="2415540"/>
              </a:tblGrid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Address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Contents</a:t>
                      </a: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aiG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SP+4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aiF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SP+8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aiE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SP+0xC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aiB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r0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SP+0x14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r1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SP+0x18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r2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SP+0x1C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r3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SP+0x20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lr</a:t>
                      </a:r>
                      <a:endParaRPr lang="en-US" sz="16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V="1">
            <a:off x="2406650" y="3729068"/>
            <a:ext cx="1670050" cy="538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406650" y="4267201"/>
            <a:ext cx="1638300" cy="4571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2438400" y="4876800"/>
            <a:ext cx="1638300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048000" y="6019800"/>
            <a:ext cx="1028700" cy="714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4782581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Programmer’s World: The Land of Chocolate!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953000" y="1143000"/>
            <a:ext cx="4114800" cy="3200400"/>
          </a:xfrm>
        </p:spPr>
        <p:txBody>
          <a:bodyPr/>
          <a:lstStyle/>
          <a:p>
            <a:r>
              <a:rPr lang="en-US" sz="2400" b="0" dirty="0" smtClean="0"/>
              <a:t>As many functions and  variables as you want!</a:t>
            </a:r>
          </a:p>
          <a:p>
            <a:r>
              <a:rPr lang="en-US" sz="2400" b="0" dirty="0" smtClean="0"/>
              <a:t>All the memory you could ask for!</a:t>
            </a:r>
          </a:p>
          <a:p>
            <a:r>
              <a:rPr lang="en-US" sz="2400" b="0" dirty="0" smtClean="0"/>
              <a:t>So many data types! Integers, floating point,</a:t>
            </a:r>
          </a:p>
          <a:p>
            <a:r>
              <a:rPr lang="en-US" sz="2400" b="0" dirty="0" smtClean="0"/>
              <a:t>So many data structures! Arrays, lists, trees, sets, dictionaries</a:t>
            </a:r>
          </a:p>
          <a:p>
            <a:r>
              <a:rPr lang="en-US" sz="2400" b="0" dirty="0" smtClean="0"/>
              <a:t>So many control structures! Subroutines, if/then/else, loops, etc.</a:t>
            </a:r>
          </a:p>
          <a:p>
            <a:r>
              <a:rPr lang="en-US" sz="2400" b="0" dirty="0" smtClean="0"/>
              <a:t>Iterators! Polymorphism!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58888"/>
            <a:ext cx="467677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370191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Using Pointers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0894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Pointers to Automatics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3962400" cy="5867400"/>
          </a:xfrm>
        </p:spPr>
        <p:txBody>
          <a:bodyPr/>
          <a:lstStyle/>
          <a:p>
            <a:r>
              <a:rPr lang="en-US" sz="2400" b="0" dirty="0" smtClean="0"/>
              <a:t>C Pointer: a variable which holds the data’s address</a:t>
            </a:r>
          </a:p>
          <a:p>
            <a:endParaRPr lang="en-US" sz="2400" b="0" dirty="0" smtClean="0"/>
          </a:p>
          <a:p>
            <a:r>
              <a:rPr lang="en-US" sz="2400" b="0" dirty="0" err="1" smtClean="0"/>
              <a:t>aiB</a:t>
            </a:r>
            <a:r>
              <a:rPr lang="en-US" sz="2400" b="0" dirty="0" smtClean="0"/>
              <a:t> is on stack at SP+0xc </a:t>
            </a:r>
          </a:p>
          <a:p>
            <a:r>
              <a:rPr lang="en-US" sz="2400" b="0" dirty="0" smtClean="0"/>
              <a:t>Compute r0 with </a:t>
            </a:r>
            <a:r>
              <a:rPr lang="en-US" sz="2400" b="0" dirty="0">
                <a:solidFill>
                  <a:srgbClr val="FF0000"/>
                </a:solidFill>
              </a:rPr>
              <a:t>variable’s </a:t>
            </a:r>
            <a:r>
              <a:rPr lang="en-US" sz="2400" b="0" dirty="0" smtClean="0">
                <a:solidFill>
                  <a:srgbClr val="FF0000"/>
                </a:solidFill>
              </a:rPr>
              <a:t>address </a:t>
            </a:r>
            <a:r>
              <a:rPr lang="en-US" sz="2400" b="0" dirty="0" smtClean="0"/>
              <a:t>from </a:t>
            </a:r>
            <a:r>
              <a:rPr lang="en-US" sz="2400" b="0" dirty="0" smtClean="0">
                <a:solidFill>
                  <a:srgbClr val="00B050"/>
                </a:solidFill>
              </a:rPr>
              <a:t>stack pointer and offset (0xc)</a:t>
            </a:r>
            <a:endParaRPr lang="en-US" sz="2400" b="0" dirty="0">
              <a:solidFill>
                <a:srgbClr val="00B050"/>
              </a:solidFill>
            </a:endParaRPr>
          </a:p>
          <a:p>
            <a:r>
              <a:rPr lang="en-US" sz="2400" b="0" dirty="0" smtClean="0"/>
              <a:t>Load r1 with </a:t>
            </a:r>
            <a:r>
              <a:rPr lang="en-US" sz="2400" b="0" dirty="0">
                <a:solidFill>
                  <a:schemeClr val="bg2">
                    <a:lumMod val="75000"/>
                  </a:schemeClr>
                </a:solidFill>
              </a:rPr>
              <a:t>variable’s </a:t>
            </a:r>
            <a:r>
              <a:rPr lang="en-US" sz="2400" b="0" dirty="0" smtClean="0">
                <a:solidFill>
                  <a:schemeClr val="bg2">
                    <a:lumMod val="75000"/>
                  </a:schemeClr>
                </a:solidFill>
              </a:rPr>
              <a:t>value</a:t>
            </a:r>
            <a:r>
              <a:rPr lang="en-US" sz="2400" b="0" dirty="0"/>
              <a:t> </a:t>
            </a:r>
            <a:r>
              <a:rPr lang="en-US" sz="2400" b="0" dirty="0" smtClean="0"/>
              <a:t>from memory</a:t>
            </a:r>
          </a:p>
          <a:p>
            <a:r>
              <a:rPr lang="en-US" sz="2400" b="0" dirty="0" smtClean="0"/>
              <a:t>Operate on r1, save back to </a:t>
            </a:r>
            <a:r>
              <a:rPr lang="en-US" sz="2400" b="0" dirty="0">
                <a:solidFill>
                  <a:srgbClr val="FF0000"/>
                </a:solidFill>
              </a:rPr>
              <a:t>variable’s address</a:t>
            </a:r>
            <a:endParaRPr lang="en-US" sz="2400" b="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191000" y="1219200"/>
            <a:ext cx="49843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;;;22     </a:t>
            </a:r>
            <a:r>
              <a:rPr lang="pt-BR" sz="2000" dirty="0" smtClean="0">
                <a:latin typeface="Lucida Console" pitchFamily="49" charset="0"/>
              </a:rPr>
              <a:t>	apD </a:t>
            </a:r>
            <a:r>
              <a:rPr lang="pt-BR" sz="2000" dirty="0">
                <a:latin typeface="Lucida Console" pitchFamily="49" charset="0"/>
              </a:rPr>
              <a:t>= &amp; aiB;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00001e  </a:t>
            </a:r>
            <a:r>
              <a:rPr lang="pt-BR" sz="2000" dirty="0" smtClean="0">
                <a:latin typeface="Lucida Console" pitchFamily="49" charset="0"/>
              </a:rPr>
              <a:t>a803	ADD	</a:t>
            </a:r>
            <a:r>
              <a:rPr lang="pt-BR" sz="2000" dirty="0" smtClean="0">
                <a:solidFill>
                  <a:srgbClr val="FF0000"/>
                </a:solidFill>
                <a:latin typeface="Lucida Console" pitchFamily="49" charset="0"/>
              </a:rPr>
              <a:t>r0</a:t>
            </a:r>
            <a:r>
              <a:rPr lang="pt-BR" sz="2000" dirty="0" smtClean="0">
                <a:latin typeface="Lucida Console" pitchFamily="49" charset="0"/>
              </a:rPr>
              <a:t>,</a:t>
            </a:r>
            <a:r>
              <a:rPr lang="pt-BR" sz="2000" dirty="0" smtClean="0">
                <a:solidFill>
                  <a:srgbClr val="00B050"/>
                </a:solidFill>
                <a:latin typeface="Lucida Console" pitchFamily="49" charset="0"/>
              </a:rPr>
              <a:t>sp</a:t>
            </a:r>
            <a:r>
              <a:rPr lang="pt-BR" sz="2000" dirty="0">
                <a:solidFill>
                  <a:srgbClr val="00B050"/>
                </a:solidFill>
                <a:latin typeface="Lucida Console" pitchFamily="49" charset="0"/>
              </a:rPr>
              <a:t>,#0xc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;;;23     	(*apD)++;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000020  </a:t>
            </a:r>
            <a:r>
              <a:rPr lang="pt-BR" sz="2000" dirty="0" smtClean="0">
                <a:latin typeface="Lucida Console" pitchFamily="49" charset="0"/>
              </a:rPr>
              <a:t>6801	LDR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,[</a:t>
            </a:r>
            <a:r>
              <a:rPr lang="pt-BR" sz="2000" dirty="0">
                <a:solidFill>
                  <a:srgbClr val="FF0000"/>
                </a:solidFill>
                <a:latin typeface="Lucida Console" pitchFamily="49" charset="0"/>
              </a:rPr>
              <a:t>r0,#0</a:t>
            </a:r>
            <a:r>
              <a:rPr lang="pt-BR" sz="2000" dirty="0">
                <a:latin typeface="Lucida Console" pitchFamily="49" charset="0"/>
              </a:rPr>
              <a:t>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000022  </a:t>
            </a:r>
            <a:r>
              <a:rPr lang="pt-BR" sz="2000" dirty="0" smtClean="0">
                <a:latin typeface="Lucida Console" pitchFamily="49" charset="0"/>
              </a:rPr>
              <a:t>1c49	ADDS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 smtClean="0">
                <a:latin typeface="Lucida Console" pitchFamily="49" charset="0"/>
              </a:rPr>
              <a:t>,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000024  </a:t>
            </a:r>
            <a:r>
              <a:rPr lang="pt-BR" sz="2000" dirty="0" smtClean="0">
                <a:latin typeface="Lucida Console" pitchFamily="49" charset="0"/>
              </a:rPr>
              <a:t>6001	STR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,[</a:t>
            </a:r>
            <a:r>
              <a:rPr lang="pt-BR" sz="2000" dirty="0">
                <a:solidFill>
                  <a:srgbClr val="FF0000"/>
                </a:solidFill>
                <a:latin typeface="Lucida Console" pitchFamily="49" charset="0"/>
              </a:rPr>
              <a:t>r0,#0</a:t>
            </a:r>
            <a:r>
              <a:rPr lang="pt-BR" sz="2000" dirty="0" smtClean="0">
                <a:latin typeface="Lucida Console" pitchFamily="49" charset="0"/>
              </a:rPr>
              <a:t>]</a:t>
            </a:r>
            <a:endParaRPr lang="pt-BR" sz="20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9746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Pointers to Statics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3962400" cy="5867400"/>
          </a:xfrm>
        </p:spPr>
        <p:txBody>
          <a:bodyPr/>
          <a:lstStyle/>
          <a:p>
            <a:r>
              <a:rPr lang="en-US" sz="2400" b="0" dirty="0" smtClean="0"/>
              <a:t>Load </a:t>
            </a:r>
            <a:r>
              <a:rPr lang="en-US" sz="2400" b="0" dirty="0" smtClean="0">
                <a:solidFill>
                  <a:srgbClr val="FF0000"/>
                </a:solidFill>
              </a:rPr>
              <a:t>r0</a:t>
            </a:r>
            <a:r>
              <a:rPr lang="en-US" sz="2400" b="0" dirty="0" smtClean="0"/>
              <a:t> with </a:t>
            </a:r>
            <a:r>
              <a:rPr lang="en-US" sz="2400" b="0" dirty="0">
                <a:solidFill>
                  <a:srgbClr val="FF0000"/>
                </a:solidFill>
              </a:rPr>
              <a:t>variable’s </a:t>
            </a:r>
            <a:r>
              <a:rPr lang="en-US" sz="2400" b="0" dirty="0" smtClean="0">
                <a:solidFill>
                  <a:srgbClr val="FF0000"/>
                </a:solidFill>
              </a:rPr>
              <a:t>address </a:t>
            </a:r>
            <a:r>
              <a:rPr lang="en-US" sz="2400" b="0" dirty="0" smtClean="0"/>
              <a:t>from </a:t>
            </a:r>
            <a:r>
              <a:rPr lang="en-US" sz="2400" b="0" dirty="0">
                <a:solidFill>
                  <a:srgbClr val="00B050"/>
                </a:solidFill>
              </a:rPr>
              <a:t>address of copy of variable’s </a:t>
            </a:r>
            <a:r>
              <a:rPr lang="en-US" sz="2400" b="0" dirty="0" smtClean="0">
                <a:solidFill>
                  <a:srgbClr val="00B050"/>
                </a:solidFill>
              </a:rPr>
              <a:t>address</a:t>
            </a:r>
          </a:p>
          <a:p>
            <a:endParaRPr lang="en-US" sz="2400" b="0" dirty="0">
              <a:solidFill>
                <a:srgbClr val="00B050"/>
              </a:solidFill>
            </a:endParaRPr>
          </a:p>
          <a:p>
            <a:r>
              <a:rPr lang="en-US" sz="2400" b="0" dirty="0" smtClean="0"/>
              <a:t>Load </a:t>
            </a:r>
            <a:r>
              <a:rPr lang="en-US" sz="2400" b="0" dirty="0" smtClean="0">
                <a:solidFill>
                  <a:schemeClr val="bg2">
                    <a:lumMod val="75000"/>
                  </a:schemeClr>
                </a:solidFill>
              </a:rPr>
              <a:t>r1</a:t>
            </a:r>
            <a:r>
              <a:rPr lang="en-US" sz="2400" b="0" dirty="0" smtClean="0"/>
              <a:t> with </a:t>
            </a:r>
            <a:r>
              <a:rPr lang="en-US" sz="2400" b="0" dirty="0">
                <a:solidFill>
                  <a:schemeClr val="bg2">
                    <a:lumMod val="75000"/>
                  </a:schemeClr>
                </a:solidFill>
              </a:rPr>
              <a:t>variable’s </a:t>
            </a:r>
            <a:r>
              <a:rPr lang="en-US" sz="2400" b="0" dirty="0" smtClean="0">
                <a:solidFill>
                  <a:schemeClr val="bg2">
                    <a:lumMod val="75000"/>
                  </a:schemeClr>
                </a:solidFill>
              </a:rPr>
              <a:t>value</a:t>
            </a:r>
            <a:r>
              <a:rPr lang="en-US" sz="2400" b="0" dirty="0"/>
              <a:t> </a:t>
            </a:r>
            <a:r>
              <a:rPr lang="en-US" sz="2400" b="0" dirty="0" smtClean="0"/>
              <a:t>from memory</a:t>
            </a:r>
          </a:p>
          <a:p>
            <a:endParaRPr lang="en-US" sz="2400" b="0" dirty="0" smtClean="0"/>
          </a:p>
          <a:p>
            <a:r>
              <a:rPr lang="en-US" sz="2400" b="0" dirty="0" smtClean="0"/>
              <a:t>Operate on </a:t>
            </a:r>
            <a:r>
              <a:rPr lang="en-US" sz="2400" b="0" dirty="0" smtClean="0">
                <a:solidFill>
                  <a:schemeClr val="bg2">
                    <a:lumMod val="75000"/>
                  </a:schemeClr>
                </a:solidFill>
              </a:rPr>
              <a:t>r1</a:t>
            </a:r>
            <a:r>
              <a:rPr lang="en-US" sz="2400" b="0" dirty="0" smtClean="0"/>
              <a:t>, save back to </a:t>
            </a:r>
            <a:r>
              <a:rPr lang="en-US" sz="2400" b="0" dirty="0">
                <a:solidFill>
                  <a:srgbClr val="FF0000"/>
                </a:solidFill>
              </a:rPr>
              <a:t>variable’s address</a:t>
            </a:r>
            <a:endParaRPr lang="en-US" sz="2400" b="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191000" y="1219200"/>
            <a:ext cx="498437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;;;</a:t>
            </a:r>
            <a:r>
              <a:rPr lang="pt-BR" sz="2000" dirty="0">
                <a:latin typeface="Lucida Console" pitchFamily="49" charset="0"/>
              </a:rPr>
              <a:t>24     	apD = &amp;siC;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000026  4833 </a:t>
            </a:r>
            <a:r>
              <a:rPr lang="pt-BR" sz="2000" dirty="0" smtClean="0">
                <a:latin typeface="Lucida Console" pitchFamily="49" charset="0"/>
              </a:rPr>
              <a:t>LDR	</a:t>
            </a:r>
            <a:r>
              <a:rPr lang="pt-BR" sz="2000" dirty="0" smtClean="0">
                <a:solidFill>
                  <a:srgbClr val="FF0000"/>
                </a:solidFill>
                <a:latin typeface="Lucida Console" pitchFamily="49" charset="0"/>
              </a:rPr>
              <a:t>r0</a:t>
            </a:r>
            <a:r>
              <a:rPr lang="pt-BR" sz="2000" dirty="0">
                <a:latin typeface="Lucida Console" pitchFamily="49" charset="0"/>
              </a:rPr>
              <a:t>,</a:t>
            </a:r>
            <a:r>
              <a:rPr lang="pt-BR" sz="2000" dirty="0">
                <a:solidFill>
                  <a:srgbClr val="00B050"/>
                </a:solidFill>
                <a:latin typeface="Lucida Console" pitchFamily="49" charset="0"/>
              </a:rPr>
              <a:t>|L1.244|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;;;25     	(*apD) += 9;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000028  </a:t>
            </a:r>
            <a:r>
              <a:rPr lang="pt-BR" sz="2000" dirty="0" smtClean="0">
                <a:latin typeface="Lucida Console" pitchFamily="49" charset="0"/>
              </a:rPr>
              <a:t>6801	LDR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,[</a:t>
            </a:r>
            <a:r>
              <a:rPr lang="pt-BR" sz="2000" dirty="0">
                <a:solidFill>
                  <a:srgbClr val="FF0000"/>
                </a:solidFill>
                <a:latin typeface="Lucida Console" pitchFamily="49" charset="0"/>
              </a:rPr>
              <a:t>r0,#0</a:t>
            </a:r>
            <a:r>
              <a:rPr lang="pt-BR" sz="2000" dirty="0">
                <a:latin typeface="Lucida Console" pitchFamily="49" charset="0"/>
              </a:rPr>
              <a:t>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00002a  </a:t>
            </a:r>
            <a:r>
              <a:rPr lang="pt-BR" sz="2000" dirty="0" smtClean="0">
                <a:latin typeface="Lucida Console" pitchFamily="49" charset="0"/>
              </a:rPr>
              <a:t>3109	ADDS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 smtClean="0">
                <a:latin typeface="Lucida Console" pitchFamily="49" charset="0"/>
              </a:rPr>
              <a:t>,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,#9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00002c  6001 </a:t>
            </a:r>
            <a:r>
              <a:rPr lang="pt-BR" sz="2000" dirty="0" smtClean="0">
                <a:latin typeface="Lucida Console" pitchFamily="49" charset="0"/>
              </a:rPr>
              <a:t>	STR	</a:t>
            </a:r>
            <a:r>
              <a:rPr lang="pt-BR" sz="2000" dirty="0" smtClean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r1</a:t>
            </a:r>
            <a:r>
              <a:rPr lang="pt-BR" sz="2000" dirty="0">
                <a:latin typeface="Lucida Console" pitchFamily="49" charset="0"/>
              </a:rPr>
              <a:t>,[</a:t>
            </a:r>
            <a:r>
              <a:rPr lang="pt-BR" sz="2000" dirty="0">
                <a:solidFill>
                  <a:srgbClr val="FF0000"/>
                </a:solidFill>
                <a:latin typeface="Lucida Console" pitchFamily="49" charset="0"/>
              </a:rPr>
              <a:t>r0,#0</a:t>
            </a:r>
            <a:r>
              <a:rPr lang="pt-BR" sz="2000" dirty="0" smtClean="0">
                <a:latin typeface="Lucida Console" pitchFamily="49" charset="0"/>
              </a:rPr>
              <a:t>]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 smtClean="0">
                <a:solidFill>
                  <a:srgbClr val="00B050"/>
                </a:solidFill>
                <a:latin typeface="Lucida Console" pitchFamily="49" charset="0"/>
              </a:rPr>
              <a:t>|</a:t>
            </a:r>
            <a:r>
              <a:rPr lang="en-US" sz="1800" dirty="0">
                <a:solidFill>
                  <a:srgbClr val="00B050"/>
                </a:solidFill>
                <a:latin typeface="Lucida Console" pitchFamily="49" charset="0"/>
              </a:rPr>
              <a:t>L1.244|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>
                <a:latin typeface="Lucida Console" pitchFamily="49" charset="0"/>
              </a:rPr>
              <a:t>		DCD      	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siC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>
                <a:latin typeface="Lucida Console" pitchFamily="49" charset="0"/>
              </a:rPr>
              <a:t>	 AREA ||.data||, DATA, ALIGN=2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  <a:r>
              <a:rPr lang="en-US" sz="1800" dirty="0" err="1">
                <a:solidFill>
                  <a:srgbClr val="FF0000"/>
                </a:solidFill>
                <a:latin typeface="Lucida Console" pitchFamily="49" charset="0"/>
              </a:rPr>
              <a:t>siC</a:t>
            </a:r>
            <a:r>
              <a:rPr lang="en-US" sz="1800" dirty="0">
                <a:solidFill>
                  <a:srgbClr val="FF0000"/>
                </a:solidFill>
                <a:latin typeface="Lucida Console" pitchFamily="49" charset="0"/>
              </a:rPr>
              <a:t>||</a:t>
            </a:r>
          </a:p>
          <a:p>
            <a:pPr lvl="0">
              <a:tabLst>
                <a:tab pos="1143000" algn="l"/>
                <a:tab pos="2057400" algn="l"/>
                <a:tab pos="2743200" algn="l"/>
                <a:tab pos="3378200" algn="l"/>
              </a:tabLst>
            </a:pPr>
            <a:r>
              <a:rPr lang="en-US" sz="1800" dirty="0">
                <a:latin typeface="Lucida Console" pitchFamily="49" charset="0"/>
              </a:rPr>
              <a:t>		DCD     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Lucida Console" pitchFamily="49" charset="0"/>
              </a:rPr>
              <a:t>0x00000003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85495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Array Access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1545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Access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838200"/>
            <a:ext cx="3962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What does it take to get at </a:t>
            </a:r>
            <a:r>
              <a:rPr lang="en-US" sz="2400" dirty="0" smtClean="0"/>
              <a:t>an array element in </a:t>
            </a:r>
            <a:r>
              <a:rPr lang="en-US" sz="2400" dirty="0"/>
              <a:t>memory</a:t>
            </a:r>
            <a:r>
              <a:rPr lang="en-US" sz="2400" dirty="0" smtClean="0"/>
              <a:t>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Depends on how many dimensions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Depends on element size and row width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Depends </a:t>
            </a:r>
            <a:r>
              <a:rPr lang="en-US" sz="2000" dirty="0"/>
              <a:t>on location, which depends on storage type (static, automatic, dynamic)</a:t>
            </a:r>
          </a:p>
        </p:txBody>
      </p:sp>
      <p:sp>
        <p:nvSpPr>
          <p:cNvPr id="5" name="Rectangle 4"/>
          <p:cNvSpPr/>
          <p:nvPr/>
        </p:nvSpPr>
        <p:spPr>
          <a:xfrm>
            <a:off x="4087585" y="1219200"/>
            <a:ext cx="49843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unsigned </a:t>
            </a:r>
            <a:r>
              <a:rPr lang="en-US" sz="2000" dirty="0">
                <a:latin typeface="Lucida Console" pitchFamily="49" charset="0"/>
              </a:rPr>
              <a:t>char buff2[3]; 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unsigned </a:t>
            </a:r>
            <a:r>
              <a:rPr lang="en-US" sz="2000" dirty="0">
                <a:latin typeface="Lucida Console" pitchFamily="49" charset="0"/>
              </a:rPr>
              <a:t>short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buff3[5][7</a:t>
            </a:r>
            <a:r>
              <a:rPr lang="en-US" sz="2000" dirty="0" smtClean="0">
                <a:latin typeface="Lucida Console" pitchFamily="49" charset="0"/>
              </a:rPr>
              <a:t>];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en-US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unsigned int arrays(unsigned char n, unsigned char j)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volatile unsigned int i;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i = buff2[0] + buff2[n];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i += buff3[n][j];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	return i;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4860048"/>
      </p:ext>
    </p:extLst>
  </p:cSld>
  <p:clrMapOvr>
    <a:masterClrMapping/>
  </p:clrMapOvr>
  <p:transition>
    <p:pull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1-D Array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3886200" cy="5943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0" dirty="0" smtClean="0"/>
              <a:t>Need to calculate element address: sum of…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array start address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offset: index * element size</a:t>
            </a:r>
          </a:p>
          <a:p>
            <a:pPr>
              <a:spcBef>
                <a:spcPts val="0"/>
              </a:spcBef>
            </a:pPr>
            <a:r>
              <a:rPr lang="en-US" sz="2000" b="0" dirty="0" smtClean="0"/>
              <a:t>buff2 is array of unsigned characters</a:t>
            </a:r>
          </a:p>
          <a:p>
            <a:pPr>
              <a:spcBef>
                <a:spcPts val="0"/>
              </a:spcBef>
            </a:pPr>
            <a:endParaRPr lang="en-US" sz="2000" b="0" dirty="0"/>
          </a:p>
          <a:p>
            <a:pPr>
              <a:spcBef>
                <a:spcPts val="0"/>
              </a:spcBef>
            </a:pPr>
            <a:r>
              <a:rPr lang="en-US" sz="2000" b="0" dirty="0" smtClean="0"/>
              <a:t>Move n (argument) from r0 into r2 </a:t>
            </a:r>
          </a:p>
          <a:p>
            <a:pPr>
              <a:spcBef>
                <a:spcPts val="0"/>
              </a:spcBef>
            </a:pPr>
            <a:r>
              <a:rPr lang="en-US" sz="2000" b="0" dirty="0" smtClean="0"/>
              <a:t>Load r3 with pointer to buff2</a:t>
            </a:r>
          </a:p>
          <a:p>
            <a:pPr>
              <a:spcBef>
                <a:spcPts val="0"/>
              </a:spcBef>
            </a:pPr>
            <a:r>
              <a:rPr lang="en-US" sz="2000" b="0" dirty="0" smtClean="0"/>
              <a:t>Load (byte) r3 with first element of buff2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Load </a:t>
            </a:r>
            <a:r>
              <a:rPr lang="en-US" sz="2000" b="0" dirty="0" smtClean="0"/>
              <a:t>r4 </a:t>
            </a:r>
            <a:r>
              <a:rPr lang="en-US" sz="2000" b="0" dirty="0"/>
              <a:t>with pointer to </a:t>
            </a:r>
            <a:r>
              <a:rPr lang="en-US" sz="2000" b="0" dirty="0" smtClean="0"/>
              <a:t>buff2</a:t>
            </a:r>
          </a:p>
          <a:p>
            <a:pPr>
              <a:spcBef>
                <a:spcPts val="0"/>
              </a:spcBef>
            </a:pPr>
            <a:r>
              <a:rPr lang="en-US" sz="2000" b="0" dirty="0" smtClean="0"/>
              <a:t>Load (byte) r4 with element at address buff2+r2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r2</a:t>
            </a:r>
            <a:r>
              <a:rPr lang="en-US" sz="1600" dirty="0"/>
              <a:t> </a:t>
            </a:r>
            <a:r>
              <a:rPr lang="en-US" sz="1600" dirty="0" smtClean="0"/>
              <a:t>holds argument n</a:t>
            </a:r>
          </a:p>
          <a:p>
            <a:pPr>
              <a:spcBef>
                <a:spcPts val="0"/>
              </a:spcBef>
            </a:pPr>
            <a:r>
              <a:rPr lang="en-US" sz="2000" b="0" dirty="0" smtClean="0"/>
              <a:t>Add r3 and r4 to form sum </a:t>
            </a:r>
            <a:endParaRPr lang="en-US" sz="2000" b="0" dirty="0"/>
          </a:p>
          <a:p>
            <a:pPr>
              <a:spcBef>
                <a:spcPts val="0"/>
              </a:spcBef>
            </a:pPr>
            <a:endParaRPr lang="en-US" sz="20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94212"/>
              </p:ext>
            </p:extLst>
          </p:nvPr>
        </p:nvGraphicFramePr>
        <p:xfrm>
          <a:off x="4343400" y="1143000"/>
          <a:ext cx="3276600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1767"/>
                <a:gridCol w="1644833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Address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Contents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buff2[0]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 + 1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buff2[1]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 + 2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buff2[2]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91000" y="2971800"/>
            <a:ext cx="49843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00009e  </a:t>
            </a:r>
            <a:r>
              <a:rPr lang="pt-BR" sz="2000" dirty="0" smtClean="0">
                <a:latin typeface="Lucida Console" pitchFamily="49" charset="0"/>
              </a:rPr>
              <a:t>4602	MOV	r2,r0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;;;</a:t>
            </a:r>
            <a:r>
              <a:rPr lang="pt-BR" sz="2000" dirty="0">
                <a:latin typeface="Lucida Console" pitchFamily="49" charset="0"/>
              </a:rPr>
              <a:t>76  </a:t>
            </a:r>
            <a:r>
              <a:rPr lang="pt-BR" sz="2000" dirty="0" smtClean="0">
                <a:latin typeface="Lucida Console" pitchFamily="49" charset="0"/>
              </a:rPr>
              <a:t>  i </a:t>
            </a:r>
            <a:r>
              <a:rPr lang="pt-BR" sz="2000" dirty="0">
                <a:latin typeface="Lucida Console" pitchFamily="49" charset="0"/>
              </a:rPr>
              <a:t>= buff2[0] + buff2[n];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0000a0  </a:t>
            </a:r>
            <a:r>
              <a:rPr lang="pt-BR" sz="2000" dirty="0" smtClean="0">
                <a:latin typeface="Lucida Console" pitchFamily="49" charset="0"/>
              </a:rPr>
              <a:t>4b1b	LDR	r3</a:t>
            </a:r>
            <a:r>
              <a:rPr lang="pt-BR" sz="2000" dirty="0">
                <a:latin typeface="Lucida Console" pitchFamily="49" charset="0"/>
              </a:rPr>
              <a:t>,|L1.272|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0000a2  </a:t>
            </a:r>
            <a:r>
              <a:rPr lang="pt-BR" sz="2000" dirty="0" smtClean="0">
                <a:latin typeface="Lucida Console" pitchFamily="49" charset="0"/>
              </a:rPr>
              <a:t>781b	LDRB	r3</a:t>
            </a:r>
            <a:r>
              <a:rPr lang="pt-BR" sz="2000" dirty="0">
                <a:latin typeface="Lucida Console" pitchFamily="49" charset="0"/>
              </a:rPr>
              <a:t>,[r3,#0]  ; buff2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0000a4  </a:t>
            </a:r>
            <a:r>
              <a:rPr lang="pt-BR" sz="2000" dirty="0" smtClean="0">
                <a:latin typeface="Lucida Console" pitchFamily="49" charset="0"/>
              </a:rPr>
              <a:t>4c1a	LDR	r4</a:t>
            </a:r>
            <a:r>
              <a:rPr lang="pt-BR" sz="2000" dirty="0">
                <a:latin typeface="Lucida Console" pitchFamily="49" charset="0"/>
              </a:rPr>
              <a:t>,|L1.272|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0000a6  5ca4 </a:t>
            </a:r>
            <a:r>
              <a:rPr lang="pt-BR" sz="2000" dirty="0" smtClean="0">
                <a:latin typeface="Lucida Console" pitchFamily="49" charset="0"/>
              </a:rPr>
              <a:t>	LDRB	r4</a:t>
            </a:r>
            <a:r>
              <a:rPr lang="pt-BR" sz="2000" dirty="0">
                <a:latin typeface="Lucida Console" pitchFamily="49" charset="0"/>
              </a:rPr>
              <a:t>,[r4,r2]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0000a8  1918 </a:t>
            </a:r>
            <a:r>
              <a:rPr lang="pt-BR" sz="2000" dirty="0" smtClean="0">
                <a:latin typeface="Lucida Console" pitchFamily="49" charset="0"/>
              </a:rPr>
              <a:t>	ADDS	r0,r3,r4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|L1.272|</a:t>
            </a:r>
            <a:endParaRPr lang="pt-BR" sz="2000" dirty="0">
              <a:latin typeface="Lucida Console" pitchFamily="49" charset="0"/>
            </a:endParaRPr>
          </a:p>
          <a:p>
            <a:pPr lvl="1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	DCD	buff2</a:t>
            </a:r>
            <a:endParaRPr lang="pt-BR" sz="20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1582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2-D Array Elements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575128"/>
              </p:ext>
            </p:extLst>
          </p:nvPr>
        </p:nvGraphicFramePr>
        <p:xfrm>
          <a:off x="316799" y="1314510"/>
          <a:ext cx="4648200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100"/>
                <a:gridCol w="2324100"/>
              </a:tblGrid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Address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Contents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buff3[0][0]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buff3+2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buff3[0][1]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(etc.)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buff3+10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buff3[0][5]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buff3+11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buff3+12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buff3[0][6]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buff3+14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buff3[1][0]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buff3+15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buff3+16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buff3[1][1]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buff3+17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buff3+18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buff3[1][2]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buff3+19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(etc.)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buff3+68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buff3[4][6]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Lucida Console" pitchFamily="49" charset="0"/>
                        </a:rPr>
                        <a:t>buff3+69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Lucida Console" pitchFamily="49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5257800" y="1114425"/>
            <a:ext cx="3886200" cy="5743575"/>
          </a:xfrm>
        </p:spPr>
        <p:txBody>
          <a:bodyPr/>
          <a:lstStyle/>
          <a:p>
            <a:r>
              <a:rPr lang="en-US" sz="2000" dirty="0" err="1" smtClean="0"/>
              <a:t>var</a:t>
            </a:r>
            <a:r>
              <a:rPr lang="en-US" sz="2000" dirty="0" smtClean="0"/>
              <a:t>[rows][columns]</a:t>
            </a:r>
          </a:p>
          <a:p>
            <a:r>
              <a:rPr lang="en-US" sz="2000" dirty="0" smtClean="0"/>
              <a:t>Sizes</a:t>
            </a:r>
          </a:p>
          <a:p>
            <a:pPr lvl="1"/>
            <a:r>
              <a:rPr lang="en-US" sz="1800" dirty="0" smtClean="0"/>
              <a:t>Element: 2 bytes</a:t>
            </a:r>
          </a:p>
          <a:p>
            <a:pPr lvl="1"/>
            <a:r>
              <a:rPr lang="en-US" sz="1800" dirty="0" smtClean="0"/>
              <a:t>Row: 7*2 bytes = 14 bytes (0xe)</a:t>
            </a:r>
          </a:p>
          <a:p>
            <a:r>
              <a:rPr lang="en-US" sz="2000" dirty="0" smtClean="0"/>
              <a:t>Offset</a:t>
            </a:r>
            <a:r>
              <a:rPr lang="en-US" sz="2000" baseline="0" dirty="0" smtClean="0"/>
              <a:t> based on row index and column index</a:t>
            </a:r>
          </a:p>
          <a:p>
            <a:pPr lvl="1"/>
            <a:r>
              <a:rPr lang="en-US" sz="1800" dirty="0" smtClean="0"/>
              <a:t>column offset =</a:t>
            </a:r>
            <a:r>
              <a:rPr lang="en-US" sz="1800" baseline="0" dirty="0" smtClean="0"/>
              <a:t> column index * element size</a:t>
            </a:r>
          </a:p>
          <a:p>
            <a:pPr lvl="1"/>
            <a:r>
              <a:rPr lang="en-US" sz="1800" baseline="0" dirty="0" smtClean="0"/>
              <a:t>row offset = row index * row size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914400"/>
            <a:ext cx="3570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short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>
                <a:latin typeface="Lucida Console" pitchFamily="49" charset="0"/>
              </a:rPr>
              <a:t>buff3[5][7] </a:t>
            </a:r>
          </a:p>
        </p:txBody>
      </p:sp>
    </p:spTree>
    <p:extLst>
      <p:ext uri="{BB962C8B-B14F-4D97-AF65-F5344CB8AC3E}">
        <p14:creationId xmlns:p14="http://schemas.microsoft.com/office/powerpoint/2010/main" val="40870079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Access 2-D Array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3962400" cy="5562600"/>
          </a:xfrm>
        </p:spPr>
        <p:txBody>
          <a:bodyPr/>
          <a:lstStyle/>
          <a:p>
            <a:r>
              <a:rPr lang="en-US" sz="2000" b="0" dirty="0" smtClean="0"/>
              <a:t>Load r3 with row size</a:t>
            </a:r>
          </a:p>
          <a:p>
            <a:r>
              <a:rPr lang="en-US" sz="2000" b="0" dirty="0" smtClean="0"/>
              <a:t>Multiply by row number (n, r2) to put row offset in r3</a:t>
            </a:r>
          </a:p>
          <a:p>
            <a:r>
              <a:rPr lang="en-US" sz="2000" b="0" dirty="0" smtClean="0"/>
              <a:t>Load r4 with address of buff3</a:t>
            </a:r>
          </a:p>
          <a:p>
            <a:r>
              <a:rPr lang="en-US" sz="2000" b="0" dirty="0" smtClean="0"/>
              <a:t>Add buff 3 address to row offset in r3</a:t>
            </a:r>
          </a:p>
          <a:p>
            <a:r>
              <a:rPr lang="en-US" sz="2000" b="0" dirty="0" smtClean="0"/>
              <a:t>Shift column number (j, r1) left by one, multiplying by 2 (bytes/element)</a:t>
            </a:r>
          </a:p>
          <a:p>
            <a:r>
              <a:rPr lang="en-US" sz="2000" b="0" dirty="0" smtClean="0"/>
              <a:t>Load (</a:t>
            </a:r>
            <a:r>
              <a:rPr lang="en-US" sz="2000" b="0" dirty="0" err="1" smtClean="0"/>
              <a:t>halfword</a:t>
            </a:r>
            <a:r>
              <a:rPr lang="en-US" sz="2000" b="0" dirty="0" smtClean="0"/>
              <a:t>) r3 with element at address r3+r4 (buff3 + row offset + col. offset)</a:t>
            </a:r>
          </a:p>
          <a:p>
            <a:r>
              <a:rPr lang="en-US" sz="2000" b="0" dirty="0" smtClean="0"/>
              <a:t>Add r3 into variable </a:t>
            </a:r>
            <a:r>
              <a:rPr lang="en-US" sz="2000" b="0" dirty="0" err="1" smtClean="0"/>
              <a:t>i</a:t>
            </a:r>
            <a:r>
              <a:rPr lang="en-US" sz="2000" b="0" dirty="0" smtClean="0"/>
              <a:t> (r0)</a:t>
            </a:r>
          </a:p>
          <a:p>
            <a:endParaRPr lang="en-US" sz="2000" b="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087585" y="895840"/>
            <a:ext cx="4984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;;;77       i += buff3[n][j];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0000aa  </a:t>
            </a:r>
            <a:r>
              <a:rPr lang="pt-BR" sz="2000" dirty="0" smtClean="0">
                <a:latin typeface="Lucida Console" pitchFamily="49" charset="0"/>
              </a:rPr>
              <a:t>230e	MOVS	r3</a:t>
            </a:r>
            <a:r>
              <a:rPr lang="pt-BR" sz="2000" dirty="0">
                <a:latin typeface="Lucida Console" pitchFamily="49" charset="0"/>
              </a:rPr>
              <a:t>,#0xe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0000ac  </a:t>
            </a:r>
            <a:r>
              <a:rPr lang="pt-BR" sz="2000" dirty="0" smtClean="0">
                <a:latin typeface="Lucida Console" pitchFamily="49" charset="0"/>
              </a:rPr>
              <a:t>4353	MULS	r3,r2,r3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0000ae  4c19	LDR 	r4</a:t>
            </a:r>
            <a:r>
              <a:rPr lang="pt-BR" sz="2000" dirty="0">
                <a:latin typeface="Lucida Console" pitchFamily="49" charset="0"/>
              </a:rPr>
              <a:t>,|L1.276|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0000b0  191b	ADDS 	r3,r3,r4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0000b2  004c	LSLS	r4,r1</a:t>
            </a:r>
            <a:r>
              <a:rPr lang="pt-BR" sz="20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0000b4  5b1b	LDRH	r3</a:t>
            </a:r>
            <a:r>
              <a:rPr lang="pt-BR" sz="2000" dirty="0">
                <a:latin typeface="Lucida Console" pitchFamily="49" charset="0"/>
              </a:rPr>
              <a:t>,[r3,r4]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0000b6  1818	ADDS	r0,r3,r0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|L1.276|</a:t>
            </a:r>
            <a:endParaRPr lang="pt-BR" sz="2000" dirty="0">
              <a:latin typeface="Lucida Console" pitchFamily="49" charset="0"/>
            </a:endParaRPr>
          </a:p>
          <a:p>
            <a:pPr lvl="1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	DCD	buff3</a:t>
            </a:r>
            <a:endParaRPr lang="pt-BR" sz="20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8521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Function Prolog and Epilog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930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and Epilog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function’s P&amp;E are responsible for creating and destroying its activation record</a:t>
            </a:r>
          </a:p>
          <a:p>
            <a:r>
              <a:rPr lang="en-US" sz="2000" dirty="0" smtClean="0"/>
              <a:t>Remember AAPCS</a:t>
            </a:r>
          </a:p>
          <a:p>
            <a:pPr lvl="1"/>
            <a:r>
              <a:rPr lang="en-US" sz="1800" b="1" dirty="0" smtClean="0"/>
              <a:t>Scratch </a:t>
            </a:r>
            <a:r>
              <a:rPr lang="en-US" sz="1800" dirty="0" smtClean="0"/>
              <a:t>registers r0-r3 are not expected to be preserved upon returning from a called subroutine, can be overwritten</a:t>
            </a:r>
          </a:p>
          <a:p>
            <a:pPr lvl="1"/>
            <a:r>
              <a:rPr lang="en-US" sz="1800" b="1" dirty="0" smtClean="0"/>
              <a:t>Preserved </a:t>
            </a:r>
            <a:r>
              <a:rPr lang="en-US" sz="1800" dirty="0" smtClean="0"/>
              <a:t>(“variable”) registers </a:t>
            </a:r>
            <a:r>
              <a:rPr lang="en-US" sz="1800" dirty="0"/>
              <a:t>r4-r8, </a:t>
            </a:r>
            <a:r>
              <a:rPr lang="en-US" sz="1800" dirty="0" smtClean="0"/>
              <a:t>r10-r11 must have their original values upon returning from a called subroutine</a:t>
            </a:r>
          </a:p>
          <a:p>
            <a:pPr lvl="1"/>
            <a:r>
              <a:rPr lang="en-US" sz="1800" dirty="0" smtClean="0"/>
              <a:t>Prolog must </a:t>
            </a:r>
            <a:r>
              <a:rPr lang="en-US" sz="1800" b="1" dirty="0" smtClean="0"/>
              <a:t>save</a:t>
            </a:r>
            <a:r>
              <a:rPr lang="en-US" sz="1800" dirty="0" smtClean="0"/>
              <a:t> preserved registers on stack</a:t>
            </a:r>
          </a:p>
          <a:p>
            <a:pPr lvl="1"/>
            <a:r>
              <a:rPr lang="en-US" sz="1800" dirty="0" smtClean="0"/>
              <a:t>Epilog must </a:t>
            </a:r>
            <a:r>
              <a:rPr lang="en-US" sz="1800" b="1" dirty="0" smtClean="0"/>
              <a:t>restore </a:t>
            </a:r>
            <a:r>
              <a:rPr lang="en-US" sz="1800" dirty="0" smtClean="0"/>
              <a:t>preserved registers from stack</a:t>
            </a:r>
          </a:p>
          <a:p>
            <a:r>
              <a:rPr lang="en-US" sz="2000" dirty="0" smtClean="0"/>
              <a:t>Prolog also may</a:t>
            </a:r>
          </a:p>
          <a:p>
            <a:pPr lvl="1"/>
            <a:r>
              <a:rPr lang="en-US" sz="1800" dirty="0" smtClean="0"/>
              <a:t>Handle </a:t>
            </a:r>
            <a:r>
              <a:rPr lang="en-US" sz="1800" dirty="0"/>
              <a:t>function arguments</a:t>
            </a:r>
          </a:p>
          <a:p>
            <a:pPr lvl="1"/>
            <a:r>
              <a:rPr lang="en-US" sz="1800" dirty="0" smtClean="0"/>
              <a:t>Allocate </a:t>
            </a:r>
            <a:r>
              <a:rPr lang="en-US" sz="1800" dirty="0"/>
              <a:t>temporary storage space on </a:t>
            </a:r>
            <a:r>
              <a:rPr lang="en-US" sz="1800" dirty="0" smtClean="0"/>
              <a:t>stack (</a:t>
            </a:r>
            <a:r>
              <a:rPr lang="en-US" sz="1800" dirty="0"/>
              <a:t>s</a:t>
            </a:r>
            <a:r>
              <a:rPr lang="en-US" sz="1800" dirty="0" smtClean="0"/>
              <a:t>ubtract from SP)</a:t>
            </a:r>
            <a:endParaRPr lang="en-US" sz="1800" dirty="0"/>
          </a:p>
          <a:p>
            <a:r>
              <a:rPr lang="en-US" sz="1600" dirty="0" smtClean="0"/>
              <a:t> </a:t>
            </a:r>
            <a:r>
              <a:rPr lang="en-US" sz="2000" dirty="0" smtClean="0"/>
              <a:t>Epilog</a:t>
            </a:r>
            <a:endParaRPr lang="en-US" sz="2000" dirty="0"/>
          </a:p>
          <a:p>
            <a:pPr lvl="1"/>
            <a:r>
              <a:rPr lang="en-US" sz="1800" dirty="0" smtClean="0"/>
              <a:t>May </a:t>
            </a:r>
            <a:r>
              <a:rPr lang="en-US" sz="1800" dirty="0" err="1" smtClean="0"/>
              <a:t>deallocate</a:t>
            </a:r>
            <a:r>
              <a:rPr lang="en-US" sz="1800" dirty="0" smtClean="0"/>
              <a:t> </a:t>
            </a:r>
            <a:r>
              <a:rPr lang="en-US" sz="1800" dirty="0"/>
              <a:t>stack </a:t>
            </a:r>
            <a:r>
              <a:rPr lang="en-US" sz="1800" dirty="0" smtClean="0"/>
              <a:t>space (add to SP)</a:t>
            </a:r>
            <a:endParaRPr lang="en-US" sz="1800" dirty="0"/>
          </a:p>
          <a:p>
            <a:pPr lvl="1"/>
            <a:r>
              <a:rPr lang="en-US" sz="1800" dirty="0" smtClean="0"/>
              <a:t>Returns </a:t>
            </a:r>
            <a:r>
              <a:rPr lang="en-US" sz="1800" dirty="0"/>
              <a:t>control to calling function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983539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Processor’s World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3276600" cy="5334000"/>
          </a:xfrm>
        </p:spPr>
        <p:txBody>
          <a:bodyPr/>
          <a:lstStyle/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More if you’re lucky!</a:t>
            </a:r>
          </a:p>
          <a:p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Math: +, -, *</a:t>
            </a:r>
          </a:p>
          <a:p>
            <a:pPr lvl="1"/>
            <a:r>
              <a:rPr lang="en-US" dirty="0" smtClean="0"/>
              <a:t>Logic: and, or</a:t>
            </a:r>
          </a:p>
          <a:p>
            <a:pPr lvl="1"/>
            <a:r>
              <a:rPr lang="en-US" dirty="0" smtClean="0"/>
              <a:t>Shift, rotate</a:t>
            </a:r>
          </a:p>
          <a:p>
            <a:pPr lvl="1"/>
            <a:r>
              <a:rPr lang="en-US" dirty="0" smtClean="0"/>
              <a:t>Move, swap</a:t>
            </a:r>
          </a:p>
          <a:p>
            <a:pPr lvl="1"/>
            <a:r>
              <a:rPr lang="en-US" dirty="0" smtClean="0"/>
              <a:t>Compare</a:t>
            </a:r>
          </a:p>
          <a:p>
            <a:pPr lvl="1"/>
            <a:r>
              <a:rPr lang="en-US" dirty="0" smtClean="0"/>
              <a:t>jump, branch,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60315"/>
              </p:ext>
            </p:extLst>
          </p:nvPr>
        </p:nvGraphicFramePr>
        <p:xfrm>
          <a:off x="3810000" y="1066800"/>
          <a:ext cx="51054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</a:tblGrid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40352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Return address stored in LR by </a:t>
            </a:r>
            <a:r>
              <a:rPr lang="en-US" sz="2000" dirty="0" err="1" smtClean="0"/>
              <a:t>bl</a:t>
            </a:r>
            <a:r>
              <a:rPr lang="en-US" sz="2000" dirty="0" smtClean="0"/>
              <a:t>, </a:t>
            </a:r>
            <a:r>
              <a:rPr lang="en-US" sz="2000" dirty="0" err="1" smtClean="0"/>
              <a:t>blx</a:t>
            </a:r>
            <a:r>
              <a:rPr lang="en-US" sz="2000" dirty="0" smtClean="0"/>
              <a:t> instructions</a:t>
            </a:r>
          </a:p>
          <a:p>
            <a:endParaRPr lang="en-US" sz="2000" dirty="0" smtClean="0"/>
          </a:p>
          <a:p>
            <a:r>
              <a:rPr lang="en-US" sz="2000" dirty="0" smtClean="0"/>
              <a:t>Consider case where a() calls b() which calls c()</a:t>
            </a:r>
          </a:p>
          <a:p>
            <a:pPr lvl="1"/>
            <a:r>
              <a:rPr lang="en-US" sz="1800" dirty="0" smtClean="0"/>
              <a:t>On entry to b(), LR holds return address in a()</a:t>
            </a:r>
          </a:p>
          <a:p>
            <a:pPr lvl="1"/>
            <a:r>
              <a:rPr lang="en-US" sz="1800" dirty="0" smtClean="0"/>
              <a:t>When b() calls c(), LR will be overwritten with return address in b()</a:t>
            </a:r>
          </a:p>
          <a:p>
            <a:pPr lvl="1"/>
            <a:r>
              <a:rPr lang="en-US" sz="1800" dirty="0" smtClean="0"/>
              <a:t>After c() returns, b() will have lost its return address</a:t>
            </a:r>
          </a:p>
          <a:p>
            <a:endParaRPr lang="en-US" sz="2000" dirty="0" smtClean="0"/>
          </a:p>
          <a:p>
            <a:r>
              <a:rPr lang="en-US" sz="2000" dirty="0" smtClean="0"/>
              <a:t>Does this function call a subroutine?</a:t>
            </a:r>
          </a:p>
          <a:p>
            <a:pPr lvl="1"/>
            <a:r>
              <a:rPr lang="en-US" sz="1800" dirty="0" smtClean="0"/>
              <a:t>Yes: must save and restore LR on stack just like other preserved registers, but LR value is popped into PC rather than LR</a:t>
            </a:r>
          </a:p>
          <a:p>
            <a:pPr lvl="1"/>
            <a:r>
              <a:rPr lang="en-US" sz="1800" dirty="0" smtClean="0"/>
              <a:t>No: don’t need to save or restore LR, as it will not be modified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264493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Prolog and Epilog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4114800" cy="5181600"/>
          </a:xfrm>
        </p:spPr>
        <p:txBody>
          <a:bodyPr/>
          <a:lstStyle/>
          <a:p>
            <a:r>
              <a:rPr lang="en-US" sz="2000" b="0" dirty="0" smtClean="0"/>
              <a:t>Save r4 (preserved register) and link register (return address)</a:t>
            </a:r>
          </a:p>
          <a:p>
            <a:r>
              <a:rPr lang="en-US" sz="2000" b="0" dirty="0" smtClean="0"/>
              <a:t>Allocate 32 (0x20) bytes on stack for array x by subtracting from SP </a:t>
            </a:r>
          </a:p>
          <a:p>
            <a:r>
              <a:rPr lang="en-US" sz="2000" b="0" dirty="0" smtClean="0"/>
              <a:t>Compute return value, placing in return register r0</a:t>
            </a:r>
          </a:p>
          <a:p>
            <a:endParaRPr lang="en-US" sz="2000" b="0" dirty="0" smtClean="0"/>
          </a:p>
          <a:p>
            <a:r>
              <a:rPr lang="en-US" sz="2000" b="0" dirty="0" err="1" smtClean="0"/>
              <a:t>Deallocate</a:t>
            </a:r>
            <a:r>
              <a:rPr lang="en-US" sz="2000" b="0" dirty="0" smtClean="0"/>
              <a:t> 32 bytes from stack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Pop r4 (preserved register) and PC (return address)</a:t>
            </a:r>
            <a:endParaRPr lang="en-US" sz="2000" b="0" dirty="0"/>
          </a:p>
        </p:txBody>
      </p:sp>
      <p:sp>
        <p:nvSpPr>
          <p:cNvPr id="6" name="Rectangle 5"/>
          <p:cNvSpPr/>
          <p:nvPr/>
        </p:nvSpPr>
        <p:spPr>
          <a:xfrm>
            <a:off x="4343400" y="990600"/>
            <a:ext cx="4775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 fun4 PROC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;;;102 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>
                <a:latin typeface="Lucida Console" pitchFamily="49" charset="0"/>
              </a:rPr>
              <a:t>fun4(char a,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b, char c) {</a:t>
            </a:r>
          </a:p>
          <a:p>
            <a:pPr>
              <a:tabLst>
                <a:tab pos="2006600" algn="l"/>
                <a:tab pos="2806700" algn="l"/>
              </a:tabLst>
            </a:pPr>
            <a:r>
              <a:rPr lang="en-US" sz="2000" dirty="0">
                <a:latin typeface="Lucida Console" pitchFamily="49" charset="0"/>
              </a:rPr>
              <a:t>;;;103    </a:t>
            </a:r>
            <a:r>
              <a:rPr lang="en-US" sz="2000" dirty="0" smtClean="0">
                <a:latin typeface="Lucida Console" pitchFamily="49" charset="0"/>
              </a:rPr>
              <a:t>volatile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x[8];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00010a  b510	PUSH	{</a:t>
            </a:r>
            <a:r>
              <a:rPr lang="en-US" sz="2000" dirty="0">
                <a:latin typeface="Lucida Console" pitchFamily="49" charset="0"/>
              </a:rPr>
              <a:t>r4,lr}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en-US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en-US" sz="2000" dirty="0" smtClean="0">
                <a:latin typeface="Lucida Console" pitchFamily="49" charset="0"/>
              </a:rPr>
              <a:t>00010c  </a:t>
            </a:r>
            <a:r>
              <a:rPr lang="en-US" sz="2000" dirty="0">
                <a:latin typeface="Lucida Console" pitchFamily="49" charset="0"/>
              </a:rPr>
              <a:t>b088 </a:t>
            </a:r>
            <a:r>
              <a:rPr lang="en-US" sz="2000" dirty="0" smtClean="0">
                <a:latin typeface="Lucida Console" pitchFamily="49" charset="0"/>
              </a:rPr>
              <a:t>	SUB  	sp,sp</a:t>
            </a:r>
            <a:r>
              <a:rPr lang="en-US" sz="2000" dirty="0">
                <a:latin typeface="Lucida Console" pitchFamily="49" charset="0"/>
              </a:rPr>
              <a:t>,#0x20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...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;;;</a:t>
            </a:r>
            <a:r>
              <a:rPr lang="pt-BR" sz="2000" dirty="0">
                <a:latin typeface="Lucida Console" pitchFamily="49" charset="0"/>
              </a:rPr>
              <a:t>106    	return a+b+c;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00011c  1858 </a:t>
            </a:r>
            <a:r>
              <a:rPr lang="pt-BR" sz="2000" dirty="0" smtClean="0">
                <a:latin typeface="Lucida Console" pitchFamily="49" charset="0"/>
              </a:rPr>
              <a:t>	ADDS 	r0,r3,r1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00011e  1880 </a:t>
            </a:r>
            <a:r>
              <a:rPr lang="pt-BR" sz="2000" dirty="0" smtClean="0">
                <a:latin typeface="Lucida Console" pitchFamily="49" charset="0"/>
              </a:rPr>
              <a:t>	ADDS 	r0,r0,r2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;;;107    }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000120  b008 </a:t>
            </a:r>
            <a:r>
              <a:rPr lang="pt-BR" sz="2000" dirty="0" smtClean="0">
                <a:latin typeface="Lucida Console" pitchFamily="49" charset="0"/>
              </a:rPr>
              <a:t>	ADD  	sp,sp</a:t>
            </a:r>
            <a:r>
              <a:rPr lang="pt-BR" sz="2000" dirty="0">
                <a:latin typeface="Lucida Console" pitchFamily="49" charset="0"/>
              </a:rPr>
              <a:t>,#0x20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000122  </a:t>
            </a:r>
            <a:r>
              <a:rPr lang="pt-BR" sz="2000" dirty="0">
                <a:latin typeface="Lucida Console" pitchFamily="49" charset="0"/>
              </a:rPr>
              <a:t>bd10 </a:t>
            </a:r>
            <a:r>
              <a:rPr lang="pt-BR" sz="2000" dirty="0" smtClean="0">
                <a:latin typeface="Lucida Console" pitchFamily="49" charset="0"/>
              </a:rPr>
              <a:t>	POP  	{</a:t>
            </a:r>
            <a:r>
              <a:rPr lang="pt-BR" sz="2000" dirty="0">
                <a:latin typeface="Lucida Console" pitchFamily="49" charset="0"/>
              </a:rPr>
              <a:t>r4,pc}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           </a:t>
            </a:r>
            <a:r>
              <a:rPr lang="pt-BR" sz="2000" dirty="0" smtClean="0">
                <a:latin typeface="Lucida Console" pitchFamily="49" charset="0"/>
              </a:rPr>
              <a:t>	ENDP</a:t>
            </a:r>
            <a:endParaRPr lang="pt-BR" sz="20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8472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Activation Record Creation by Prolog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670072"/>
              </p:ext>
            </p:extLst>
          </p:nvPr>
        </p:nvGraphicFramePr>
        <p:xfrm>
          <a:off x="228600" y="990600"/>
          <a:ext cx="8915400" cy="5273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47800"/>
                <a:gridCol w="2158741"/>
                <a:gridCol w="2308085"/>
                <a:gridCol w="30007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Smaller address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x[0]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Array x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&lt;- 3. SP after sub sp,sp,#0x20 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x[3]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x[4]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x[5]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x[6]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x[7]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lr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Return address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&lt;-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2. SP after push {r4,lr}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Preserved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register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Larger address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Caller’s stack frame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&lt;-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1. SP on entry to function, before push {r4,lr}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19189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Activation Record Destruction by Epilog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638800"/>
            <a:ext cx="8839200" cy="12192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539705"/>
              </p:ext>
            </p:extLst>
          </p:nvPr>
        </p:nvGraphicFramePr>
        <p:xfrm>
          <a:off x="228600" y="990600"/>
          <a:ext cx="8915400" cy="5273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47800"/>
                <a:gridCol w="2158741"/>
                <a:gridCol w="2308085"/>
                <a:gridCol w="30007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Smaller address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x[0]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Array x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&lt;- 1. SP before add sp,sp,#0x20 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x[3]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x[4]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x[5]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x[6]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space for x[7]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lr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Return address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&lt;-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2. SP after add sp,sp,#20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Preserved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register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Larger address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Caller’s stack frame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&lt;-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1. SP after pop {r4,pc}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79287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Calling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4764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AAPCS Core Register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10" y="914400"/>
            <a:ext cx="808629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3124200" y="5486400"/>
            <a:ext cx="990600" cy="1295400"/>
          </a:xfrm>
          <a:prstGeom prst="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6817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Arguments and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en-US" dirty="0" smtClean="0"/>
              <a:t>First, pass the arguments</a:t>
            </a:r>
          </a:p>
          <a:p>
            <a:pPr lvl="1"/>
            <a:r>
              <a:rPr lang="en-US" b="1" dirty="0" smtClean="0"/>
              <a:t>How to pass them?</a:t>
            </a:r>
          </a:p>
          <a:p>
            <a:pPr lvl="2"/>
            <a:r>
              <a:rPr lang="en-US" sz="1800" dirty="0" smtClean="0"/>
              <a:t>Much faster to use registers than stack</a:t>
            </a:r>
          </a:p>
          <a:p>
            <a:pPr lvl="2"/>
            <a:r>
              <a:rPr lang="en-US" sz="1800" dirty="0" smtClean="0"/>
              <a:t>But quantity of registers is limited</a:t>
            </a:r>
          </a:p>
          <a:p>
            <a:pPr lvl="1"/>
            <a:r>
              <a:rPr lang="en-US" b="1" dirty="0" smtClean="0"/>
              <a:t>Basic rules</a:t>
            </a:r>
          </a:p>
          <a:p>
            <a:pPr lvl="2"/>
            <a:r>
              <a:rPr lang="en-US" sz="1800" dirty="0" smtClean="0"/>
              <a:t>Process arguments in order they appear in source code</a:t>
            </a:r>
          </a:p>
          <a:p>
            <a:pPr lvl="2"/>
            <a:r>
              <a:rPr lang="en-US" sz="1800" dirty="0" smtClean="0"/>
              <a:t>Round size up to be a multiple of 4 bytes</a:t>
            </a:r>
          </a:p>
          <a:p>
            <a:pPr lvl="2"/>
            <a:r>
              <a:rPr lang="en-US" sz="1800" dirty="0" smtClean="0"/>
              <a:t>Copy arguments into core registers (r0-r3), aligning doubles to even registers</a:t>
            </a:r>
          </a:p>
          <a:p>
            <a:pPr lvl="2"/>
            <a:r>
              <a:rPr lang="en-US" sz="1800" dirty="0" smtClean="0"/>
              <a:t>Copy remaining arguments onto stack, aligning doubles to even addresses</a:t>
            </a:r>
          </a:p>
          <a:p>
            <a:pPr lvl="2"/>
            <a:r>
              <a:rPr lang="en-US" sz="1800" dirty="0" smtClean="0"/>
              <a:t>Specific </a:t>
            </a:r>
            <a:r>
              <a:rPr lang="en-US" sz="1800" dirty="0"/>
              <a:t>rules in AAPCS, Section </a:t>
            </a:r>
            <a:r>
              <a:rPr lang="en-US" sz="1800" dirty="0" smtClean="0"/>
              <a:t>5.5</a:t>
            </a:r>
          </a:p>
          <a:p>
            <a:r>
              <a:rPr lang="en-US" dirty="0" smtClean="0"/>
              <a:t>Second, call the function </a:t>
            </a:r>
          </a:p>
          <a:p>
            <a:pPr lvl="1"/>
            <a:r>
              <a:rPr lang="en-US" dirty="0" smtClean="0"/>
              <a:t>Usually as subroutine with branch link (</a:t>
            </a:r>
            <a:r>
              <a:rPr lang="en-US" dirty="0" err="1" smtClean="0"/>
              <a:t>bl</a:t>
            </a:r>
            <a:r>
              <a:rPr lang="en-US" dirty="0" smtClean="0"/>
              <a:t>) or branch link and exchange instruction (</a:t>
            </a:r>
            <a:r>
              <a:rPr lang="en-US" dirty="0" err="1" smtClean="0"/>
              <a:t>blx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Exceptions in AAPCS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0621189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4343400" cy="5867400"/>
          </a:xfrm>
        </p:spPr>
        <p:txBody>
          <a:bodyPr/>
          <a:lstStyle/>
          <a:p>
            <a:r>
              <a:rPr lang="en-US" sz="2000" dirty="0" err="1" smtClean="0"/>
              <a:t>Callee</a:t>
            </a:r>
            <a:r>
              <a:rPr lang="en-US" sz="2000" dirty="0" smtClean="0"/>
              <a:t> passes Return Value in register(s) or stack</a:t>
            </a:r>
          </a:p>
          <a:p>
            <a:endParaRPr lang="en-US" sz="2000" dirty="0" smtClean="0"/>
          </a:p>
          <a:p>
            <a:r>
              <a:rPr lang="en-US" sz="2000" dirty="0" smtClean="0"/>
              <a:t>Registers</a:t>
            </a:r>
          </a:p>
          <a:p>
            <a:endParaRPr lang="en-US" sz="2000" dirty="0" smtClean="0"/>
          </a:p>
          <a:p>
            <a:r>
              <a:rPr lang="en-US" sz="2000" dirty="0" smtClean="0"/>
              <a:t>Stack</a:t>
            </a:r>
          </a:p>
          <a:p>
            <a:pPr lvl="1"/>
            <a:r>
              <a:rPr lang="en-US" sz="1800" dirty="0" smtClean="0"/>
              <a:t>Caller function allocates space for return value, then passes pointer to space as an argument to </a:t>
            </a:r>
            <a:r>
              <a:rPr lang="en-US" sz="1800" dirty="0" err="1" smtClean="0"/>
              <a:t>callee</a:t>
            </a:r>
            <a:endParaRPr lang="en-US" sz="1800" dirty="0" smtClean="0"/>
          </a:p>
          <a:p>
            <a:pPr lvl="1"/>
            <a:r>
              <a:rPr lang="en-US" sz="1800" dirty="0" err="1" smtClean="0"/>
              <a:t>Callee</a:t>
            </a:r>
            <a:r>
              <a:rPr lang="en-US" sz="1800" dirty="0" smtClean="0"/>
              <a:t> stores result at location indicated by pointer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030016"/>
              </p:ext>
            </p:extLst>
          </p:nvPr>
        </p:nvGraphicFramePr>
        <p:xfrm>
          <a:off x="4648200" y="990600"/>
          <a:ext cx="4267200" cy="224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1371600"/>
                <a:gridCol w="1447800"/>
              </a:tblGrid>
              <a:tr h="25654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Return value size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Registers used for passing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Fundamental Data Type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Composite</a:t>
                      </a:r>
                      <a:r>
                        <a:rPr lang="en-US" sz="16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Data Type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1-4 bytes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r0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r>
                        <a:rPr lang="en-US" sz="16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bytes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r0-r1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stack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 bytes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r0-r3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stack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Indeterminate size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n/a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stack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41004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4800600" cy="5867400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 err="1" smtClean="0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fun2(</a:t>
            </a:r>
            <a:r>
              <a:rPr lang="en-US" sz="1600" dirty="0" err="1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 arg2_1, </a:t>
            </a:r>
            <a:r>
              <a:rPr lang="en-US" sz="1600" dirty="0" err="1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 arg2_2) {</a:t>
            </a:r>
          </a:p>
          <a:p>
            <a:pPr marL="0" lvl="0" indent="0">
              <a:buNone/>
            </a:pP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 </a:t>
            </a:r>
            <a:r>
              <a:rPr lang="en-US" sz="1600" dirty="0" err="1" smtClean="0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 err="1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 arg2_2 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+= fun3(arg2_1, 4, 5, 6);</a:t>
            </a:r>
          </a:p>
          <a:p>
            <a:pPr marL="0" lvl="0" indent="0">
              <a:buNone/>
            </a:pPr>
            <a:r>
              <a:rPr lang="en-US" sz="1600" dirty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…</a:t>
            </a:r>
          </a:p>
          <a:p>
            <a:pPr marL="0" lvl="0" indent="0">
              <a:buNone/>
            </a:pP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}</a:t>
            </a:r>
            <a:endParaRPr lang="en-US" sz="1600" dirty="0">
              <a:latin typeface="Lucida Console" pitchFamily="49" charset="0"/>
              <a:cs typeface="Arial" pitchFamily="34" charset="0"/>
            </a:endParaRPr>
          </a:p>
          <a:p>
            <a:pPr marL="0" indent="0">
              <a:buNone/>
            </a:pPr>
            <a:endParaRPr lang="en-US" sz="1600" dirty="0">
              <a:latin typeface="Lucida Console" pitchFamily="49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1143000"/>
            <a:ext cx="4775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fun2 </a:t>
            </a:r>
            <a:r>
              <a:rPr lang="pt-BR" sz="2000" dirty="0">
                <a:latin typeface="Lucida Console" pitchFamily="49" charset="0"/>
              </a:rPr>
              <a:t>PROC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;;;85     int fun2(int arg2_1, int arg2_2) </a:t>
            </a:r>
            <a:r>
              <a:rPr lang="pt-BR" sz="2000" dirty="0" smtClean="0">
                <a:latin typeface="Lucida Console" pitchFamily="49" charset="0"/>
              </a:rPr>
              <a:t>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...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0000e0  </a:t>
            </a:r>
            <a:r>
              <a:rPr lang="pt-BR" sz="2000" dirty="0" smtClean="0">
                <a:latin typeface="Lucida Console" pitchFamily="49" charset="0"/>
              </a:rPr>
              <a:t>2306	MOVS	r3</a:t>
            </a:r>
            <a:r>
              <a:rPr lang="pt-BR" sz="2000" dirty="0">
                <a:latin typeface="Lucida Console" pitchFamily="49" charset="0"/>
              </a:rPr>
              <a:t>,#</a:t>
            </a:r>
            <a:r>
              <a:rPr lang="pt-BR" sz="2000" dirty="0" smtClean="0">
                <a:latin typeface="Lucida Console" pitchFamily="49" charset="0"/>
              </a:rPr>
              <a:t>6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0000e2  2205 </a:t>
            </a:r>
            <a:r>
              <a:rPr lang="pt-BR" sz="2000" dirty="0" smtClean="0">
                <a:latin typeface="Lucida Console" pitchFamily="49" charset="0"/>
              </a:rPr>
              <a:t>	MOVS 	r2</a:t>
            </a:r>
            <a:r>
              <a:rPr lang="pt-BR" sz="2000" dirty="0">
                <a:latin typeface="Lucida Console" pitchFamily="49" charset="0"/>
              </a:rPr>
              <a:t>,#</a:t>
            </a:r>
            <a:r>
              <a:rPr lang="pt-BR" sz="2000" dirty="0" smtClean="0">
                <a:latin typeface="Lucida Console" pitchFamily="49" charset="0"/>
              </a:rPr>
              <a:t>5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0000e4  2104 </a:t>
            </a:r>
            <a:r>
              <a:rPr lang="pt-BR" sz="2000" dirty="0" smtClean="0">
                <a:latin typeface="Lucida Console" pitchFamily="49" charset="0"/>
              </a:rPr>
              <a:t>	MOVS 	r1</a:t>
            </a:r>
            <a:r>
              <a:rPr lang="pt-BR" sz="2000" dirty="0">
                <a:latin typeface="Lucida Console" pitchFamily="49" charset="0"/>
              </a:rPr>
              <a:t>,#</a:t>
            </a:r>
            <a:r>
              <a:rPr lang="pt-BR" sz="2000" dirty="0" smtClean="0">
                <a:latin typeface="Lucida Console" pitchFamily="49" charset="0"/>
              </a:rPr>
              <a:t>4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0000e6  4630 </a:t>
            </a:r>
            <a:r>
              <a:rPr lang="pt-BR" sz="2000" dirty="0" smtClean="0">
                <a:latin typeface="Lucida Console" pitchFamily="49" charset="0"/>
              </a:rPr>
              <a:t>	MOV  	r0,r6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0000e8  </a:t>
            </a:r>
            <a:r>
              <a:rPr lang="pt-BR" sz="2000" dirty="0" smtClean="0">
                <a:latin typeface="Lucida Console" pitchFamily="49" charset="0"/>
              </a:rPr>
              <a:t>f7fffffe	BL	fun3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0000ec  1904	ADDS	r4,r0,r4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2286000"/>
            <a:ext cx="4343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Argument 4 into r3</a:t>
            </a:r>
          </a:p>
          <a:p>
            <a:r>
              <a:rPr lang="en-US" sz="2400" kern="0" dirty="0" smtClean="0"/>
              <a:t>Argument 3 into r2</a:t>
            </a:r>
          </a:p>
          <a:p>
            <a:r>
              <a:rPr lang="en-US" sz="2400" kern="0" dirty="0" smtClean="0"/>
              <a:t>Argument 2 into r1</a:t>
            </a:r>
          </a:p>
          <a:p>
            <a:r>
              <a:rPr lang="en-US" sz="2400" kern="0" dirty="0" smtClean="0"/>
              <a:t>Argument 0 into r0</a:t>
            </a:r>
          </a:p>
          <a:p>
            <a:r>
              <a:rPr lang="en-US" sz="2400" kern="0" dirty="0" smtClean="0"/>
              <a:t>Call fun3 with BL instruction</a:t>
            </a:r>
          </a:p>
          <a:p>
            <a:r>
              <a:rPr lang="en-US" sz="2400" kern="0" dirty="0" smtClean="0"/>
              <a:t>Result was returned in r0, so add to r4 (arg2_2 += result)</a:t>
            </a:r>
          </a:p>
          <a:p>
            <a:pPr marL="0" indent="0">
              <a:buNone/>
            </a:pPr>
            <a:endParaRPr lang="en-US" sz="24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63277121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and Return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800600" cy="1600200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 err="1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 fun3(</a:t>
            </a:r>
            <a:r>
              <a:rPr lang="en-US" sz="1600" dirty="0" err="1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 arg3_1, </a:t>
            </a:r>
            <a:r>
              <a:rPr lang="en-US" sz="1600" dirty="0" err="1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 arg3_2, </a:t>
            </a:r>
            <a:endParaRPr lang="en-US" sz="1600" dirty="0" smtClean="0">
              <a:latin typeface="Lucida Console" pitchFamily="49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US" sz="1600" dirty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arg3_3, </a:t>
            </a:r>
            <a:r>
              <a:rPr lang="en-US" sz="1600" dirty="0" err="1" smtClean="0"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arg3_4) {</a:t>
            </a:r>
          </a:p>
          <a:p>
            <a:pPr marL="0" lvl="0" indent="0">
              <a:buNone/>
            </a:pP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 return   arg3_1*arg3_2*                     </a:t>
            </a:r>
          </a:p>
          <a:p>
            <a:pPr marL="0" lvl="0" indent="0">
              <a:buNone/>
            </a:pPr>
            <a:r>
              <a:rPr lang="en-US" sz="1600" dirty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1600" dirty="0" smtClean="0">
                <a:latin typeface="Lucida Console" pitchFamily="49" charset="0"/>
                <a:cs typeface="Arial" pitchFamily="34" charset="0"/>
              </a:rPr>
              <a:t>          arg3_3*arg3_4</a:t>
            </a:r>
            <a:r>
              <a:rPr lang="en-US" sz="1600" dirty="0">
                <a:latin typeface="Lucida Console" pitchFamily="49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en-US" sz="1600" dirty="0">
                <a:latin typeface="Lucida Console" pitchFamily="49" charset="0"/>
                <a:cs typeface="Arial" pitchFamily="34" charset="0"/>
              </a:rPr>
              <a:t>}</a:t>
            </a:r>
          </a:p>
          <a:p>
            <a:pPr marL="0" lvl="0" indent="0">
              <a:buNone/>
            </a:pPr>
            <a:endParaRPr lang="en-US" sz="1600" dirty="0">
              <a:latin typeface="Lucida Console" pitchFamily="49" charset="0"/>
              <a:cs typeface="Arial" pitchFamily="34" charset="0"/>
            </a:endParaRPr>
          </a:p>
          <a:p>
            <a:pPr marL="0" indent="0">
              <a:buNone/>
            </a:pPr>
            <a:endParaRPr lang="en-US" sz="1600" dirty="0">
              <a:latin typeface="Lucida Console" pitchFamily="49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4224" y="914400"/>
            <a:ext cx="49843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fun3 PROC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;;;81     int fun3(int arg3_1, int arg3_2, int arg3_3, int arg3_4) {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0000ba  b510	PUSH	{</a:t>
            </a:r>
            <a:r>
              <a:rPr lang="pt-BR" sz="2000" dirty="0">
                <a:latin typeface="Lucida Console" pitchFamily="49" charset="0"/>
              </a:rPr>
              <a:t>r4,lr}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0000c0  </a:t>
            </a:r>
            <a:r>
              <a:rPr lang="pt-BR" sz="2000" dirty="0">
                <a:latin typeface="Lucida Console" pitchFamily="49" charset="0"/>
              </a:rPr>
              <a:t>4348 </a:t>
            </a:r>
            <a:r>
              <a:rPr lang="pt-BR" sz="2000" dirty="0" smtClean="0">
                <a:latin typeface="Lucida Console" pitchFamily="49" charset="0"/>
              </a:rPr>
              <a:t>	MULS 	r0,r1,r0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0000c2  4350 </a:t>
            </a:r>
            <a:r>
              <a:rPr lang="pt-BR" sz="2000" dirty="0" smtClean="0">
                <a:latin typeface="Lucida Console" pitchFamily="49" charset="0"/>
              </a:rPr>
              <a:t>	MULS 	r0,r2,r0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0000c4  4358 	</a:t>
            </a:r>
            <a:r>
              <a:rPr lang="pt-BR" sz="2000" dirty="0" smtClean="0">
                <a:latin typeface="Lucida Console" pitchFamily="49" charset="0"/>
              </a:rPr>
              <a:t>MULS 	r0,r3,r0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0000c6  </a:t>
            </a:r>
            <a:r>
              <a:rPr lang="pt-BR" sz="2000" dirty="0">
                <a:latin typeface="Lucida Console" pitchFamily="49" charset="0"/>
              </a:rPr>
              <a:t>bd10 </a:t>
            </a:r>
            <a:r>
              <a:rPr lang="pt-BR" sz="2000" dirty="0" smtClean="0">
                <a:latin typeface="Lucida Console" pitchFamily="49" charset="0"/>
              </a:rPr>
              <a:t>	POP  	{</a:t>
            </a:r>
            <a:r>
              <a:rPr lang="pt-BR" sz="2000" dirty="0">
                <a:latin typeface="Lucida Console" pitchFamily="49" charset="0"/>
              </a:rPr>
              <a:t>r4,pc</a:t>
            </a:r>
            <a:r>
              <a:rPr lang="pt-BR" sz="2000" dirty="0" smtClean="0">
                <a:latin typeface="Lucida Console" pitchFamily="49" charset="0"/>
              </a:rPr>
              <a:t>}</a:t>
            </a:r>
            <a:endParaRPr lang="pt-BR" sz="2000" dirty="0">
              <a:latin typeface="Lucida Console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2286000"/>
            <a:ext cx="3905624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Save r4 and Link Register on stack</a:t>
            </a:r>
          </a:p>
          <a:p>
            <a:r>
              <a:rPr lang="en-US" sz="2400" kern="0" dirty="0" smtClean="0"/>
              <a:t>r0 = arg3_1*arg3_2</a:t>
            </a:r>
          </a:p>
          <a:p>
            <a:r>
              <a:rPr lang="en-US" sz="2400" kern="0" dirty="0" smtClean="0"/>
              <a:t>r0 *= arg3_3</a:t>
            </a:r>
          </a:p>
          <a:p>
            <a:r>
              <a:rPr lang="en-US" sz="2400" kern="0" dirty="0" smtClean="0"/>
              <a:t>r0 *= arg3_4</a:t>
            </a:r>
          </a:p>
          <a:p>
            <a:r>
              <a:rPr lang="en-US" sz="2400" kern="0" dirty="0" smtClean="0"/>
              <a:t>Restore r4 and return from subroutine</a:t>
            </a:r>
          </a:p>
          <a:p>
            <a:r>
              <a:rPr lang="en-US" sz="2400" kern="0" dirty="0" smtClean="0"/>
              <a:t>Return value is in r0</a:t>
            </a:r>
          </a:p>
          <a:p>
            <a:endParaRPr lang="en-US" sz="24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477312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Compiler Stages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r>
              <a:rPr lang="en-US" sz="2000" dirty="0" smtClean="0"/>
              <a:t>Parser</a:t>
            </a:r>
          </a:p>
          <a:p>
            <a:pPr lvl="1"/>
            <a:r>
              <a:rPr lang="en-US" sz="1800" dirty="0" smtClean="0"/>
              <a:t>reads in C code, </a:t>
            </a:r>
          </a:p>
          <a:p>
            <a:pPr lvl="1"/>
            <a:r>
              <a:rPr lang="en-US" sz="1800" dirty="0" smtClean="0"/>
              <a:t>checks for syntax errors, </a:t>
            </a:r>
          </a:p>
          <a:p>
            <a:pPr lvl="1"/>
            <a:r>
              <a:rPr lang="en-US" sz="1800" dirty="0" smtClean="0"/>
              <a:t>forms intermediate code (tree representation)</a:t>
            </a:r>
          </a:p>
          <a:p>
            <a:r>
              <a:rPr lang="en-US" sz="2000" dirty="0" smtClean="0"/>
              <a:t>High-Level Optimizer</a:t>
            </a:r>
          </a:p>
          <a:p>
            <a:pPr lvl="1"/>
            <a:r>
              <a:rPr lang="en-US" sz="1800" dirty="0" smtClean="0"/>
              <a:t>Modifies intermediate code (processor-independent)</a:t>
            </a:r>
          </a:p>
          <a:p>
            <a:r>
              <a:rPr lang="en-US" sz="2000" dirty="0" smtClean="0"/>
              <a:t>Code Generator</a:t>
            </a:r>
          </a:p>
          <a:p>
            <a:pPr lvl="1"/>
            <a:r>
              <a:rPr lang="en-US" sz="1800" dirty="0" smtClean="0"/>
              <a:t>Creates assembly code step-by-step from each node of the intermediate code</a:t>
            </a:r>
          </a:p>
          <a:p>
            <a:pPr lvl="1"/>
            <a:r>
              <a:rPr lang="en-US" sz="1800" dirty="0" smtClean="0"/>
              <a:t>Allocates variable uses to registers</a:t>
            </a:r>
          </a:p>
          <a:p>
            <a:r>
              <a:rPr lang="en-US" sz="2000" dirty="0" smtClean="0"/>
              <a:t>Low-Level Optimizer</a:t>
            </a:r>
          </a:p>
          <a:p>
            <a:pPr lvl="1"/>
            <a:r>
              <a:rPr lang="en-US" sz="1800" dirty="0" smtClean="0"/>
              <a:t>Modifies assembly code (parts are processor-specific)</a:t>
            </a:r>
          </a:p>
          <a:p>
            <a:r>
              <a:rPr lang="en-US" sz="2000" dirty="0" smtClean="0"/>
              <a:t>Assembler</a:t>
            </a:r>
          </a:p>
          <a:p>
            <a:pPr lvl="1"/>
            <a:r>
              <a:rPr lang="en-US" sz="1800" dirty="0" smtClean="0"/>
              <a:t>Creates object code (machine code)</a:t>
            </a:r>
          </a:p>
          <a:p>
            <a:r>
              <a:rPr lang="en-US" sz="2000" dirty="0" smtClean="0"/>
              <a:t>Linker/Loader</a:t>
            </a:r>
          </a:p>
          <a:p>
            <a:pPr lvl="1"/>
            <a:r>
              <a:rPr lang="en-US" sz="1800" dirty="0" smtClean="0"/>
              <a:t>Creates executable image from object file</a:t>
            </a:r>
          </a:p>
        </p:txBody>
      </p:sp>
    </p:spTree>
    <p:extLst>
      <p:ext uri="{BB962C8B-B14F-4D97-AF65-F5344CB8AC3E}">
        <p14:creationId xmlns:p14="http://schemas.microsoft.com/office/powerpoint/2010/main" val="376754301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81325"/>
            <a:ext cx="7772400" cy="1362075"/>
          </a:xfrm>
        </p:spPr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0692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Flow: Conditionals and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3200400" cy="5867400"/>
          </a:xfrm>
        </p:spPr>
        <p:txBody>
          <a:bodyPr/>
          <a:lstStyle/>
          <a:p>
            <a:r>
              <a:rPr lang="en-US" dirty="0" smtClean="0"/>
              <a:t>How does the compiler implement conditionals and loops?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0" y="990600"/>
            <a:ext cx="5410200" cy="5867400"/>
          </a:xfrm>
        </p:spPr>
        <p:txBody>
          <a:bodyPr numCol="2"/>
          <a:lstStyle/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if </a:t>
            </a:r>
            <a:r>
              <a:rPr lang="en-US" sz="1800" dirty="0">
                <a:latin typeface="Lucida Console" pitchFamily="49" charset="0"/>
              </a:rPr>
              <a:t>(x){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</a:t>
            </a:r>
            <a:r>
              <a:rPr lang="en-US" sz="1800" dirty="0" smtClean="0">
                <a:latin typeface="Lucida Console" pitchFamily="49" charset="0"/>
              </a:rPr>
              <a:t>y</a:t>
            </a:r>
            <a:r>
              <a:rPr lang="en-US" sz="1800" dirty="0">
                <a:latin typeface="Lucida Console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} </a:t>
            </a:r>
            <a:r>
              <a:rPr lang="en-US" sz="1800" dirty="0">
                <a:latin typeface="Lucida Console" pitchFamily="49" charset="0"/>
              </a:rPr>
              <a:t>else 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y--;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}</a:t>
            </a:r>
            <a:endParaRPr lang="en-US" sz="1800" dirty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switch </a:t>
            </a:r>
            <a:r>
              <a:rPr lang="en-US" sz="1800" dirty="0">
                <a:latin typeface="Lucida Console" pitchFamily="49" charset="0"/>
              </a:rPr>
              <a:t>(x) 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case 1: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y += 3;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case 31: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y -= 5;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default: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y--;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while </a:t>
            </a:r>
            <a:r>
              <a:rPr lang="en-US" sz="1800" dirty="0">
                <a:latin typeface="Lucida Console" pitchFamily="49" charset="0"/>
              </a:rPr>
              <a:t>(x&lt;10) 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x = x + 1;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}</a:t>
            </a:r>
            <a:endParaRPr lang="en-US" sz="1800" dirty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for </a:t>
            </a:r>
            <a:r>
              <a:rPr lang="en-US" sz="1800" dirty="0">
                <a:latin typeface="Lucida Console" pitchFamily="49" charset="0"/>
              </a:rPr>
              <a:t>(</a:t>
            </a:r>
            <a:r>
              <a:rPr lang="en-US" sz="1800" dirty="0" err="1">
                <a:latin typeface="Lucida Console" pitchFamily="49" charset="0"/>
              </a:rPr>
              <a:t>i</a:t>
            </a:r>
            <a:r>
              <a:rPr lang="en-US" sz="1800" dirty="0">
                <a:latin typeface="Lucida Console" pitchFamily="49" charset="0"/>
              </a:rPr>
              <a:t> = 0; </a:t>
            </a:r>
            <a:r>
              <a:rPr lang="en-US" sz="1800" dirty="0" err="1">
                <a:latin typeface="Lucida Console" pitchFamily="49" charset="0"/>
              </a:rPr>
              <a:t>i</a:t>
            </a:r>
            <a:r>
              <a:rPr lang="en-US" sz="1800" dirty="0">
                <a:latin typeface="Lucida Console" pitchFamily="49" charset="0"/>
              </a:rPr>
              <a:t> &lt; 10; </a:t>
            </a:r>
            <a:r>
              <a:rPr lang="en-US" sz="1800" dirty="0" err="1">
                <a:latin typeface="Lucida Console" pitchFamily="49" charset="0"/>
              </a:rPr>
              <a:t>i</a:t>
            </a:r>
            <a:r>
              <a:rPr lang="en-US" sz="1800" dirty="0">
                <a:latin typeface="Lucida Console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x += </a:t>
            </a:r>
            <a:r>
              <a:rPr lang="en-US" sz="1800" dirty="0" err="1">
                <a:latin typeface="Lucida Console" pitchFamily="49" charset="0"/>
              </a:rPr>
              <a:t>i</a:t>
            </a:r>
            <a:r>
              <a:rPr lang="en-US" sz="1800" dirty="0">
                <a:latin typeface="Lucida Console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}</a:t>
            </a:r>
            <a:endParaRPr lang="en-US" sz="1800" dirty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do </a:t>
            </a:r>
            <a:r>
              <a:rPr lang="en-US" sz="1800" dirty="0">
                <a:latin typeface="Lucida Console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Lucida Console" pitchFamily="49" charset="0"/>
              </a:rPr>
              <a:t>    x += 2;</a:t>
            </a:r>
          </a:p>
          <a:p>
            <a:pPr marL="0" indent="0">
              <a:buNone/>
            </a:pPr>
            <a:r>
              <a:rPr lang="en-US" sz="1800" dirty="0" smtClean="0">
                <a:latin typeface="Lucida Console" pitchFamily="49" charset="0"/>
              </a:rPr>
              <a:t>} </a:t>
            </a:r>
            <a:r>
              <a:rPr lang="en-US" sz="1800" dirty="0">
                <a:latin typeface="Lucida Console" pitchFamily="49" charset="0"/>
              </a:rPr>
              <a:t>while (x &lt; 20</a:t>
            </a:r>
            <a:r>
              <a:rPr lang="en-US" sz="1800" dirty="0" smtClean="0">
                <a:latin typeface="Lucida Console" pitchFamily="49" charset="0"/>
              </a:rPr>
              <a:t>);</a:t>
            </a:r>
            <a:endParaRPr lang="en-US" sz="1800" dirty="0">
              <a:latin typeface="Lucida Console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5000" y="1066800"/>
            <a:ext cx="0" cy="5562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7367868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Flow: If/Else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3886200"/>
            <a:ext cx="4343400" cy="2971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4189068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4570068" y="1143000"/>
            <a:ext cx="45485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;;;39       if (x){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000056  </a:t>
            </a:r>
            <a:r>
              <a:rPr lang="pt-BR" sz="2000" dirty="0" smtClean="0">
                <a:latin typeface="Lucida Console" pitchFamily="49" charset="0"/>
              </a:rPr>
              <a:t>2900	CMP	r1</a:t>
            </a:r>
            <a:r>
              <a:rPr lang="pt-BR" sz="2000" dirty="0">
                <a:latin typeface="Lucida Console" pitchFamily="49" charset="0"/>
              </a:rPr>
              <a:t>,#0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000058  </a:t>
            </a:r>
            <a:r>
              <a:rPr lang="pt-BR" sz="2000" dirty="0" smtClean="0">
                <a:latin typeface="Lucida Console" pitchFamily="49" charset="0"/>
              </a:rPr>
              <a:t>d001	BEQ	|L1.94</a:t>
            </a:r>
            <a:r>
              <a:rPr lang="pt-BR" sz="2000" dirty="0">
                <a:latin typeface="Lucida Console" pitchFamily="49" charset="0"/>
              </a:rPr>
              <a:t>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;;;40          y++;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00005a  1c52 </a:t>
            </a:r>
            <a:r>
              <a:rPr lang="pt-BR" sz="2000" dirty="0" smtClean="0">
                <a:latin typeface="Lucida Console" pitchFamily="49" charset="0"/>
              </a:rPr>
              <a:t>	ADDS 	r2,r2</a:t>
            </a:r>
            <a:r>
              <a:rPr lang="pt-BR" sz="20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00005c  e000 </a:t>
            </a:r>
            <a:r>
              <a:rPr lang="pt-BR" sz="2000" dirty="0" smtClean="0">
                <a:latin typeface="Lucida Console" pitchFamily="49" charset="0"/>
              </a:rPr>
              <a:t>	B	|</a:t>
            </a:r>
            <a:r>
              <a:rPr lang="pt-BR" sz="2000" dirty="0">
                <a:latin typeface="Lucida Console" pitchFamily="49" charset="0"/>
              </a:rPr>
              <a:t>L1.96</a:t>
            </a:r>
            <a:r>
              <a:rPr lang="pt-BR" sz="2000" dirty="0" smtClean="0">
                <a:latin typeface="Lucida Console" pitchFamily="49" charset="0"/>
              </a:rPr>
              <a:t>|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 </a:t>
            </a:r>
            <a:r>
              <a:rPr lang="pt-BR" sz="2000" dirty="0" smtClean="0">
                <a:latin typeface="Lucida Console" pitchFamily="49" charset="0"/>
              </a:rPr>
              <a:t>|</a:t>
            </a:r>
            <a:r>
              <a:rPr lang="pt-BR" sz="2000" dirty="0">
                <a:latin typeface="Lucida Console" pitchFamily="49" charset="0"/>
              </a:rPr>
              <a:t>L1.94|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;;;41       } else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;;;42         y--;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00005e  1e52 </a:t>
            </a:r>
            <a:r>
              <a:rPr lang="pt-BR" sz="2000" dirty="0" smtClean="0">
                <a:latin typeface="Lucida Console" pitchFamily="49" charset="0"/>
              </a:rPr>
              <a:t>	SUBS	r2,r2</a:t>
            </a:r>
            <a:r>
              <a:rPr lang="pt-BR" sz="2000" dirty="0">
                <a:latin typeface="Lucida Console" pitchFamily="49" charset="0"/>
              </a:rPr>
              <a:t>,#1</a:t>
            </a:r>
          </a:p>
          <a:p>
            <a:pPr lvl="1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1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|</a:t>
            </a:r>
            <a:r>
              <a:rPr lang="pt-BR" sz="2000" dirty="0">
                <a:latin typeface="Lucida Console" pitchFamily="49" charset="0"/>
              </a:rPr>
              <a:t>L1.96|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;;;43       }</a:t>
            </a:r>
          </a:p>
        </p:txBody>
      </p:sp>
    </p:spTree>
    <p:extLst>
      <p:ext uri="{BB962C8B-B14F-4D97-AF65-F5344CB8AC3E}">
        <p14:creationId xmlns:p14="http://schemas.microsoft.com/office/powerpoint/2010/main" val="16121412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Flow: Switch</a:t>
            </a:r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874663"/>
            <a:ext cx="2438399" cy="36211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457200" y="472440"/>
            <a:ext cx="8813800" cy="585216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;;;</a:t>
            </a:r>
            <a:r>
              <a:rPr lang="pt-BR" sz="1800" dirty="0">
                <a:latin typeface="Lucida Console" pitchFamily="49" charset="0"/>
              </a:rPr>
              <a:t>45       switch (x)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000060  </a:t>
            </a:r>
            <a:r>
              <a:rPr lang="pt-BR" sz="1800" dirty="0" smtClean="0">
                <a:latin typeface="Lucida Console" pitchFamily="49" charset="0"/>
              </a:rPr>
              <a:t>2901	CMP	r1</a:t>
            </a:r>
            <a:r>
              <a:rPr lang="pt-BR" sz="18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000062  d002 </a:t>
            </a:r>
            <a:r>
              <a:rPr lang="pt-BR" sz="1800" dirty="0" smtClean="0">
                <a:latin typeface="Lucida Console" pitchFamily="49" charset="0"/>
              </a:rPr>
              <a:t>	BEQ 	|</a:t>
            </a:r>
            <a:r>
              <a:rPr lang="pt-BR" sz="1800" dirty="0">
                <a:latin typeface="Lucida Console" pitchFamily="49" charset="0"/>
              </a:rPr>
              <a:t>L1.106|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000064  291f </a:t>
            </a:r>
            <a:r>
              <a:rPr lang="pt-BR" sz="1800" dirty="0" smtClean="0">
                <a:latin typeface="Lucida Console" pitchFamily="49" charset="0"/>
              </a:rPr>
              <a:t>	CMP  	r1</a:t>
            </a:r>
            <a:r>
              <a:rPr lang="pt-BR" sz="1800" dirty="0">
                <a:latin typeface="Lucida Console" pitchFamily="49" charset="0"/>
              </a:rPr>
              <a:t>,#0x1f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000066  d104 </a:t>
            </a:r>
            <a:r>
              <a:rPr lang="pt-BR" sz="1800" dirty="0" smtClean="0">
                <a:latin typeface="Lucida Console" pitchFamily="49" charset="0"/>
              </a:rPr>
              <a:t>	BNE  	|</a:t>
            </a:r>
            <a:r>
              <a:rPr lang="pt-BR" sz="1800" dirty="0">
                <a:latin typeface="Lucida Console" pitchFamily="49" charset="0"/>
              </a:rPr>
              <a:t>L1.114|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000068  e001 </a:t>
            </a:r>
            <a:r>
              <a:rPr lang="pt-BR" sz="1800" dirty="0" smtClean="0">
                <a:latin typeface="Lucida Console" pitchFamily="49" charset="0"/>
              </a:rPr>
              <a:t>	B    	|L1.110|</a:t>
            </a:r>
          </a:p>
          <a:p>
            <a:pPr lvl="1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|L1.106|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;;;</a:t>
            </a:r>
            <a:r>
              <a:rPr lang="pt-BR" sz="1800" dirty="0">
                <a:latin typeface="Lucida Console" pitchFamily="49" charset="0"/>
              </a:rPr>
              <a:t>46       case 1: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;;;47         y += 3;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00006a  1cd2 </a:t>
            </a:r>
            <a:r>
              <a:rPr lang="pt-BR" sz="1800" dirty="0" smtClean="0">
                <a:latin typeface="Lucida Console" pitchFamily="49" charset="0"/>
              </a:rPr>
              <a:t>	ADDS 	r2,r2</a:t>
            </a:r>
            <a:r>
              <a:rPr lang="pt-BR" sz="1800" dirty="0">
                <a:latin typeface="Lucida Console" pitchFamily="49" charset="0"/>
              </a:rPr>
              <a:t>,#3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;;;48         break;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00006c  e003 </a:t>
            </a:r>
            <a:r>
              <a:rPr lang="pt-BR" sz="1800" dirty="0" smtClean="0">
                <a:latin typeface="Lucida Console" pitchFamily="49" charset="0"/>
              </a:rPr>
              <a:t>	B    	|</a:t>
            </a:r>
            <a:r>
              <a:rPr lang="pt-BR" sz="1800" dirty="0">
                <a:latin typeface="Lucida Console" pitchFamily="49" charset="0"/>
              </a:rPr>
              <a:t>L1.118|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|</a:t>
            </a:r>
            <a:r>
              <a:rPr lang="pt-BR" sz="1800" dirty="0">
                <a:latin typeface="Lucida Console" pitchFamily="49" charset="0"/>
              </a:rPr>
              <a:t>L1.110|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;;;49       case 31: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;;;50         y -= 5;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00006e  1f52 </a:t>
            </a:r>
            <a:r>
              <a:rPr lang="pt-BR" sz="1800" dirty="0" smtClean="0">
                <a:latin typeface="Lucida Console" pitchFamily="49" charset="0"/>
              </a:rPr>
              <a:t>	SUBS 	r2,r2</a:t>
            </a:r>
            <a:r>
              <a:rPr lang="pt-BR" sz="1800" dirty="0">
                <a:latin typeface="Lucida Console" pitchFamily="49" charset="0"/>
              </a:rPr>
              <a:t>,#5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;;;51         break;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000070  e001 </a:t>
            </a:r>
            <a:r>
              <a:rPr lang="pt-BR" sz="1800" dirty="0" smtClean="0">
                <a:latin typeface="Lucida Console" pitchFamily="49" charset="0"/>
              </a:rPr>
              <a:t>	B    	|</a:t>
            </a:r>
            <a:r>
              <a:rPr lang="pt-BR" sz="1800" dirty="0">
                <a:latin typeface="Lucida Console" pitchFamily="49" charset="0"/>
              </a:rPr>
              <a:t>L1.118|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|</a:t>
            </a:r>
            <a:r>
              <a:rPr lang="pt-BR" sz="1800" dirty="0">
                <a:latin typeface="Lucida Console" pitchFamily="49" charset="0"/>
              </a:rPr>
              <a:t>L1.114|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;;;52       default: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;;;53         y--;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000072  1e52 </a:t>
            </a:r>
            <a:r>
              <a:rPr lang="pt-BR" sz="1800" dirty="0" smtClean="0">
                <a:latin typeface="Lucida Console" pitchFamily="49" charset="0"/>
              </a:rPr>
              <a:t>	SUBS 	r2,r2</a:t>
            </a:r>
            <a:r>
              <a:rPr lang="pt-BR" sz="18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;;;54         break;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000074  bf00 </a:t>
            </a:r>
            <a:r>
              <a:rPr lang="pt-BR" sz="1800" dirty="0" smtClean="0">
                <a:latin typeface="Lucida Console" pitchFamily="49" charset="0"/>
              </a:rPr>
              <a:t>	NOP      </a:t>
            </a: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 smtClean="0">
                <a:latin typeface="Lucida Console" pitchFamily="49" charset="0"/>
              </a:rPr>
              <a:t>|</a:t>
            </a:r>
            <a:r>
              <a:rPr lang="pt-BR" sz="1800" dirty="0">
                <a:latin typeface="Lucida Console" pitchFamily="49" charset="0"/>
              </a:rPr>
              <a:t>L1.118|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000076  bf00 </a:t>
            </a:r>
            <a:r>
              <a:rPr lang="pt-BR" sz="1800" dirty="0" smtClean="0">
                <a:latin typeface="Lucida Console" pitchFamily="49" charset="0"/>
              </a:rPr>
              <a:t>	NOP</a:t>
            </a:r>
            <a:endParaRPr lang="pt-BR" sz="18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1800" dirty="0">
                <a:latin typeface="Lucida Console" pitchFamily="49" charset="0"/>
              </a:rPr>
              <a:t>;;;55       }</a:t>
            </a:r>
          </a:p>
        </p:txBody>
      </p:sp>
    </p:spTree>
    <p:extLst>
      <p:ext uri="{BB962C8B-B14F-4D97-AF65-F5344CB8AC3E}">
        <p14:creationId xmlns:p14="http://schemas.microsoft.com/office/powerpoint/2010/main" val="28789085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Iteration: While</a:t>
            </a:r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2466639" cy="24759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4343400" y="1143000"/>
            <a:ext cx="4775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;;;57       while (x&lt;10)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000078  e000 </a:t>
            </a:r>
            <a:r>
              <a:rPr lang="pt-BR" sz="2000" dirty="0" smtClean="0">
                <a:latin typeface="Lucida Console" pitchFamily="49" charset="0"/>
              </a:rPr>
              <a:t>	B	 </a:t>
            </a:r>
            <a:r>
              <a:rPr lang="pt-BR" sz="2000" dirty="0">
                <a:latin typeface="Lucida Console" pitchFamily="49" charset="0"/>
              </a:rPr>
              <a:t>|L1.124|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           </a:t>
            </a:r>
            <a:r>
              <a:rPr lang="pt-BR" sz="2000" dirty="0" smtClean="0">
                <a:latin typeface="Lucida Console" pitchFamily="49" charset="0"/>
              </a:rPr>
              <a:t>	|</a:t>
            </a:r>
            <a:r>
              <a:rPr lang="pt-BR" sz="2000" dirty="0">
                <a:latin typeface="Lucida Console" pitchFamily="49" charset="0"/>
              </a:rPr>
              <a:t>L1.122|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;;;58         x = x + 1;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00007a  1c49 </a:t>
            </a:r>
            <a:r>
              <a:rPr lang="pt-BR" sz="2000" dirty="0" smtClean="0">
                <a:latin typeface="Lucida Console" pitchFamily="49" charset="0"/>
              </a:rPr>
              <a:t>	ADDS 	r1,r1</a:t>
            </a:r>
            <a:r>
              <a:rPr lang="pt-BR" sz="2000" dirty="0">
                <a:latin typeface="Lucida Console" pitchFamily="49" charset="0"/>
              </a:rPr>
              <a:t>,#1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	|</a:t>
            </a:r>
            <a:r>
              <a:rPr lang="pt-BR" sz="2000" dirty="0">
                <a:latin typeface="Lucida Console" pitchFamily="49" charset="0"/>
              </a:rPr>
              <a:t>L1.124|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00007c  290a </a:t>
            </a:r>
            <a:r>
              <a:rPr lang="pt-BR" sz="2000" dirty="0" smtClean="0">
                <a:latin typeface="Lucida Console" pitchFamily="49" charset="0"/>
              </a:rPr>
              <a:t>	CMP  	r1</a:t>
            </a:r>
            <a:r>
              <a:rPr lang="pt-BR" sz="2000" dirty="0">
                <a:latin typeface="Lucida Console" pitchFamily="49" charset="0"/>
              </a:rPr>
              <a:t>,#0xa               ;57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00007e  d3fc </a:t>
            </a:r>
            <a:r>
              <a:rPr lang="pt-BR" sz="2000" dirty="0" smtClean="0">
                <a:latin typeface="Lucida Console" pitchFamily="49" charset="0"/>
              </a:rPr>
              <a:t>	BCC  	|</a:t>
            </a:r>
            <a:r>
              <a:rPr lang="pt-BR" sz="2000" dirty="0">
                <a:latin typeface="Lucida Console" pitchFamily="49" charset="0"/>
              </a:rPr>
              <a:t>L1.122|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;;;59       }</a:t>
            </a:r>
          </a:p>
        </p:txBody>
      </p:sp>
    </p:spTree>
    <p:extLst>
      <p:ext uri="{BB962C8B-B14F-4D97-AF65-F5344CB8AC3E}">
        <p14:creationId xmlns:p14="http://schemas.microsoft.com/office/powerpoint/2010/main" val="16121412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Iteration: For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4946511"/>
            <a:ext cx="4343400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43400" y="1143000"/>
            <a:ext cx="4775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;;;61       for (i = 0; i &lt; 10; i++){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000080  </a:t>
            </a:r>
            <a:r>
              <a:rPr lang="pt-BR" sz="2000" dirty="0" smtClean="0">
                <a:latin typeface="Lucida Console" pitchFamily="49" charset="0"/>
              </a:rPr>
              <a:t>2300	MOVS	r3</a:t>
            </a:r>
            <a:r>
              <a:rPr lang="pt-BR" sz="2000" dirty="0">
                <a:latin typeface="Lucida Console" pitchFamily="49" charset="0"/>
              </a:rPr>
              <a:t>,#0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000082  e001 </a:t>
            </a:r>
            <a:r>
              <a:rPr lang="pt-BR" sz="2000" dirty="0" smtClean="0">
                <a:latin typeface="Lucida Console" pitchFamily="49" charset="0"/>
              </a:rPr>
              <a:t>	B    	|</a:t>
            </a:r>
            <a:r>
              <a:rPr lang="pt-BR" sz="2000" dirty="0">
                <a:latin typeface="Lucida Console" pitchFamily="49" charset="0"/>
              </a:rPr>
              <a:t>L1.136|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             	|</a:t>
            </a:r>
            <a:r>
              <a:rPr lang="pt-BR" sz="2000" dirty="0">
                <a:latin typeface="Lucida Console" pitchFamily="49" charset="0"/>
              </a:rPr>
              <a:t>L1.132|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;;;62         x += i;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000084  18c9 </a:t>
            </a:r>
            <a:r>
              <a:rPr lang="pt-BR" sz="2000" dirty="0" smtClean="0">
                <a:latin typeface="Lucida Console" pitchFamily="49" charset="0"/>
              </a:rPr>
              <a:t>	ADDS 	r1,r1,r3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000086  1c5b </a:t>
            </a:r>
            <a:r>
              <a:rPr lang="pt-BR" sz="2000" dirty="0" smtClean="0">
                <a:latin typeface="Lucida Console" pitchFamily="49" charset="0"/>
              </a:rPr>
              <a:t>	ADDS 	r3,r3</a:t>
            </a:r>
            <a:r>
              <a:rPr lang="pt-BR" sz="2000" dirty="0">
                <a:latin typeface="Lucida Console" pitchFamily="49" charset="0"/>
              </a:rPr>
              <a:t>,#1              ;61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 smtClean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             	|</a:t>
            </a:r>
            <a:r>
              <a:rPr lang="pt-BR" sz="2000" dirty="0">
                <a:latin typeface="Lucida Console" pitchFamily="49" charset="0"/>
              </a:rPr>
              <a:t>L1.136|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000088  2b0a 	CMP  	r3</a:t>
            </a:r>
            <a:r>
              <a:rPr lang="pt-BR" sz="2000" dirty="0">
                <a:latin typeface="Lucida Console" pitchFamily="49" charset="0"/>
              </a:rPr>
              <a:t>,#</a:t>
            </a:r>
            <a:r>
              <a:rPr lang="pt-BR" sz="2000" dirty="0" smtClean="0">
                <a:latin typeface="Lucida Console" pitchFamily="49" charset="0"/>
              </a:rPr>
              <a:t>0xa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 smtClean="0">
                <a:latin typeface="Lucida Console" pitchFamily="49" charset="0"/>
              </a:rPr>
              <a:t>;61</a:t>
            </a: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00008a  d3fb </a:t>
            </a:r>
            <a:r>
              <a:rPr lang="pt-BR" sz="2000" dirty="0" smtClean="0">
                <a:latin typeface="Lucida Console" pitchFamily="49" charset="0"/>
              </a:rPr>
              <a:t>	BCC  	|</a:t>
            </a:r>
            <a:r>
              <a:rPr lang="pt-BR" sz="2000" dirty="0">
                <a:latin typeface="Lucida Console" pitchFamily="49" charset="0"/>
              </a:rPr>
              <a:t>L1.132|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;;;63       }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399"/>
            <a:ext cx="2743200" cy="4031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1412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Iteration: Do/While</a:t>
            </a:r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253014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52400" y="3886200"/>
            <a:ext cx="4343400" cy="2971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43400" y="1079242"/>
            <a:ext cx="4775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;;;65       do {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00008c  </a:t>
            </a:r>
            <a:r>
              <a:rPr lang="pt-BR" sz="2000" dirty="0" smtClean="0">
                <a:latin typeface="Lucida Console" pitchFamily="49" charset="0"/>
              </a:rPr>
              <a:t>bf00	NOP	</a:t>
            </a:r>
          </a:p>
          <a:p>
            <a:pPr lvl="0">
              <a:tabLst>
                <a:tab pos="2006600" algn="l"/>
                <a:tab pos="2806700" algn="l"/>
              </a:tabLst>
            </a:pPr>
            <a:endParaRPr lang="pt-BR" sz="2000" dirty="0">
              <a:latin typeface="Lucida Console" pitchFamily="49" charset="0"/>
            </a:endParaRP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             </a:t>
            </a:r>
            <a:r>
              <a:rPr lang="pt-BR" sz="2000" dirty="0" smtClean="0">
                <a:latin typeface="Lucida Console" pitchFamily="49" charset="0"/>
              </a:rPr>
              <a:t>	|</a:t>
            </a:r>
            <a:r>
              <a:rPr lang="pt-BR" sz="2000" dirty="0">
                <a:latin typeface="Lucida Console" pitchFamily="49" charset="0"/>
              </a:rPr>
              <a:t>L1.142|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;;;66         x += 2;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00008e  1c89 </a:t>
            </a:r>
            <a:r>
              <a:rPr lang="pt-BR" sz="2000" dirty="0" smtClean="0">
                <a:latin typeface="Lucida Console" pitchFamily="49" charset="0"/>
              </a:rPr>
              <a:t>	ADDS 	r1,r1</a:t>
            </a:r>
            <a:r>
              <a:rPr lang="pt-BR" sz="2000" dirty="0">
                <a:latin typeface="Lucida Console" pitchFamily="49" charset="0"/>
              </a:rPr>
              <a:t>,#2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;;;67       } while (x &lt; 20);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000090  2914 </a:t>
            </a:r>
            <a:r>
              <a:rPr lang="pt-BR" sz="2000" dirty="0" smtClean="0">
                <a:latin typeface="Lucida Console" pitchFamily="49" charset="0"/>
              </a:rPr>
              <a:t>	CMP  	r1</a:t>
            </a:r>
            <a:r>
              <a:rPr lang="pt-BR" sz="2000" dirty="0">
                <a:latin typeface="Lucida Console" pitchFamily="49" charset="0"/>
              </a:rPr>
              <a:t>,#0x14</a:t>
            </a:r>
          </a:p>
          <a:p>
            <a:pPr lvl="0">
              <a:tabLst>
                <a:tab pos="2006600" algn="l"/>
                <a:tab pos="2806700" algn="l"/>
              </a:tabLst>
            </a:pPr>
            <a:r>
              <a:rPr lang="pt-BR" sz="2000" dirty="0">
                <a:latin typeface="Lucida Console" pitchFamily="49" charset="0"/>
              </a:rPr>
              <a:t>000092  d3fc </a:t>
            </a:r>
            <a:r>
              <a:rPr lang="pt-BR" sz="2000" dirty="0" smtClean="0">
                <a:latin typeface="Lucida Console" pitchFamily="49" charset="0"/>
              </a:rPr>
              <a:t>	BCC  	|</a:t>
            </a:r>
            <a:r>
              <a:rPr lang="pt-BR" sz="2000" dirty="0">
                <a:latin typeface="Lucida Console" pitchFamily="49" charset="0"/>
              </a:rPr>
              <a:t>L1.142|</a:t>
            </a:r>
          </a:p>
        </p:txBody>
      </p:sp>
    </p:spTree>
    <p:extLst>
      <p:ext uri="{BB962C8B-B14F-4D97-AF65-F5344CB8AC3E}">
        <p14:creationId xmlns:p14="http://schemas.microsoft.com/office/powerpoint/2010/main" val="16121412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Examining Assembly Code before Debugger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839200" cy="1752600"/>
          </a:xfrm>
        </p:spPr>
        <p:txBody>
          <a:bodyPr/>
          <a:lstStyle/>
          <a:p>
            <a:r>
              <a:rPr lang="en-US" sz="2000" b="0" dirty="0" smtClean="0"/>
              <a:t>Compiler can generate assembly code listing for reference</a:t>
            </a:r>
          </a:p>
          <a:p>
            <a:r>
              <a:rPr lang="en-US" sz="2000" b="0" dirty="0" smtClean="0"/>
              <a:t>Select in project options</a:t>
            </a:r>
          </a:p>
          <a:p>
            <a:endParaRPr lang="en-US" sz="20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54261"/>
            <a:ext cx="5794829" cy="42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33400" y="3482009"/>
            <a:ext cx="1828800" cy="381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3906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"/>
            <a:ext cx="9144000" cy="839788"/>
          </a:xfrm>
        </p:spPr>
        <p:txBody>
          <a:bodyPr/>
          <a:lstStyle/>
          <a:p>
            <a:r>
              <a:rPr lang="en-US" sz="3100" dirty="0" smtClean="0"/>
              <a:t>Examining Disassembled Program in Debugger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715000"/>
            <a:ext cx="8839200" cy="1143000"/>
          </a:xfrm>
        </p:spPr>
        <p:txBody>
          <a:bodyPr/>
          <a:lstStyle/>
          <a:p>
            <a:r>
              <a:rPr lang="en-US" sz="2000" b="0" dirty="0" smtClean="0"/>
              <a:t>View-&gt;Disassembly Window</a:t>
            </a:r>
            <a:endParaRPr lang="en-US" sz="20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3475"/>
            <a:ext cx="9144000" cy="433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22621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Binary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b="1" dirty="0"/>
              <a:t>Defines rules which allow separately developed functions to work together</a:t>
            </a:r>
          </a:p>
          <a:p>
            <a:endParaRPr lang="en-US" dirty="0" smtClean="0"/>
          </a:p>
          <a:p>
            <a:r>
              <a:rPr lang="en-US" sz="2000" dirty="0" smtClean="0"/>
              <a:t>ARM Architecture Procedure Call Standard (AAPCS) </a:t>
            </a:r>
          </a:p>
          <a:p>
            <a:pPr lvl="1"/>
            <a:r>
              <a:rPr lang="en-US" sz="1800" dirty="0" smtClean="0"/>
              <a:t>Which registers must be saved and restored </a:t>
            </a:r>
          </a:p>
          <a:p>
            <a:pPr lvl="1"/>
            <a:r>
              <a:rPr lang="en-US" sz="1800" dirty="0" smtClean="0"/>
              <a:t>How to call procedures</a:t>
            </a:r>
          </a:p>
          <a:p>
            <a:pPr lvl="1"/>
            <a:r>
              <a:rPr lang="en-US" sz="1800" dirty="0" smtClean="0"/>
              <a:t>How to return from procedures</a:t>
            </a:r>
          </a:p>
          <a:p>
            <a:r>
              <a:rPr lang="en-US" sz="2000" dirty="0" smtClean="0"/>
              <a:t>C Library ABI (CLIBABI)</a:t>
            </a:r>
          </a:p>
          <a:p>
            <a:pPr lvl="1"/>
            <a:r>
              <a:rPr lang="en-US" sz="1800" dirty="0" smtClean="0"/>
              <a:t>C Library functions</a:t>
            </a:r>
          </a:p>
          <a:p>
            <a:r>
              <a:rPr lang="en-US" sz="2000" dirty="0" smtClean="0"/>
              <a:t>Run-Time ABI (RTABI)</a:t>
            </a:r>
          </a:p>
          <a:p>
            <a:pPr lvl="1"/>
            <a:r>
              <a:rPr lang="en-US" sz="1800" dirty="0" smtClean="0"/>
              <a:t>Run-time helper functions: 32/32 integer division, memory copying, floating-point operations, data type conversions, etc.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496474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on Code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906463"/>
            <a:ext cx="8529637" cy="5422900"/>
          </a:xfrm>
        </p:spPr>
        <p:txBody>
          <a:bodyPr/>
          <a:lstStyle/>
          <a:p>
            <a:r>
              <a:rPr lang="en-US" sz="2000" dirty="0" smtClean="0"/>
              <a:t>Compiler and rest of tool-chain try to optimize code:</a:t>
            </a:r>
          </a:p>
          <a:p>
            <a:pPr lvl="1"/>
            <a:r>
              <a:rPr lang="en-US" sz="1800" dirty="0" smtClean="0"/>
              <a:t>Simplifying operations</a:t>
            </a:r>
          </a:p>
          <a:p>
            <a:pPr lvl="1"/>
            <a:r>
              <a:rPr lang="en-US" sz="1800" dirty="0" smtClean="0"/>
              <a:t>Removing “dead” code</a:t>
            </a:r>
          </a:p>
          <a:p>
            <a:pPr lvl="1"/>
            <a:r>
              <a:rPr lang="en-US" sz="1800" dirty="0" smtClean="0"/>
              <a:t>Using registers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These optimizations often get in way of understanding what the code does</a:t>
            </a:r>
          </a:p>
          <a:p>
            <a:pPr lvl="1"/>
            <a:r>
              <a:rPr lang="en-US" sz="1800" dirty="0" smtClean="0"/>
              <a:t>Fundamental trade-off: Fast or comprehensible code?</a:t>
            </a:r>
          </a:p>
          <a:p>
            <a:pPr lvl="1"/>
            <a:r>
              <a:rPr lang="en-US" sz="1800" dirty="0" smtClean="0"/>
              <a:t>Compiler optimization levels: Level 0 to Level 3</a:t>
            </a:r>
          </a:p>
          <a:p>
            <a:endParaRPr lang="en-US" sz="2000" dirty="0" smtClean="0"/>
          </a:p>
          <a:p>
            <a:r>
              <a:rPr lang="en-US" sz="2000" dirty="0" smtClean="0"/>
              <a:t>Code examples here may use “volatile” data type modifier to reduce compiler optimizations and improve readability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191507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proved 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ARMTheme</Template>
  <TotalTime>10710</TotalTime>
  <Words>3158</Words>
  <Application>Microsoft Office PowerPoint</Application>
  <PresentationFormat>On-screen Show (4:3)</PresentationFormat>
  <Paragraphs>1043</Paragraphs>
  <Slides>56</Slides>
  <Notes>56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ARMTheme</vt:lpstr>
      <vt:lpstr>Improved ARMTheme</vt:lpstr>
      <vt:lpstr>C as Implemented in Assembly Language</vt:lpstr>
      <vt:lpstr>Overview</vt:lpstr>
      <vt:lpstr>Programmer’s World: The Land of Chocolate!</vt:lpstr>
      <vt:lpstr>Processor’s World</vt:lpstr>
      <vt:lpstr>Compiler Stages</vt:lpstr>
      <vt:lpstr>Examining Assembly Code before Debugger</vt:lpstr>
      <vt:lpstr>Examining Disassembled Program in Debugger</vt:lpstr>
      <vt:lpstr>Application Binary Interface</vt:lpstr>
      <vt:lpstr>A Word on Code Optimizations</vt:lpstr>
      <vt:lpstr>Using Registers</vt:lpstr>
      <vt:lpstr>AAPCS Register Use Conventions</vt:lpstr>
      <vt:lpstr>AAPCS Core Register Use</vt:lpstr>
      <vt:lpstr>Memory requirements</vt:lpstr>
      <vt:lpstr>What Memory Does a Program Need?</vt:lpstr>
      <vt:lpstr>What Memory Does a Program Need?</vt:lpstr>
      <vt:lpstr>What Memory Does a Program Need?</vt:lpstr>
      <vt:lpstr>Program Memory Use</vt:lpstr>
      <vt:lpstr>Activation Record</vt:lpstr>
      <vt:lpstr>Type and Class Qualifiers</vt:lpstr>
      <vt:lpstr>Linker Map File</vt:lpstr>
      <vt:lpstr>C Run-Time Start-Up Module</vt:lpstr>
      <vt:lpstr>Accessing data in Memory</vt:lpstr>
      <vt:lpstr>Accessing Data</vt:lpstr>
      <vt:lpstr>Static Variables</vt:lpstr>
      <vt:lpstr>Static Variables</vt:lpstr>
      <vt:lpstr>Automatic Variables Stored on Stack</vt:lpstr>
      <vt:lpstr>Automatic Variables</vt:lpstr>
      <vt:lpstr>Addressing Automatic Variables</vt:lpstr>
      <vt:lpstr>Automatic Variables</vt:lpstr>
      <vt:lpstr>Using Pointers</vt:lpstr>
      <vt:lpstr>Using Pointers to Automatics</vt:lpstr>
      <vt:lpstr>Using Pointers to Statics</vt:lpstr>
      <vt:lpstr>Array Access</vt:lpstr>
      <vt:lpstr>Array Access</vt:lpstr>
      <vt:lpstr>Accessing 1-D Array Elements</vt:lpstr>
      <vt:lpstr>Accessing 2-D Array Elements</vt:lpstr>
      <vt:lpstr>Code to Access 2-D Array </vt:lpstr>
      <vt:lpstr>Function Prolog and Epilog</vt:lpstr>
      <vt:lpstr>Prolog and Epilog</vt:lpstr>
      <vt:lpstr>Return Address</vt:lpstr>
      <vt:lpstr>Function Prolog and Epilog</vt:lpstr>
      <vt:lpstr>Activation Record Creation by Prolog</vt:lpstr>
      <vt:lpstr>Activation Record Destruction by Epilog</vt:lpstr>
      <vt:lpstr>Calling Functions</vt:lpstr>
      <vt:lpstr>AAPCS Core Register Use</vt:lpstr>
      <vt:lpstr>Function Arguments and Return Values</vt:lpstr>
      <vt:lpstr>Return Values</vt:lpstr>
      <vt:lpstr>Call Example</vt:lpstr>
      <vt:lpstr>Call and Return Example</vt:lpstr>
      <vt:lpstr>Control Flow</vt:lpstr>
      <vt:lpstr>Control Flow: Conditionals and Loops</vt:lpstr>
      <vt:lpstr>Control Flow: If/Else</vt:lpstr>
      <vt:lpstr>Control Flow: Switch</vt:lpstr>
      <vt:lpstr>Iteration: While</vt:lpstr>
      <vt:lpstr>Iteration: For</vt:lpstr>
      <vt:lpstr>Iteration: Do/While</vt:lpstr>
    </vt:vector>
  </TitlesOfParts>
  <Company>Compaq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Content</dc:title>
  <dc:creator>Compaq</dc:creator>
  <cp:lastModifiedBy>Alex</cp:lastModifiedBy>
  <cp:revision>171</cp:revision>
  <cp:lastPrinted>2000-08-21T16:55:50Z</cp:lastPrinted>
  <dcterms:created xsi:type="dcterms:W3CDTF">2000-08-18T17:47:17Z</dcterms:created>
  <dcterms:modified xsi:type="dcterms:W3CDTF">2013-06-20T14:58:02Z</dcterms:modified>
</cp:coreProperties>
</file>