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8.xml" ContentType="application/vnd.openxmlformats-officedocument.presentationml.notesSlide+xml"/>
  <Override PartName="/ppt/tags/tag26.xml" ContentType="application/vnd.openxmlformats-officedocument.presentationml.tags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7" r:id="rId2"/>
  </p:sldMasterIdLst>
  <p:notesMasterIdLst>
    <p:notesMasterId r:id="rId83"/>
  </p:notesMasterIdLst>
  <p:handoutMasterIdLst>
    <p:handoutMasterId r:id="rId84"/>
  </p:handoutMasterIdLst>
  <p:sldIdLst>
    <p:sldId id="258" r:id="rId3"/>
    <p:sldId id="263" r:id="rId4"/>
    <p:sldId id="395" r:id="rId5"/>
    <p:sldId id="337" r:id="rId6"/>
    <p:sldId id="309" r:id="rId7"/>
    <p:sldId id="371" r:id="rId8"/>
    <p:sldId id="308" r:id="rId9"/>
    <p:sldId id="363" r:id="rId10"/>
    <p:sldId id="406" r:id="rId11"/>
    <p:sldId id="412" r:id="rId12"/>
    <p:sldId id="417" r:id="rId13"/>
    <p:sldId id="335" r:id="rId14"/>
    <p:sldId id="387" r:id="rId15"/>
    <p:sldId id="399" r:id="rId16"/>
    <p:sldId id="407" r:id="rId17"/>
    <p:sldId id="400" r:id="rId18"/>
    <p:sldId id="411" r:id="rId19"/>
    <p:sldId id="426" r:id="rId20"/>
    <p:sldId id="350" r:id="rId21"/>
    <p:sldId id="388" r:id="rId22"/>
    <p:sldId id="408" r:id="rId23"/>
    <p:sldId id="401" r:id="rId24"/>
    <p:sldId id="409" r:id="rId25"/>
    <p:sldId id="402" r:id="rId26"/>
    <p:sldId id="410" r:id="rId27"/>
    <p:sldId id="413" r:id="rId28"/>
    <p:sldId id="396" r:id="rId29"/>
    <p:sldId id="403" r:id="rId30"/>
    <p:sldId id="398" r:id="rId31"/>
    <p:sldId id="414" r:id="rId32"/>
    <p:sldId id="404" r:id="rId33"/>
    <p:sldId id="415" r:id="rId34"/>
    <p:sldId id="416" r:id="rId35"/>
    <p:sldId id="418" r:id="rId36"/>
    <p:sldId id="370" r:id="rId37"/>
    <p:sldId id="327" r:id="rId38"/>
    <p:sldId id="328" r:id="rId39"/>
    <p:sldId id="379" r:id="rId40"/>
    <p:sldId id="425" r:id="rId41"/>
    <p:sldId id="424" r:id="rId42"/>
    <p:sldId id="368" r:id="rId43"/>
    <p:sldId id="394" r:id="rId44"/>
    <p:sldId id="419" r:id="rId45"/>
    <p:sldId id="385" r:id="rId46"/>
    <p:sldId id="381" r:id="rId47"/>
    <p:sldId id="383" r:id="rId48"/>
    <p:sldId id="384" r:id="rId49"/>
    <p:sldId id="356" r:id="rId50"/>
    <p:sldId id="357" r:id="rId51"/>
    <p:sldId id="386" r:id="rId52"/>
    <p:sldId id="422" r:id="rId53"/>
    <p:sldId id="330" r:id="rId54"/>
    <p:sldId id="361" r:id="rId55"/>
    <p:sldId id="365" r:id="rId56"/>
    <p:sldId id="366" r:id="rId57"/>
    <p:sldId id="372" r:id="rId58"/>
    <p:sldId id="373" r:id="rId59"/>
    <p:sldId id="374" r:id="rId60"/>
    <p:sldId id="390" r:id="rId61"/>
    <p:sldId id="389" r:id="rId62"/>
    <p:sldId id="391" r:id="rId63"/>
    <p:sldId id="392" r:id="rId64"/>
    <p:sldId id="393" r:id="rId65"/>
    <p:sldId id="421" r:id="rId66"/>
    <p:sldId id="375" r:id="rId67"/>
    <p:sldId id="369" r:id="rId68"/>
    <p:sldId id="351" r:id="rId69"/>
    <p:sldId id="423" r:id="rId70"/>
    <p:sldId id="332" r:id="rId71"/>
    <p:sldId id="333" r:id="rId72"/>
    <p:sldId id="420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9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EDCD6"/>
    <a:srgbClr val="FFCC99"/>
    <a:srgbClr val="CCFF99"/>
    <a:srgbClr val="FFCCFF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64" autoAdjust="0"/>
  </p:normalViewPr>
  <p:slideViewPr>
    <p:cSldViewPr>
      <p:cViewPr varScale="1">
        <p:scale>
          <a:sx n="90" d="100"/>
          <a:sy n="90" d="100"/>
        </p:scale>
        <p:origin x="-102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3972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3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3" Type="http://schemas.openxmlformats.org/officeDocument/2006/relationships/slide" Target="slides/slide38.xml"/><Relationship Id="rId7" Type="http://schemas.openxmlformats.org/officeDocument/2006/relationships/slide" Target="slides/slide49.xml"/><Relationship Id="rId2" Type="http://schemas.openxmlformats.org/officeDocument/2006/relationships/slide" Target="slides/slide35.xml"/><Relationship Id="rId1" Type="http://schemas.openxmlformats.org/officeDocument/2006/relationships/slide" Target="slides/slide8.xml"/><Relationship Id="rId6" Type="http://schemas.openxmlformats.org/officeDocument/2006/relationships/slide" Target="slides/slide48.xml"/><Relationship Id="rId5" Type="http://schemas.openxmlformats.org/officeDocument/2006/relationships/slide" Target="slides/slide41.xml"/><Relationship Id="rId4" Type="http://schemas.openxmlformats.org/officeDocument/2006/relationships/slide" Target="slides/slide39.xml"/><Relationship Id="rId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B99CD-67B5-44CA-8883-7AA6F55E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5012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38638"/>
            <a:ext cx="507682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F4A08-B38C-4C8D-A219-621B1EE2C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976558-D536-42CE-93B3-6389F6714115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9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9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5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5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0CA5B6-DF47-40FE-83C0-389C14BBD5B4}" type="slidenum">
              <a:rPr lang="en-US" sz="1300" smtClean="0"/>
              <a:pPr/>
              <a:t>19</a:t>
            </a:fld>
            <a:endParaRPr lang="en-US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E86F46-080D-4750-BCA2-F86C3E9459A8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68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5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5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5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1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7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1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0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2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1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87A6E1-01ED-4FE3-9987-63DDD9427428}" type="slidenum">
              <a:rPr lang="en-US" sz="1300" smtClean="0"/>
              <a:pPr/>
              <a:t>35</a:t>
            </a:fld>
            <a:endParaRPr lang="en-US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9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5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197722-70AB-4F08-8522-E9FF752FB082}" type="slidenum">
              <a:rPr lang="en-US" sz="1300" smtClean="0"/>
              <a:pPr/>
              <a:t>38</a:t>
            </a:fld>
            <a:endParaRPr 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197722-70AB-4F08-8522-E9FF752FB082}" type="slidenum">
              <a:rPr lang="en-US" sz="1300" smtClean="0"/>
              <a:pPr/>
              <a:t>39</a:t>
            </a:fld>
            <a:endParaRPr 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99FF01-7522-4BC9-B2F6-AACDA799881D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5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748D96-DC04-4737-84F5-F58A5A70D759}" type="slidenum">
              <a:rPr lang="en-US" sz="1300" smtClean="0"/>
              <a:pPr/>
              <a:t>41</a:t>
            </a:fld>
            <a:endParaRPr lang="en-US" sz="13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85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7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6C9AAC-24AB-47F0-B91B-57CBAD17B09C}" type="slidenum">
              <a:rPr lang="en-US" sz="1200" smtClean="0"/>
              <a:pPr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49D3C8-2453-450D-832C-F7F650B4074C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A58C04-25D5-4A92-856C-200D5C2F27D6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FDE2A6-E155-431C-B930-742AA404F393}" type="slidenum">
              <a:rPr lang="en-US" sz="1300" smtClean="0"/>
              <a:pPr/>
              <a:t>48</a:t>
            </a:fld>
            <a:endParaRPr lang="en-US" sz="13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76E845-4E2F-4544-AA86-0898A2F5B3D8}" type="slidenum">
              <a:rPr lang="en-US" sz="1300" smtClean="0"/>
              <a:pPr/>
              <a:t>49</a:t>
            </a:fld>
            <a:endParaRPr lang="en-US" sz="13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7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A2E7D4-1C78-4E90-8A26-0192A504C56C}" type="slidenum">
              <a:rPr lang="en-US" sz="1300" smtClean="0"/>
              <a:pPr/>
              <a:t>50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7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05ED1D-0F9A-41C7-9972-181A9233C86F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A6924D-3504-4455-93B8-D5FEB500B26D}" type="slidenum">
              <a:rPr lang="en-US" sz="1300" smtClean="0"/>
              <a:pPr/>
              <a:t>53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DF35B6-1959-44F1-88AE-9ECD27EB667A}" type="slidenum">
              <a:rPr lang="en-US" sz="1300" smtClean="0"/>
              <a:pPr/>
              <a:t>54</a:t>
            </a:fld>
            <a:endParaRPr lang="en-US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ACF3E5-1165-4B71-9EA7-92521D8B937C}" type="slidenum">
              <a:rPr lang="en-US" sz="1300" smtClean="0"/>
              <a:pPr/>
              <a:t>55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092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43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79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0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7A5F33-06A7-47DF-853E-79B770EBC07F}" type="slidenum">
              <a:rPr lang="en-US" sz="1300" smtClean="0"/>
              <a:pPr/>
              <a:t>6</a:t>
            </a:fld>
            <a:endParaRPr lang="en-US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52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4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28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119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13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E37533-344D-4CEE-B01D-70736FA6C7B3}" type="slidenum">
              <a:rPr lang="en-US" sz="1300" smtClean="0"/>
              <a:pPr/>
              <a:t>66</a:t>
            </a:fld>
            <a:endParaRPr lang="en-US" sz="13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32EB48-B1EB-4CA5-BBCC-F34706F7555A}" type="slidenum">
              <a:rPr lang="en-US" sz="1300" smtClean="0"/>
              <a:pPr/>
              <a:t>67</a:t>
            </a:fld>
            <a:endParaRPr 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91D82-99B5-4E52-9503-784ADD2F01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909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289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4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F2A6B6-92A1-4C12-932F-18F20C317DC5}" type="slidenum">
              <a:rPr lang="en-US" sz="1300" smtClean="0"/>
              <a:pPr/>
              <a:t>72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5A623E-3345-4A65-887F-B18666FB9F65}" type="slidenum">
              <a:rPr lang="en-US" sz="1300" smtClean="0"/>
              <a:pPr/>
              <a:t>73</a:t>
            </a:fld>
            <a:endParaRPr lang="en-US" sz="13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7F097B-6810-4341-AA8B-BB832BA88583}" type="slidenum">
              <a:rPr lang="en-US" sz="1300" smtClean="0"/>
              <a:pPr/>
              <a:t>74</a:t>
            </a:fld>
            <a:endParaRPr lang="en-US" sz="13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94DCE4-AC5D-4D74-BEAC-CB1352309C52}" type="slidenum">
              <a:rPr lang="en-US" sz="1300" smtClean="0"/>
              <a:pPr/>
              <a:t>75</a:t>
            </a:fld>
            <a:endParaRPr lang="en-US" sz="13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3EF016-1946-47A6-9750-58638ECC1C7C}" type="slidenum">
              <a:rPr lang="en-US" sz="1300" smtClean="0"/>
              <a:pPr/>
              <a:t>76</a:t>
            </a:fld>
            <a:endParaRPr lang="en-US" sz="13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AE173A-14CE-4BC8-BBF0-AD715FDA7AA8}" type="slidenum">
              <a:rPr lang="en-US" sz="1300" smtClean="0"/>
              <a:pPr/>
              <a:t>77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3CCCC0-B871-43CF-AC10-78EC2D1BE99C}" type="slidenum">
              <a:rPr lang="en-US" sz="1300" smtClean="0"/>
              <a:pPr/>
              <a:t>78</a:t>
            </a:fld>
            <a:endParaRPr lang="en-US" sz="1300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/>
          </p:nvPr>
        </p:nvSpPr>
        <p:spPr>
          <a:xfrm>
            <a:off x="913947" y="4343797"/>
            <a:ext cx="502897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/>
            <a:endParaRPr lang="en-US" smtClean="0"/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50938" y="692150"/>
            <a:ext cx="4552950" cy="3416300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638F6C-68D9-4D0D-8193-639A3CED4D95}" type="slidenum">
              <a:rPr lang="en-US" sz="1300" smtClean="0"/>
              <a:pPr/>
              <a:t>79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A2E7D4-1C78-4E90-8A26-0192A504C56C}" type="slidenum">
              <a:rPr lang="en-US" sz="1300" smtClean="0"/>
              <a:pPr/>
              <a:t>8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0CECC4-F050-48A0-B6EC-5EC057769A7C}" type="slidenum">
              <a:rPr lang="en-US" sz="1300" smtClean="0"/>
              <a:pPr/>
              <a:t>80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F4A08-B38C-4C8D-A219-621B1EE2CE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4632325" y="6518275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4632325" y="6518275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eae.com/logi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Cortex-M0+ </a:t>
            </a:r>
            <a:br>
              <a:rPr lang="en-US" sz="4000" dirty="0" smtClean="0"/>
            </a:br>
            <a:r>
              <a:rPr lang="en-US" sz="4000" dirty="0" smtClean="0"/>
              <a:t>Exceptions and Interrupts</a:t>
            </a:r>
            <a:endParaRPr lang="en-US" sz="40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2954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Debugger for Detailed Processor 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2667000" cy="5867400"/>
          </a:xfrm>
        </p:spPr>
        <p:txBody>
          <a:bodyPr/>
          <a:lstStyle/>
          <a:p>
            <a:r>
              <a:rPr lang="en-US" sz="1800" dirty="0" smtClean="0"/>
              <a:t>Can see registers, stack, source code, </a:t>
            </a:r>
            <a:r>
              <a:rPr lang="en-US" sz="1800" dirty="0" err="1" smtClean="0"/>
              <a:t>dissassembly</a:t>
            </a:r>
            <a:r>
              <a:rPr lang="en-US" sz="1800" dirty="0" smtClean="0"/>
              <a:t> (object code)</a:t>
            </a:r>
          </a:p>
          <a:p>
            <a:endParaRPr lang="en-US" sz="1800" dirty="0" smtClean="0"/>
          </a:p>
          <a:p>
            <a:r>
              <a:rPr lang="en-US" sz="1800" dirty="0" smtClean="0"/>
              <a:t>Note: Compiler may generate code for function entry (see address 0x0000_0454)</a:t>
            </a:r>
          </a:p>
          <a:p>
            <a:endParaRPr lang="en-US" sz="1800" dirty="0" smtClean="0"/>
          </a:p>
          <a:p>
            <a:r>
              <a:rPr lang="en-US" sz="1800" dirty="0" smtClean="0"/>
              <a:t>Place breakpoint on Handler function declaration line in source code (23), not at first line of function code (24)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1" b="2670"/>
          <a:stretch/>
        </p:blipFill>
        <p:spPr>
          <a:xfrm>
            <a:off x="2943040" y="871102"/>
            <a:ext cx="6200960" cy="5995639"/>
          </a:xfrm>
        </p:spPr>
      </p:pic>
    </p:spTree>
    <p:extLst>
      <p:ext uri="{BB962C8B-B14F-4D97-AF65-F5344CB8AC3E}">
        <p14:creationId xmlns:p14="http://schemas.microsoft.com/office/powerpoint/2010/main" val="1801682956"/>
      </p:ext>
    </p:extLst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Entering an Exception 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5205"/>
      </p:ext>
    </p:extLst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CPU’s Hardwired Exception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943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Finish current instruction (except for lengthy instructions)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Push context (8 32-bit words) onto current stack (MSP or PSP)</a:t>
            </a:r>
          </a:p>
          <a:p>
            <a:pPr lvl="1"/>
            <a:r>
              <a:rPr lang="en-US" sz="2000" dirty="0" err="1" smtClean="0"/>
              <a:t>xPSR</a:t>
            </a:r>
            <a:r>
              <a:rPr lang="en-US" sz="2000" dirty="0" smtClean="0"/>
              <a:t>, Return address, LR (R14), R12, R3, R2, R1, R0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Switch to handler/privileged mode, use MSP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Load PC with address of exception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Load LR with EXC_RETURN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Load IPSR with exception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Start executing code of exception handler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Usually 16 cycles from exception request to execution of first instruction in handler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37828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Finish Current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Most instructions are short and finish quickly</a:t>
            </a:r>
          </a:p>
          <a:p>
            <a:r>
              <a:rPr lang="en-US" sz="2000" dirty="0" smtClean="0"/>
              <a:t>Some instructions may take many cycles to execute</a:t>
            </a:r>
          </a:p>
          <a:p>
            <a:pPr lvl="1"/>
            <a:r>
              <a:rPr lang="en-US" sz="1800" dirty="0" smtClean="0"/>
              <a:t>Load Multiple (LDM), Store Multiple (STM), Push, Pop, MULS (32 cycles for some CPU core implementations)</a:t>
            </a:r>
          </a:p>
          <a:p>
            <a:r>
              <a:rPr lang="en-US" sz="2000" dirty="0" smtClean="0"/>
              <a:t>This will delay interrupt response significantly</a:t>
            </a:r>
          </a:p>
          <a:p>
            <a:r>
              <a:rPr lang="en-US" sz="2000" dirty="0" smtClean="0"/>
              <a:t>If one of these is executing when the interrupt is requested, the processor:</a:t>
            </a:r>
          </a:p>
          <a:p>
            <a:pPr lvl="1"/>
            <a:r>
              <a:rPr lang="en-US" sz="1800" i="1" dirty="0" smtClean="0"/>
              <a:t>abandons</a:t>
            </a:r>
            <a:r>
              <a:rPr lang="en-US" sz="1800" dirty="0" smtClean="0"/>
              <a:t> the instruction</a:t>
            </a:r>
          </a:p>
          <a:p>
            <a:pPr lvl="1"/>
            <a:r>
              <a:rPr lang="en-US" sz="1800" dirty="0" smtClean="0"/>
              <a:t>responds to the interrupt</a:t>
            </a:r>
          </a:p>
          <a:p>
            <a:pPr lvl="1"/>
            <a:r>
              <a:rPr lang="en-US" sz="1800" dirty="0" smtClean="0"/>
              <a:t>executes the ISR</a:t>
            </a:r>
          </a:p>
          <a:p>
            <a:pPr lvl="1"/>
            <a:r>
              <a:rPr lang="en-US" sz="1800" dirty="0" smtClean="0"/>
              <a:t>returns from interrupt</a:t>
            </a:r>
          </a:p>
          <a:p>
            <a:pPr lvl="1"/>
            <a:r>
              <a:rPr lang="en-US" sz="1800" i="1" dirty="0" smtClean="0"/>
              <a:t>restarts</a:t>
            </a:r>
            <a:r>
              <a:rPr lang="en-US" sz="1800" dirty="0" smtClean="0"/>
              <a:t> the abandoned instruction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6169461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Push Context onto Current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839200" cy="2209800"/>
          </a:xfrm>
        </p:spPr>
        <p:txBody>
          <a:bodyPr/>
          <a:lstStyle/>
          <a:p>
            <a:r>
              <a:rPr lang="en-US" sz="2000" dirty="0" smtClean="0"/>
              <a:t>Two SPs: Main (MSP), process (PSP)</a:t>
            </a:r>
          </a:p>
          <a:p>
            <a:r>
              <a:rPr lang="en-US" sz="2000" dirty="0" smtClean="0"/>
              <a:t>Which is active depends on operating mode, CONTROL register bit 1</a:t>
            </a:r>
          </a:p>
          <a:p>
            <a:r>
              <a:rPr lang="en-US" sz="2000" dirty="0" smtClean="0"/>
              <a:t>Stack grows toward smaller addresses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0106"/>
            <a:ext cx="8839200" cy="299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0517" y="3505200"/>
            <a:ext cx="32510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SP points here upon entering ISR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31423"/>
      </p:ext>
    </p:extLst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Saved on Stack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32" r="81455" b="46080"/>
          <a:stretch/>
        </p:blipFill>
        <p:spPr>
          <a:xfrm>
            <a:off x="270075" y="785813"/>
            <a:ext cx="2320725" cy="5496959"/>
          </a:xfrm>
        </p:spPr>
      </p:pic>
      <p:grpSp>
        <p:nvGrpSpPr>
          <p:cNvPr id="3" name="Group 2"/>
          <p:cNvGrpSpPr/>
          <p:nvPr/>
        </p:nvGrpSpPr>
        <p:grpSpPr>
          <a:xfrm>
            <a:off x="2895600" y="2041325"/>
            <a:ext cx="6248400" cy="4435675"/>
            <a:chOff x="2895600" y="2497803"/>
            <a:chExt cx="6248400" cy="4435675"/>
          </a:xfrm>
        </p:grpSpPr>
        <p:pic>
          <p:nvPicPr>
            <p:cNvPr id="1026" name="Picture 2" descr="C:\Users\Alex\Documents\Teaching\Book Writin'\ARM Cortex M0Plus\Content\Interrupts\Hander Entry 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55" t="81481"/>
            <a:stretch/>
          </p:blipFill>
          <p:spPr bwMode="auto">
            <a:xfrm>
              <a:off x="2895600" y="3962400"/>
              <a:ext cx="6248400" cy="19151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Callout 2 4"/>
            <p:cNvSpPr/>
            <p:nvPr/>
          </p:nvSpPr>
          <p:spPr bwMode="auto">
            <a:xfrm rot="18434846">
              <a:off x="4746906" y="305144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R0</a:t>
              </a:r>
            </a:p>
          </p:txBody>
        </p:sp>
        <p:sp>
          <p:nvSpPr>
            <p:cNvPr id="10" name="Line Callout 2 9"/>
            <p:cNvSpPr/>
            <p:nvPr/>
          </p:nvSpPr>
          <p:spPr bwMode="auto">
            <a:xfrm rot="18434846">
              <a:off x="5592753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R1</a:t>
              </a:r>
            </a:p>
          </p:txBody>
        </p:sp>
        <p:sp>
          <p:nvSpPr>
            <p:cNvPr id="11" name="Line Callout 2 10"/>
            <p:cNvSpPr/>
            <p:nvPr/>
          </p:nvSpPr>
          <p:spPr bwMode="auto">
            <a:xfrm rot="18434846">
              <a:off x="6397574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R2</a:t>
              </a:r>
            </a:p>
          </p:txBody>
        </p:sp>
        <p:sp>
          <p:nvSpPr>
            <p:cNvPr id="12" name="Line Callout 2 11"/>
            <p:cNvSpPr/>
            <p:nvPr/>
          </p:nvSpPr>
          <p:spPr bwMode="auto">
            <a:xfrm rot="18434846">
              <a:off x="7192953" y="3068977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R3</a:t>
              </a:r>
            </a:p>
          </p:txBody>
        </p:sp>
        <p:sp>
          <p:nvSpPr>
            <p:cNvPr id="13" name="Line Callout 2 12"/>
            <p:cNvSpPr/>
            <p:nvPr/>
          </p:nvSpPr>
          <p:spPr bwMode="auto">
            <a:xfrm rot="18434846">
              <a:off x="7878753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R12</a:t>
              </a:r>
            </a:p>
          </p:txBody>
        </p:sp>
        <p:sp>
          <p:nvSpPr>
            <p:cNvPr id="14" name="Line Callout 2 13"/>
            <p:cNvSpPr/>
            <p:nvPr/>
          </p:nvSpPr>
          <p:spPr bwMode="auto">
            <a:xfrm rot="2900078">
              <a:off x="4603378" y="606230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LR</a:t>
              </a:r>
            </a:p>
          </p:txBody>
        </p:sp>
        <p:sp>
          <p:nvSpPr>
            <p:cNvPr id="15" name="Line Callout 2 14"/>
            <p:cNvSpPr/>
            <p:nvPr/>
          </p:nvSpPr>
          <p:spPr bwMode="auto">
            <a:xfrm rot="2900078">
              <a:off x="5481949" y="606624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PC</a:t>
              </a:r>
            </a:p>
          </p:txBody>
        </p:sp>
        <p:sp>
          <p:nvSpPr>
            <p:cNvPr id="16" name="Line Callout 2 15"/>
            <p:cNvSpPr/>
            <p:nvPr/>
          </p:nvSpPr>
          <p:spPr bwMode="auto">
            <a:xfrm rot="2900078">
              <a:off x="6243949" y="6040765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xPSR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9" name="Line Callout 2 18"/>
          <p:cNvSpPr/>
          <p:nvPr/>
        </p:nvSpPr>
        <p:spPr bwMode="auto">
          <a:xfrm>
            <a:off x="3464829" y="915122"/>
            <a:ext cx="2250171" cy="12129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1571"/>
              <a:gd name="adj6" fmla="val -4385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SP value is reduced since registers have been pushed onto stack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3853055"/>
            <a:ext cx="83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38300" y="5741080"/>
            <a:ext cx="838200" cy="508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65198"/>
      </p:ext>
    </p:ext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Switch </a:t>
            </a:r>
            <a:r>
              <a:rPr lang="en-US" dirty="0"/>
              <a:t>to </a:t>
            </a:r>
            <a:r>
              <a:rPr lang="en-US" dirty="0" smtClean="0"/>
              <a:t>Handler/Privileged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37888"/>
            <a:ext cx="4419600" cy="4020111"/>
          </a:xfrm>
        </p:spPr>
        <p:txBody>
          <a:bodyPr/>
          <a:lstStyle/>
          <a:p>
            <a:r>
              <a:rPr lang="en-US" sz="2000" dirty="0" smtClean="0"/>
              <a:t>Handler mode always uses Main SP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990600"/>
            <a:ext cx="4415644" cy="3962400"/>
            <a:chOff x="1908956" y="914400"/>
            <a:chExt cx="4415644" cy="3962400"/>
          </a:xfrm>
        </p:grpSpPr>
        <p:sp>
          <p:nvSpPr>
            <p:cNvPr id="5" name="Oval 4"/>
            <p:cNvSpPr/>
            <p:nvPr/>
          </p:nvSpPr>
          <p:spPr bwMode="auto">
            <a:xfrm>
              <a:off x="2982074" y="1676400"/>
              <a:ext cx="22860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Thread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Mode. </a:t>
              </a:r>
              <a:b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</a:b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MSP or PSP.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982074" y="3962400"/>
              <a:ext cx="22860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Handler Mode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alibri" pitchFamily="34" charset="0"/>
                </a:rPr>
                <a:t>MSP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5" idx="5"/>
              <a:endCxn id="6" idx="7"/>
            </p:cNvCxnSpPr>
            <p:nvPr/>
          </p:nvCxnSpPr>
          <p:spPr bwMode="auto">
            <a:xfrm>
              <a:off x="4933297" y="2456889"/>
              <a:ext cx="0" cy="16394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 bwMode="auto">
            <a:xfrm flipV="1">
              <a:off x="3316851" y="2456889"/>
              <a:ext cx="0" cy="16394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>
              <a:endCxn id="5" idx="0"/>
            </p:cNvCxnSpPr>
            <p:nvPr/>
          </p:nvCxnSpPr>
          <p:spPr bwMode="auto">
            <a:xfrm>
              <a:off x="4125074" y="1228618"/>
              <a:ext cx="0" cy="4477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191000" y="914400"/>
              <a:ext cx="762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Reset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3156" y="2743200"/>
              <a:ext cx="12914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>
                  <a:latin typeface="Calibri" pitchFamily="34" charset="0"/>
                </a:rPr>
                <a:t>Starting </a:t>
              </a:r>
              <a:br>
                <a:rPr lang="en-US" sz="2000" i="1" dirty="0" smtClean="0">
                  <a:latin typeface="Calibri" pitchFamily="34" charset="0"/>
                </a:rPr>
              </a:br>
              <a:r>
                <a:rPr lang="en-US" sz="2000" i="1" dirty="0" smtClean="0">
                  <a:latin typeface="Calibri" pitchFamily="34" charset="0"/>
                </a:rPr>
                <a:t>Exception </a:t>
              </a:r>
              <a:br>
                <a:rPr lang="en-US" sz="2000" i="1" dirty="0" smtClean="0">
                  <a:latin typeface="Calibri" pitchFamily="34" charset="0"/>
                </a:rPr>
              </a:br>
              <a:r>
                <a:rPr lang="en-US" sz="2000" i="1" dirty="0" smtClean="0">
                  <a:latin typeface="Calibri" pitchFamily="34" charset="0"/>
                </a:rPr>
                <a:t>Processing</a:t>
              </a:r>
              <a:endParaRPr lang="en-US" sz="2000" i="1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8956" y="2743200"/>
              <a:ext cx="130266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>
                  <a:latin typeface="Calibri" pitchFamily="34" charset="0"/>
                </a:rPr>
                <a:t>Exception </a:t>
              </a:r>
              <a:br>
                <a:rPr lang="en-US" sz="2000" i="1" dirty="0" smtClean="0">
                  <a:latin typeface="Calibri" pitchFamily="34" charset="0"/>
                </a:rPr>
              </a:br>
              <a:r>
                <a:rPr lang="en-US" sz="2000" i="1" dirty="0" smtClean="0">
                  <a:latin typeface="Calibri" pitchFamily="34" charset="0"/>
                </a:rPr>
                <a:t>Processing</a:t>
              </a:r>
            </a:p>
            <a:p>
              <a:pPr algn="ctr"/>
              <a:r>
                <a:rPr lang="en-US" sz="2000" i="1" dirty="0" smtClean="0">
                  <a:latin typeface="Calibri" pitchFamily="34" charset="0"/>
                </a:rPr>
                <a:t>Completed</a:t>
              </a:r>
              <a:endParaRPr lang="en-US" sz="2000" i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496882"/>
      </p:ext>
    </p:extLst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Handler and Privileged Mode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10" r="81455" b="46079"/>
          <a:stretch/>
        </p:blipFill>
        <p:spPr>
          <a:xfrm>
            <a:off x="270075" y="857250"/>
            <a:ext cx="2320725" cy="5467350"/>
          </a:xfrm>
        </p:spPr>
      </p:pic>
      <p:sp>
        <p:nvSpPr>
          <p:cNvPr id="19" name="Line Callout 2 18"/>
          <p:cNvSpPr/>
          <p:nvPr/>
        </p:nvSpPr>
        <p:spPr bwMode="auto">
          <a:xfrm>
            <a:off x="5562600" y="3124200"/>
            <a:ext cx="2514600" cy="12129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0403"/>
              <a:gd name="adj6" fmla="val -11804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Mode changed to Handler. Was already using MSP and in Privileged mode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3894883"/>
            <a:ext cx="83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25625"/>
      </p:ext>
    </p:extLst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IPSR with Exception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77" r="81455" b="46080"/>
          <a:stretch/>
        </p:blipFill>
        <p:spPr>
          <a:xfrm>
            <a:off x="270075" y="885825"/>
            <a:ext cx="2320725" cy="5438775"/>
          </a:xfrm>
        </p:spPr>
      </p:pic>
      <p:sp>
        <p:nvSpPr>
          <p:cNvPr id="19" name="Line Callout 2 18"/>
          <p:cNvSpPr/>
          <p:nvPr/>
        </p:nvSpPr>
        <p:spPr bwMode="auto">
          <a:xfrm>
            <a:off x="5334000" y="3166750"/>
            <a:ext cx="2743200" cy="12129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120"/>
              <a:gd name="adj6" fmla="val -10179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PORTD_IRQ is Exception number 0x2F 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(interrupt number + 0x10)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3894882"/>
            <a:ext cx="838200" cy="338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71780"/>
      </p:ext>
    </p:extLst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/>
            <a:r>
              <a:rPr lang="en-US" sz="2800" dirty="0" smtClean="0"/>
              <a:t>4. Load PC With Address Of Exception Handler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5900" y="1066800"/>
            <a:ext cx="8166100" cy="5227234"/>
            <a:chOff x="215900" y="1066799"/>
            <a:chExt cx="8928100" cy="5715001"/>
          </a:xfrm>
        </p:grpSpPr>
        <p:sp>
          <p:nvSpPr>
            <p:cNvPr id="10243" name="Rectangle 5"/>
            <p:cNvSpPr>
              <a:spLocks noChangeArrowheads="1"/>
            </p:cNvSpPr>
            <p:nvPr/>
          </p:nvSpPr>
          <p:spPr bwMode="auto">
            <a:xfrm>
              <a:off x="4038600" y="1066800"/>
              <a:ext cx="4038600" cy="556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Line 6"/>
            <p:cNvSpPr>
              <a:spLocks noChangeShapeType="1"/>
            </p:cNvSpPr>
            <p:nvPr/>
          </p:nvSpPr>
          <p:spPr bwMode="auto">
            <a:xfrm flipH="1">
              <a:off x="6017883" y="1066799"/>
              <a:ext cx="2873" cy="5578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Text Box 7"/>
            <p:cNvSpPr txBox="1">
              <a:spLocks noChangeArrowheads="1"/>
            </p:cNvSpPr>
            <p:nvPr/>
          </p:nvSpPr>
          <p:spPr bwMode="auto">
            <a:xfrm>
              <a:off x="4096390" y="6307137"/>
              <a:ext cx="15424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smtClean="0">
                  <a:latin typeface="Lucida Console" pitchFamily="49" charset="0"/>
                </a:rPr>
                <a:t>0x0000_0004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1066800" y="6415087"/>
              <a:ext cx="2419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solidFill>
                    <a:srgbClr val="FF0000"/>
                  </a:solidFill>
                  <a:latin typeface="Arial" charset="0"/>
                </a:rPr>
                <a:t>Reset Interrupt Vector</a:t>
              </a:r>
            </a:p>
          </p:txBody>
        </p:sp>
        <p:sp>
          <p:nvSpPr>
            <p:cNvPr id="10250" name="Text Box 12"/>
            <p:cNvSpPr txBox="1">
              <a:spLocks noChangeArrowheads="1"/>
            </p:cNvSpPr>
            <p:nvPr/>
          </p:nvSpPr>
          <p:spPr bwMode="auto">
            <a:xfrm>
              <a:off x="215900" y="6110287"/>
              <a:ext cx="33179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Non-Maskable </a:t>
              </a:r>
              <a:r>
                <a:rPr lang="en-US" sz="1800" i="1" dirty="0">
                  <a:solidFill>
                    <a:srgbClr val="FF0000"/>
                  </a:solidFill>
                  <a:latin typeface="Arial" charset="0"/>
                </a:rPr>
                <a:t>Interrupt Vector</a:t>
              </a:r>
            </a:p>
          </p:txBody>
        </p:sp>
        <p:sp>
          <p:nvSpPr>
            <p:cNvPr id="10251" name="Text Box 13"/>
            <p:cNvSpPr txBox="1">
              <a:spLocks noChangeArrowheads="1"/>
            </p:cNvSpPr>
            <p:nvPr/>
          </p:nvSpPr>
          <p:spPr bwMode="auto">
            <a:xfrm>
              <a:off x="1066800" y="5500688"/>
              <a:ext cx="24543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Port A Interrupt </a:t>
              </a:r>
              <a:r>
                <a:rPr lang="en-US" sz="1800" i="1" dirty="0">
                  <a:solidFill>
                    <a:srgbClr val="FF0000"/>
                  </a:solidFill>
                  <a:latin typeface="Arial" charset="0"/>
                </a:rPr>
                <a:t>Vector</a:t>
              </a:r>
            </a:p>
          </p:txBody>
        </p:sp>
        <p:sp>
          <p:nvSpPr>
            <p:cNvPr id="10252" name="Text Box 14"/>
            <p:cNvSpPr txBox="1">
              <a:spLocks noChangeArrowheads="1"/>
            </p:cNvSpPr>
            <p:nvPr/>
          </p:nvSpPr>
          <p:spPr bwMode="auto">
            <a:xfrm>
              <a:off x="1066800" y="5257800"/>
              <a:ext cx="24843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Port D Interrupt </a:t>
              </a:r>
              <a:r>
                <a:rPr lang="en-US" sz="1800" i="1" dirty="0">
                  <a:solidFill>
                    <a:srgbClr val="FF0000"/>
                  </a:solidFill>
                  <a:latin typeface="Arial" charset="0"/>
                </a:rPr>
                <a:t>Vector</a:t>
              </a:r>
            </a:p>
          </p:txBody>
        </p:sp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>
              <a:off x="3657600" y="5486400"/>
              <a:ext cx="3810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7"/>
            <p:cNvSpPr>
              <a:spLocks noChangeShapeType="1"/>
            </p:cNvSpPr>
            <p:nvPr/>
          </p:nvSpPr>
          <p:spPr bwMode="auto">
            <a:xfrm>
              <a:off x="3505200" y="6262687"/>
              <a:ext cx="533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8"/>
            <p:cNvSpPr>
              <a:spLocks noChangeShapeType="1"/>
            </p:cNvSpPr>
            <p:nvPr/>
          </p:nvSpPr>
          <p:spPr bwMode="auto">
            <a:xfrm flipV="1">
              <a:off x="3429000" y="6491287"/>
              <a:ext cx="6096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9"/>
            <p:cNvSpPr>
              <a:spLocks noChangeShapeType="1"/>
            </p:cNvSpPr>
            <p:nvPr/>
          </p:nvSpPr>
          <p:spPr bwMode="auto">
            <a:xfrm>
              <a:off x="3429000" y="5715000"/>
              <a:ext cx="6096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Text Box 20"/>
            <p:cNvSpPr txBox="1">
              <a:spLocks noChangeArrowheads="1"/>
            </p:cNvSpPr>
            <p:nvPr/>
          </p:nvSpPr>
          <p:spPr bwMode="auto">
            <a:xfrm>
              <a:off x="2133600" y="1066800"/>
              <a:ext cx="1797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i="1" dirty="0">
                  <a:solidFill>
                    <a:srgbClr val="FF0000"/>
                  </a:solidFill>
                  <a:latin typeface="Arial" charset="0"/>
                </a:rPr>
                <a:t>Reset Interrupt </a:t>
              </a:r>
              <a:br>
                <a:rPr lang="en-US" sz="1800" i="1" dirty="0">
                  <a:solidFill>
                    <a:srgbClr val="FF0000"/>
                  </a:solidFill>
                  <a:latin typeface="Arial" charset="0"/>
                </a:rPr>
              </a:br>
              <a:r>
                <a:rPr lang="en-US" sz="1800" i="1" dirty="0">
                  <a:solidFill>
                    <a:srgbClr val="FF0000"/>
                  </a:solidFill>
                  <a:latin typeface="Arial" charset="0"/>
                </a:rPr>
                <a:t>Service Routine</a:t>
              </a:r>
            </a:p>
          </p:txBody>
        </p:sp>
        <p:sp>
          <p:nvSpPr>
            <p:cNvPr id="10258" name="Text Box 21"/>
            <p:cNvSpPr txBox="1">
              <a:spLocks noChangeArrowheads="1"/>
            </p:cNvSpPr>
            <p:nvPr/>
          </p:nvSpPr>
          <p:spPr bwMode="auto">
            <a:xfrm>
              <a:off x="1962910" y="2438400"/>
              <a:ext cx="1287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Port D ISR</a:t>
              </a:r>
              <a:endParaRPr lang="en-US" sz="1800" i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259" name="Rectangle 22"/>
            <p:cNvSpPr>
              <a:spLocks noChangeArrowheads="1"/>
            </p:cNvSpPr>
            <p:nvPr/>
          </p:nvSpPr>
          <p:spPr bwMode="auto">
            <a:xfrm>
              <a:off x="6019800" y="1066800"/>
              <a:ext cx="20574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23"/>
            <p:cNvSpPr>
              <a:spLocks noChangeArrowheads="1"/>
            </p:cNvSpPr>
            <p:nvPr/>
          </p:nvSpPr>
          <p:spPr bwMode="auto">
            <a:xfrm>
              <a:off x="6019800" y="2590800"/>
              <a:ext cx="2057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4"/>
            <p:cNvSpPr txBox="1">
              <a:spLocks noChangeArrowheads="1"/>
            </p:cNvSpPr>
            <p:nvPr/>
          </p:nvSpPr>
          <p:spPr bwMode="auto">
            <a:xfrm>
              <a:off x="2022366" y="3124200"/>
              <a:ext cx="1257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Port A ISR</a:t>
              </a:r>
              <a:endParaRPr lang="en-US" sz="1800" i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262" name="Rectangle 25"/>
            <p:cNvSpPr>
              <a:spLocks noChangeArrowheads="1"/>
            </p:cNvSpPr>
            <p:nvPr/>
          </p:nvSpPr>
          <p:spPr bwMode="auto">
            <a:xfrm>
              <a:off x="6019800" y="3124200"/>
              <a:ext cx="2057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Text Box 26"/>
            <p:cNvSpPr txBox="1">
              <a:spLocks noChangeArrowheads="1"/>
            </p:cNvSpPr>
            <p:nvPr/>
          </p:nvSpPr>
          <p:spPr bwMode="auto">
            <a:xfrm>
              <a:off x="1295400" y="3962400"/>
              <a:ext cx="26352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i="1">
                  <a:solidFill>
                    <a:srgbClr val="FF0000"/>
                  </a:solidFill>
                  <a:latin typeface="Arial" charset="0"/>
                </a:rPr>
                <a:t>Non-maskable Interrupt </a:t>
              </a:r>
              <a:br>
                <a:rPr lang="en-US" sz="1800" i="1">
                  <a:solidFill>
                    <a:srgbClr val="FF0000"/>
                  </a:solidFill>
                  <a:latin typeface="Arial" charset="0"/>
                </a:rPr>
              </a:br>
              <a:r>
                <a:rPr lang="en-US" sz="1800" i="1">
                  <a:solidFill>
                    <a:srgbClr val="FF0000"/>
                  </a:solidFill>
                  <a:latin typeface="Arial" charset="0"/>
                </a:rPr>
                <a:t>Service Routine</a:t>
              </a:r>
            </a:p>
          </p:txBody>
        </p:sp>
        <p:sp>
          <p:nvSpPr>
            <p:cNvPr id="10264" name="Rectangle 27"/>
            <p:cNvSpPr>
              <a:spLocks noChangeArrowheads="1"/>
            </p:cNvSpPr>
            <p:nvPr/>
          </p:nvSpPr>
          <p:spPr bwMode="auto">
            <a:xfrm>
              <a:off x="6019800" y="4038600"/>
              <a:ext cx="2057400" cy="1066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Text Box 28"/>
            <p:cNvSpPr txBox="1">
              <a:spLocks noChangeArrowheads="1"/>
            </p:cNvSpPr>
            <p:nvPr/>
          </p:nvSpPr>
          <p:spPr bwMode="auto">
            <a:xfrm>
              <a:off x="4724400" y="1066800"/>
              <a:ext cx="7953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Lucida Console" pitchFamily="49" charset="0"/>
                </a:rPr>
                <a:t>start</a:t>
              </a:r>
            </a:p>
          </p:txBody>
        </p:sp>
        <p:sp>
          <p:nvSpPr>
            <p:cNvPr id="10266" name="Text Box 30"/>
            <p:cNvSpPr txBox="1">
              <a:spLocks noChangeArrowheads="1"/>
            </p:cNvSpPr>
            <p:nvPr/>
          </p:nvSpPr>
          <p:spPr bwMode="auto">
            <a:xfrm>
              <a:off x="6099174" y="6338887"/>
              <a:ext cx="119300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>
                  <a:latin typeface="Lucida Console" pitchFamily="49" charset="0"/>
                </a:rPr>
                <a:t>start</a:t>
              </a:r>
            </a:p>
          </p:txBody>
        </p:sp>
        <p:sp>
          <p:nvSpPr>
            <p:cNvPr id="10267" name="Text Box 31"/>
            <p:cNvSpPr txBox="1">
              <a:spLocks noChangeArrowheads="1"/>
            </p:cNvSpPr>
            <p:nvPr/>
          </p:nvSpPr>
          <p:spPr bwMode="auto">
            <a:xfrm>
              <a:off x="4114800" y="2617788"/>
              <a:ext cx="19030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 err="1" smtClean="0">
                  <a:latin typeface="Lucida Console" pitchFamily="49" charset="0"/>
                </a:rPr>
                <a:t>PORTD_IRQHandler</a:t>
              </a:r>
              <a:endParaRPr lang="en-US" sz="1400" dirty="0">
                <a:latin typeface="Lucida Console" pitchFamily="49" charset="0"/>
              </a:endParaRPr>
            </a:p>
          </p:txBody>
        </p:sp>
        <p:sp>
          <p:nvSpPr>
            <p:cNvPr id="10268" name="Text Box 32"/>
            <p:cNvSpPr txBox="1">
              <a:spLocks noChangeArrowheads="1"/>
            </p:cNvSpPr>
            <p:nvPr/>
          </p:nvSpPr>
          <p:spPr bwMode="auto">
            <a:xfrm>
              <a:off x="6019800" y="5410200"/>
              <a:ext cx="2159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err="1" smtClean="0">
                  <a:latin typeface="Lucida Console" pitchFamily="49" charset="0"/>
                </a:rPr>
                <a:t>PORTD_IRQHandler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10270" name="Text Box 34"/>
            <p:cNvSpPr txBox="1">
              <a:spLocks noChangeArrowheads="1"/>
            </p:cNvSpPr>
            <p:nvPr/>
          </p:nvSpPr>
          <p:spPr bwMode="auto">
            <a:xfrm>
              <a:off x="4331517" y="4038600"/>
              <a:ext cx="16882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 err="1" smtClean="0">
                  <a:latin typeface="Lucida Console" pitchFamily="49" charset="0"/>
                </a:rPr>
                <a:t>NMI_IRQHandler</a:t>
              </a:r>
              <a:endParaRPr lang="en-US" sz="1400" dirty="0">
                <a:latin typeface="Lucida Console" pitchFamily="49" charset="0"/>
              </a:endParaRPr>
            </a:p>
          </p:txBody>
        </p:sp>
        <p:sp>
          <p:nvSpPr>
            <p:cNvPr id="10271" name="Text Box 35"/>
            <p:cNvSpPr txBox="1">
              <a:spLocks noChangeArrowheads="1"/>
            </p:cNvSpPr>
            <p:nvPr/>
          </p:nvSpPr>
          <p:spPr bwMode="auto">
            <a:xfrm>
              <a:off x="6022975" y="6154737"/>
              <a:ext cx="19127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err="1" smtClean="0">
                  <a:latin typeface="Lucida Console" pitchFamily="49" charset="0"/>
                </a:rPr>
                <a:t>NMI_IRQHandler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10272" name="Text Box 36"/>
            <p:cNvSpPr txBox="1">
              <a:spLocks noChangeArrowheads="1"/>
            </p:cNvSpPr>
            <p:nvPr/>
          </p:nvSpPr>
          <p:spPr bwMode="auto">
            <a:xfrm>
              <a:off x="6022975" y="5611813"/>
              <a:ext cx="2159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err="1" smtClean="0">
                  <a:latin typeface="Lucida Console" pitchFamily="49" charset="0"/>
                </a:rPr>
                <a:t>PORTA_IRQHandler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10273" name="Freeform 40"/>
            <p:cNvSpPr>
              <a:spLocks/>
            </p:cNvSpPr>
            <p:nvPr/>
          </p:nvSpPr>
          <p:spPr bwMode="auto">
            <a:xfrm>
              <a:off x="4724400" y="2667000"/>
              <a:ext cx="4114800" cy="3073400"/>
            </a:xfrm>
            <a:custGeom>
              <a:avLst/>
              <a:gdLst>
                <a:gd name="T0" fmla="*/ 2147483647 w 1584"/>
                <a:gd name="T1" fmla="*/ 2147483647 h 1936"/>
                <a:gd name="T2" fmla="*/ 2147483647 w 1584"/>
                <a:gd name="T3" fmla="*/ 2147483647 h 1936"/>
                <a:gd name="T4" fmla="*/ 2147483647 w 1584"/>
                <a:gd name="T5" fmla="*/ 2147483647 h 1936"/>
                <a:gd name="T6" fmla="*/ 2147483647 w 1584"/>
                <a:gd name="T7" fmla="*/ 0 h 19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936"/>
                <a:gd name="T14" fmla="*/ 1584 w 1584"/>
                <a:gd name="T15" fmla="*/ 1936 h 19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936">
                  <a:moveTo>
                    <a:pt x="1256" y="1824"/>
                  </a:moveTo>
                  <a:cubicBezTo>
                    <a:pt x="1420" y="1880"/>
                    <a:pt x="1584" y="1936"/>
                    <a:pt x="1400" y="1728"/>
                  </a:cubicBezTo>
                  <a:cubicBezTo>
                    <a:pt x="1216" y="1520"/>
                    <a:pt x="304" y="864"/>
                    <a:pt x="152" y="576"/>
                  </a:cubicBezTo>
                  <a:cubicBezTo>
                    <a:pt x="0" y="288"/>
                    <a:pt x="244" y="144"/>
                    <a:pt x="48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43"/>
            <p:cNvSpPr>
              <a:spLocks/>
            </p:cNvSpPr>
            <p:nvPr/>
          </p:nvSpPr>
          <p:spPr bwMode="auto">
            <a:xfrm>
              <a:off x="4886005" y="3124200"/>
              <a:ext cx="4029395" cy="2895600"/>
            </a:xfrm>
            <a:custGeom>
              <a:avLst/>
              <a:gdLst>
                <a:gd name="T0" fmla="*/ 2147483647 w 1584"/>
                <a:gd name="T1" fmla="*/ 2147483647 h 1824"/>
                <a:gd name="T2" fmla="*/ 2147483647 w 1584"/>
                <a:gd name="T3" fmla="*/ 2147483647 h 1824"/>
                <a:gd name="T4" fmla="*/ 2147483647 w 1584"/>
                <a:gd name="T5" fmla="*/ 2147483647 h 1824"/>
                <a:gd name="T6" fmla="*/ 2147483647 w 1584"/>
                <a:gd name="T7" fmla="*/ 0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824"/>
                <a:gd name="T14" fmla="*/ 1584 w 1584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824">
                  <a:moveTo>
                    <a:pt x="1216" y="1680"/>
                  </a:moveTo>
                  <a:cubicBezTo>
                    <a:pt x="1400" y="1752"/>
                    <a:pt x="1584" y="1824"/>
                    <a:pt x="1408" y="1632"/>
                  </a:cubicBezTo>
                  <a:cubicBezTo>
                    <a:pt x="1232" y="1440"/>
                    <a:pt x="320" y="800"/>
                    <a:pt x="160" y="528"/>
                  </a:cubicBezTo>
                  <a:cubicBezTo>
                    <a:pt x="0" y="256"/>
                    <a:pt x="224" y="128"/>
                    <a:pt x="44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44"/>
            <p:cNvSpPr>
              <a:spLocks/>
            </p:cNvSpPr>
            <p:nvPr/>
          </p:nvSpPr>
          <p:spPr bwMode="auto">
            <a:xfrm>
              <a:off x="5175658" y="4038599"/>
              <a:ext cx="3358742" cy="2376487"/>
            </a:xfrm>
            <a:custGeom>
              <a:avLst/>
              <a:gdLst>
                <a:gd name="T0" fmla="*/ 2147483647 w 1304"/>
                <a:gd name="T1" fmla="*/ 2147483647 h 1272"/>
                <a:gd name="T2" fmla="*/ 2147483647 w 1304"/>
                <a:gd name="T3" fmla="*/ 2147483647 h 1272"/>
                <a:gd name="T4" fmla="*/ 2147483647 w 1304"/>
                <a:gd name="T5" fmla="*/ 2147483647 h 1272"/>
                <a:gd name="T6" fmla="*/ 2147483647 w 1304"/>
                <a:gd name="T7" fmla="*/ 0 h 1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4"/>
                <a:gd name="T13" fmla="*/ 0 h 1272"/>
                <a:gd name="T14" fmla="*/ 1304 w 1304"/>
                <a:gd name="T15" fmla="*/ 1272 h 1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4" h="1272">
                  <a:moveTo>
                    <a:pt x="1096" y="1248"/>
                  </a:moveTo>
                  <a:cubicBezTo>
                    <a:pt x="1200" y="1260"/>
                    <a:pt x="1304" y="1272"/>
                    <a:pt x="1144" y="1104"/>
                  </a:cubicBezTo>
                  <a:cubicBezTo>
                    <a:pt x="984" y="936"/>
                    <a:pt x="272" y="424"/>
                    <a:pt x="136" y="240"/>
                  </a:cubicBezTo>
                  <a:cubicBezTo>
                    <a:pt x="0" y="56"/>
                    <a:pt x="164" y="28"/>
                    <a:pt x="32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47"/>
            <p:cNvSpPr>
              <a:spLocks/>
            </p:cNvSpPr>
            <p:nvPr/>
          </p:nvSpPr>
          <p:spPr bwMode="auto">
            <a:xfrm>
              <a:off x="4724400" y="1066799"/>
              <a:ext cx="4419600" cy="5462587"/>
            </a:xfrm>
            <a:custGeom>
              <a:avLst/>
              <a:gdLst>
                <a:gd name="T0" fmla="*/ 2147483647 w 1744"/>
                <a:gd name="T1" fmla="*/ 2147483647 h 3264"/>
                <a:gd name="T2" fmla="*/ 2147483647 w 1744"/>
                <a:gd name="T3" fmla="*/ 2147483647 h 3264"/>
                <a:gd name="T4" fmla="*/ 2147483647 w 1744"/>
                <a:gd name="T5" fmla="*/ 2147483647 h 3264"/>
                <a:gd name="T6" fmla="*/ 2147483647 w 1744"/>
                <a:gd name="T7" fmla="*/ 2147483647 h 3264"/>
                <a:gd name="T8" fmla="*/ 2147483647 w 1744"/>
                <a:gd name="T9" fmla="*/ 0 h 3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4"/>
                <a:gd name="T16" fmla="*/ 0 h 3264"/>
                <a:gd name="T17" fmla="*/ 1744 w 1744"/>
                <a:gd name="T18" fmla="*/ 3264 h 3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4" h="3264">
                  <a:moveTo>
                    <a:pt x="1272" y="3264"/>
                  </a:moveTo>
                  <a:cubicBezTo>
                    <a:pt x="1396" y="3256"/>
                    <a:pt x="1520" y="3248"/>
                    <a:pt x="1560" y="3120"/>
                  </a:cubicBezTo>
                  <a:cubicBezTo>
                    <a:pt x="1600" y="2992"/>
                    <a:pt x="1744" y="2896"/>
                    <a:pt x="1512" y="2496"/>
                  </a:cubicBezTo>
                  <a:cubicBezTo>
                    <a:pt x="1280" y="2096"/>
                    <a:pt x="336" y="1136"/>
                    <a:pt x="168" y="720"/>
                  </a:cubicBezTo>
                  <a:cubicBezTo>
                    <a:pt x="0" y="304"/>
                    <a:pt x="252" y="152"/>
                    <a:pt x="50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096390" y="6110287"/>
              <a:ext cx="15424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latin typeface="Lucida Console" pitchFamily="49" charset="0"/>
                </a:rPr>
                <a:t>0x0000_0008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096390" y="5605046"/>
              <a:ext cx="15424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latin typeface="Lucida Console" pitchFamily="49" charset="0"/>
                </a:rPr>
                <a:t>0x0000_00B8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096390" y="5410200"/>
              <a:ext cx="15424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latin typeface="Lucida Console" pitchFamily="49" charset="0"/>
                </a:rPr>
                <a:t>0x0000_00BC</a:t>
              </a:r>
              <a:endParaRPr lang="en-US" sz="1600" dirty="0">
                <a:latin typeface="Lucida Console" pitchFamily="49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114800" y="3124200"/>
              <a:ext cx="19030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 err="1" smtClean="0">
                  <a:latin typeface="Lucida Console" pitchFamily="49" charset="0"/>
                </a:rPr>
                <a:t>PORTA_IRQHandler</a:t>
              </a:r>
              <a:endParaRPr lang="en-US" sz="1400" dirty="0"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93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 and Interrupt Concepts</a:t>
            </a:r>
          </a:p>
          <a:p>
            <a:pPr lvl="1"/>
            <a:r>
              <a:rPr lang="en-US" dirty="0"/>
              <a:t>Entering an Exception Handler</a:t>
            </a:r>
          </a:p>
          <a:p>
            <a:pPr lvl="1"/>
            <a:r>
              <a:rPr lang="en-US" dirty="0"/>
              <a:t>Exiting an Exception Handler</a:t>
            </a:r>
          </a:p>
          <a:p>
            <a:r>
              <a:rPr lang="en-US" dirty="0"/>
              <a:t>Cortex-M0+ Interrupts</a:t>
            </a:r>
          </a:p>
          <a:p>
            <a:pPr lvl="1"/>
            <a:r>
              <a:rPr lang="en-US" dirty="0"/>
              <a:t>Using Port Module and External Interrupts</a:t>
            </a:r>
          </a:p>
          <a:p>
            <a:r>
              <a:rPr lang="en-US" dirty="0"/>
              <a:t>Timing Analysis</a:t>
            </a:r>
          </a:p>
          <a:p>
            <a:r>
              <a:rPr lang="en-US" dirty="0"/>
              <a:t>Program Design with Interrupts</a:t>
            </a:r>
          </a:p>
          <a:p>
            <a:pPr lvl="1"/>
            <a:r>
              <a:rPr lang="en-US" dirty="0"/>
              <a:t>Sharing Data Safely Between ISRs and Other Threads</a:t>
            </a:r>
          </a:p>
          <a:p>
            <a:endParaRPr lang="en-US" dirty="0" smtClean="0"/>
          </a:p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Cortex M0+ Device Generic User Guide - DUI0662</a:t>
            </a:r>
          </a:p>
          <a:p>
            <a:pPr lvl="1"/>
            <a:r>
              <a:rPr lang="en-US" dirty="0" smtClean="0"/>
              <a:t>Cortex M0+ Technical Reference Manual - DUI0484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Can Examine Vector Table With Debugger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200400"/>
            <a:ext cx="4419600" cy="3505200"/>
          </a:xfrm>
        </p:spPr>
        <p:txBody>
          <a:bodyPr/>
          <a:lstStyle/>
          <a:p>
            <a:r>
              <a:rPr lang="en-US" sz="2000" dirty="0" smtClean="0"/>
              <a:t>PORTD ISR is IRQ #31 (0x1F), so vector to handler begins at 0x40+4*0x1F = 0xBC</a:t>
            </a:r>
          </a:p>
          <a:p>
            <a:r>
              <a:rPr lang="en-US" sz="2000" dirty="0" smtClean="0"/>
              <a:t>Why is the vector odd? 0x0000_0455</a:t>
            </a:r>
          </a:p>
          <a:p>
            <a:r>
              <a:rPr lang="en-US" sz="2000" dirty="0" smtClean="0"/>
              <a:t>LSB of address indicates that handler uses Thumb code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6" y="838200"/>
            <a:ext cx="4123084" cy="54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0"/>
          <a:stretch/>
        </p:blipFill>
        <p:spPr bwMode="auto">
          <a:xfrm>
            <a:off x="4952633" y="1066800"/>
            <a:ext cx="4038967" cy="19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55474"/>
      </p:ext>
    </p:extLst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Upon Entry to Handler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455" b="46080"/>
          <a:stretch/>
        </p:blipFill>
        <p:spPr>
          <a:xfrm>
            <a:off x="270075" y="982604"/>
            <a:ext cx="2092125" cy="5189596"/>
          </a:xfrm>
        </p:spPr>
      </p:pic>
      <p:pic>
        <p:nvPicPr>
          <p:cNvPr id="6" name="Picture 2" descr="C:\Users\Alex\Documents\Teaching\Book Writin'\ARM Cortex M0Plus\Content\Interrupts\Hander Entry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" r="35892" b="88436"/>
          <a:stretch/>
        </p:blipFill>
        <p:spPr bwMode="auto">
          <a:xfrm>
            <a:off x="3581400" y="1143000"/>
            <a:ext cx="5288801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Callout 2 16"/>
          <p:cNvSpPr/>
          <p:nvPr/>
        </p:nvSpPr>
        <p:spPr bwMode="auto">
          <a:xfrm>
            <a:off x="4625622" y="3847245"/>
            <a:ext cx="1981200" cy="12129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687"/>
              <a:gd name="adj6" fmla="val -11924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PC has been loaded with start address of handler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625622" y="1714500"/>
            <a:ext cx="251178" cy="1866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4186426"/>
      </p:ext>
    </p:extLst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Load LR With EXC_RETURN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839200" cy="3200400"/>
          </a:xfrm>
        </p:spPr>
        <p:txBody>
          <a:bodyPr/>
          <a:lstStyle/>
          <a:p>
            <a:r>
              <a:rPr lang="en-US" sz="2000" dirty="0" smtClean="0"/>
              <a:t>EXC_RETURN value generated by CPU to provide information on how to return</a:t>
            </a:r>
          </a:p>
          <a:p>
            <a:pPr lvl="1"/>
            <a:r>
              <a:rPr lang="en-US" sz="1800" dirty="0"/>
              <a:t>Which SP to restore registers from? MSP (0) or PSP (1)</a:t>
            </a:r>
          </a:p>
          <a:p>
            <a:pPr lvl="2"/>
            <a:r>
              <a:rPr lang="en-US" sz="1800" dirty="0"/>
              <a:t>Previous value of </a:t>
            </a:r>
            <a:r>
              <a:rPr lang="en-US" sz="1800" dirty="0" smtClean="0"/>
              <a:t>SPSEL</a:t>
            </a:r>
          </a:p>
          <a:p>
            <a:pPr lvl="1"/>
            <a:r>
              <a:rPr lang="en-US" sz="1800" dirty="0" smtClean="0"/>
              <a:t>Which mode to return to? </a:t>
            </a:r>
            <a:r>
              <a:rPr lang="en-US" sz="1800" dirty="0"/>
              <a:t>Handler (0) </a:t>
            </a:r>
            <a:r>
              <a:rPr lang="en-US" sz="1800" dirty="0" smtClean="0"/>
              <a:t>or </a:t>
            </a:r>
            <a:r>
              <a:rPr lang="en-US" sz="1800" dirty="0"/>
              <a:t>Thread (1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Another exception handler may have been running when this exception was requested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08707"/>
              </p:ext>
            </p:extLst>
          </p:nvPr>
        </p:nvGraphicFramePr>
        <p:xfrm>
          <a:off x="381000" y="914400"/>
          <a:ext cx="771779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30"/>
                <a:gridCol w="1554480"/>
                <a:gridCol w="154178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EXC_RETURN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0xFFFF_FFF1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(Handler)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(MSP)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to exception handler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0xFFFF_FFF9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(Thread)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(MSP)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to thread with MSP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0xFFFF_FFFD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(Thread)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(PSP)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to thread with PSP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00218"/>
      </p:ext>
    </p:extLst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LR With EXC_RETURN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455" b="49158"/>
          <a:stretch/>
        </p:blipFill>
        <p:spPr>
          <a:xfrm>
            <a:off x="270075" y="872753"/>
            <a:ext cx="2320725" cy="5428035"/>
          </a:xfrm>
        </p:spPr>
      </p:pic>
      <p:sp>
        <p:nvSpPr>
          <p:cNvPr id="9" name="Right Arrow 8"/>
          <p:cNvSpPr/>
          <p:nvPr/>
        </p:nvSpPr>
        <p:spPr bwMode="auto">
          <a:xfrm rot="10800000">
            <a:off x="2494846" y="3962617"/>
            <a:ext cx="16002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9370"/>
      </p:ext>
    </p:extLst>
  </p:cSld>
  <p:clrMapOvr>
    <a:masterClrMapping/>
  </p:clrMapOvr>
  <p:transition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Start Executing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Exception handler starts running, unless preempted by a higher-priority exception</a:t>
            </a:r>
          </a:p>
          <a:p>
            <a:endParaRPr lang="en-US" sz="2000" dirty="0"/>
          </a:p>
          <a:p>
            <a:r>
              <a:rPr lang="en-US" sz="2000" dirty="0" smtClean="0"/>
              <a:t>Exception handler may save additional registers on stack</a:t>
            </a:r>
          </a:p>
          <a:p>
            <a:pPr lvl="1"/>
            <a:r>
              <a:rPr lang="en-US" sz="1800" dirty="0" smtClean="0"/>
              <a:t>E.g. </a:t>
            </a:r>
            <a:r>
              <a:rPr lang="en-US" sz="1800" dirty="0"/>
              <a:t>i</a:t>
            </a:r>
            <a:r>
              <a:rPr lang="en-US" sz="1800" dirty="0" smtClean="0"/>
              <a:t>f handler may call a subroutine, LR and R4 must be saved</a:t>
            </a:r>
          </a:p>
          <a:p>
            <a:pPr lvl="1"/>
            <a:endParaRPr lang="en-US" sz="1800" dirty="0"/>
          </a:p>
        </p:txBody>
      </p:sp>
      <p:pic>
        <p:nvPicPr>
          <p:cNvPr id="4" name="Picture 2" descr="C:\Users\Alex\Documents\Teaching\Book Writin'\ARM Cortex M0Plus\Content\Interrupts\Hander Entry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" r="35892" b="88436"/>
          <a:stretch/>
        </p:blipFill>
        <p:spPr bwMode="auto">
          <a:xfrm>
            <a:off x="762000" y="2895600"/>
            <a:ext cx="7404321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46632"/>
      </p:ext>
    </p:extLst>
  </p:cSld>
  <p:clrMapOvr>
    <a:masterClrMapping/>
  </p:clrMapOvr>
  <p:transition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Handler Has Saved More Context</a:t>
            </a:r>
            <a:endParaRPr lang="en-US" dirty="0"/>
          </a:p>
        </p:txBody>
      </p:sp>
      <p:pic>
        <p:nvPicPr>
          <p:cNvPr id="4100" name="Picture 4" descr="C:\Users\Alex\Documents\Teaching\Book Writin'\ARM Cortex M0Plus\Content\Interrupts\Hander Entry 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0" b="44541"/>
          <a:stretch/>
        </p:blipFill>
        <p:spPr bwMode="auto">
          <a:xfrm>
            <a:off x="228600" y="914399"/>
            <a:ext cx="2286000" cy="54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ex\Documents\Teaching\Book Writin'\ARM Cortex M0Plus\Content\Interrupts\Hander Entry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r="37046" b="88313"/>
          <a:stretch/>
        </p:blipFill>
        <p:spPr bwMode="auto">
          <a:xfrm>
            <a:off x="4298812" y="914400"/>
            <a:ext cx="46327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95600" y="1981200"/>
            <a:ext cx="6190473" cy="4435675"/>
            <a:chOff x="2965096" y="2497803"/>
            <a:chExt cx="6190473" cy="4435675"/>
          </a:xfrm>
        </p:grpSpPr>
        <p:pic>
          <p:nvPicPr>
            <p:cNvPr id="4099" name="Picture 3" descr="C:\Users\Alex\Documents\Teaching\Book Writin'\ARM Cortex M0Plus\Content\Interrupts\Hander Entry 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1111"/>
            <a:stretch/>
          </p:blipFill>
          <p:spPr bwMode="auto">
            <a:xfrm>
              <a:off x="2965096" y="3928450"/>
              <a:ext cx="6190473" cy="201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Callout 2 4"/>
            <p:cNvSpPr/>
            <p:nvPr/>
          </p:nvSpPr>
          <p:spPr bwMode="auto">
            <a:xfrm rot="18434846">
              <a:off x="4746906" y="305144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R4</a:t>
              </a:r>
            </a:p>
          </p:txBody>
        </p:sp>
        <p:sp>
          <p:nvSpPr>
            <p:cNvPr id="10" name="Line Callout 2 9"/>
            <p:cNvSpPr/>
            <p:nvPr/>
          </p:nvSpPr>
          <p:spPr bwMode="auto">
            <a:xfrm rot="18434846">
              <a:off x="5592753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LR</a:t>
              </a:r>
            </a:p>
          </p:txBody>
        </p:sp>
        <p:sp>
          <p:nvSpPr>
            <p:cNvPr id="11" name="Line Callout 2 10"/>
            <p:cNvSpPr/>
            <p:nvPr/>
          </p:nvSpPr>
          <p:spPr bwMode="auto">
            <a:xfrm rot="18434846">
              <a:off x="6400191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R0</a:t>
              </a:r>
            </a:p>
          </p:txBody>
        </p:sp>
        <p:sp>
          <p:nvSpPr>
            <p:cNvPr id="14" name="Line Callout 2 13"/>
            <p:cNvSpPr/>
            <p:nvPr/>
          </p:nvSpPr>
          <p:spPr bwMode="auto">
            <a:xfrm rot="2900078">
              <a:off x="6127378" y="606230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LR</a:t>
              </a:r>
            </a:p>
          </p:txBody>
        </p:sp>
        <p:sp>
          <p:nvSpPr>
            <p:cNvPr id="15" name="Line Callout 2 14"/>
            <p:cNvSpPr/>
            <p:nvPr/>
          </p:nvSpPr>
          <p:spPr bwMode="auto">
            <a:xfrm rot="2900078">
              <a:off x="7008566" y="606624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PC</a:t>
              </a:r>
            </a:p>
          </p:txBody>
        </p:sp>
        <p:sp>
          <p:nvSpPr>
            <p:cNvPr id="16" name="Line Callout 2 15"/>
            <p:cNvSpPr/>
            <p:nvPr/>
          </p:nvSpPr>
          <p:spPr bwMode="auto">
            <a:xfrm rot="2900078">
              <a:off x="7770566" y="6040765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xPSR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Line Callout 2 19"/>
            <p:cNvSpPr/>
            <p:nvPr/>
          </p:nvSpPr>
          <p:spPr bwMode="auto">
            <a:xfrm rot="2900078">
              <a:off x="4450978" y="606230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R3</a:t>
              </a:r>
            </a:p>
          </p:txBody>
        </p:sp>
        <p:sp>
          <p:nvSpPr>
            <p:cNvPr id="21" name="Line Callout 2 20"/>
            <p:cNvSpPr/>
            <p:nvPr/>
          </p:nvSpPr>
          <p:spPr bwMode="auto">
            <a:xfrm rot="2900078">
              <a:off x="5329549" y="606624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R12</a:t>
              </a:r>
            </a:p>
          </p:txBody>
        </p:sp>
        <p:sp>
          <p:nvSpPr>
            <p:cNvPr id="22" name="Line Callout 2 21"/>
            <p:cNvSpPr/>
            <p:nvPr/>
          </p:nvSpPr>
          <p:spPr bwMode="auto">
            <a:xfrm rot="18434846">
              <a:off x="7162191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R1</a:t>
              </a:r>
            </a:p>
          </p:txBody>
        </p:sp>
        <p:sp>
          <p:nvSpPr>
            <p:cNvPr id="23" name="Line Callout 2 22"/>
            <p:cNvSpPr/>
            <p:nvPr/>
          </p:nvSpPr>
          <p:spPr bwMode="auto">
            <a:xfrm rot="18434846">
              <a:off x="7967012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R2</a:t>
              </a:r>
            </a:p>
          </p:txBody>
        </p:sp>
      </p:grpSp>
      <p:sp>
        <p:nvSpPr>
          <p:cNvPr id="24" name="Line Callout 2 23"/>
          <p:cNvSpPr/>
          <p:nvPr/>
        </p:nvSpPr>
        <p:spPr bwMode="auto">
          <a:xfrm>
            <a:off x="2895600" y="2038230"/>
            <a:ext cx="1886763" cy="1212999"/>
          </a:xfrm>
          <a:prstGeom prst="borderCallout2">
            <a:avLst>
              <a:gd name="adj1" fmla="val 19435"/>
              <a:gd name="adj2" fmla="val -1724"/>
              <a:gd name="adj3" fmla="val 19435"/>
              <a:gd name="adj4" fmla="val -11380"/>
              <a:gd name="adj5" fmla="val 149919"/>
              <a:gd name="adj6" fmla="val -3233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SP value reduced since registers have been pushed onto stack</a:t>
            </a:r>
          </a:p>
        </p:txBody>
      </p:sp>
    </p:spTree>
    <p:extLst>
      <p:ext uri="{BB962C8B-B14F-4D97-AF65-F5344CB8AC3E}">
        <p14:creationId xmlns:p14="http://schemas.microsoft.com/office/powerpoint/2010/main" val="3138372078"/>
      </p:ext>
    </p:extLst>
  </p:cSld>
  <p:clrMapOvr>
    <a:masterClrMapping/>
  </p:clrMapOvr>
  <p:transition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Executing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4419600" cy="5867400"/>
          </a:xfrm>
        </p:spPr>
        <p:txBody>
          <a:bodyPr/>
          <a:lstStyle/>
          <a:p>
            <a:r>
              <a:rPr lang="en-US" sz="2000" dirty="0" smtClean="0"/>
              <a:t>Execute user code in handler</a:t>
            </a:r>
            <a:endParaRPr lang="en-US" sz="2000" dirty="0"/>
          </a:p>
        </p:txBody>
      </p:sp>
      <p:pic>
        <p:nvPicPr>
          <p:cNvPr id="1026" name="Picture 2" descr="C:\Users\Alex\Documents\Teaching\Book Writin'\ARM Cortex M0Plus\Content\Interrupts\Hander Entry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29475" b="19850"/>
          <a:stretch/>
        </p:blipFill>
        <p:spPr bwMode="auto">
          <a:xfrm>
            <a:off x="228600" y="838200"/>
            <a:ext cx="404045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29829"/>
      </p:ext>
    </p:extLst>
  </p:cSld>
  <p:clrMapOvr>
    <a:masterClrMapping/>
  </p:clrMapOvr>
  <p:transition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Exiting an Exception 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715"/>
      </p:ext>
    </p:extLst>
  </p:cSld>
  <p:clrMapOvr>
    <a:masterClrMapping/>
  </p:clrMapOvr>
  <p:transition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 an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Execute instruction triggering </a:t>
            </a:r>
            <a:r>
              <a:rPr lang="en-US" sz="2000" dirty="0"/>
              <a:t>exception </a:t>
            </a:r>
            <a:r>
              <a:rPr lang="en-US" sz="2000" dirty="0" smtClean="0"/>
              <a:t>return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Select return stack, restore context from that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Resume execution of code at restored address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0956024"/>
      </p:ext>
    </p:extLst>
  </p:cSld>
  <p:clrMapOvr>
    <a:masterClrMapping/>
  </p:clrMapOvr>
  <p:transition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1. Execute </a:t>
            </a:r>
            <a:r>
              <a:rPr lang="en-US" sz="3200" dirty="0"/>
              <a:t>Instruction </a:t>
            </a:r>
            <a:r>
              <a:rPr lang="en-US" sz="3200" dirty="0" smtClean="0"/>
              <a:t>for Exception Return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572000" cy="5867400"/>
          </a:xfrm>
        </p:spPr>
        <p:txBody>
          <a:bodyPr/>
          <a:lstStyle/>
          <a:p>
            <a:r>
              <a:rPr lang="en-US" sz="2000" dirty="0" smtClean="0"/>
              <a:t>No “return from interrupt” instruction</a:t>
            </a:r>
          </a:p>
          <a:p>
            <a:r>
              <a:rPr lang="en-US" sz="2000" dirty="0" smtClean="0"/>
              <a:t>Use regular instruction instead</a:t>
            </a:r>
          </a:p>
          <a:p>
            <a:pPr lvl="1"/>
            <a:r>
              <a:rPr lang="en-US" sz="1800" dirty="0" smtClean="0"/>
              <a:t>BX LR - Branch to address in LR by loading PC with LR contents</a:t>
            </a:r>
          </a:p>
          <a:p>
            <a:pPr lvl="1"/>
            <a:r>
              <a:rPr lang="en-US" sz="1800" dirty="0" smtClean="0"/>
              <a:t>POP …, PC - Pop address from stack into PC</a:t>
            </a:r>
          </a:p>
          <a:p>
            <a:r>
              <a:rPr lang="en-US" sz="2000" dirty="0" smtClean="0"/>
              <a:t>… with a special value EXC_RETURN loaded into the PC to trigger exception handling processing</a:t>
            </a:r>
          </a:p>
          <a:p>
            <a:pPr lvl="1"/>
            <a:r>
              <a:rPr lang="en-US" sz="1800" dirty="0" smtClean="0"/>
              <a:t>BX LR used if EXC_RETURN is still in LR</a:t>
            </a:r>
          </a:p>
          <a:p>
            <a:pPr lvl="1"/>
            <a:r>
              <a:rPr lang="en-US" sz="1800" dirty="0" smtClean="0"/>
              <a:t>If EXC_RETURN has been saved on stack, then use POP</a:t>
            </a:r>
          </a:p>
        </p:txBody>
      </p:sp>
      <p:pic>
        <p:nvPicPr>
          <p:cNvPr id="4" name="Picture 2" descr="C:\Users\Alex\Documents\Teaching\Book Writin'\ARM Cortex M0Plus\Content\Interrupts\Handler Exi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44570" b="81423"/>
          <a:stretch/>
        </p:blipFill>
        <p:spPr bwMode="auto">
          <a:xfrm>
            <a:off x="5257800" y="4191000"/>
            <a:ext cx="35950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x\Documents\Teaching\Book Writin'\ARM Cortex M0Plus\Content\Interrupts\Handler Exi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4481" r="41098" b="22222"/>
          <a:stretch/>
        </p:blipFill>
        <p:spPr bwMode="auto">
          <a:xfrm>
            <a:off x="4810479" y="914400"/>
            <a:ext cx="431554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82884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Exception and Interrupt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87077"/>
      </p:ext>
    </p:extLst>
  </p:cSld>
  <p:clrMapOvr>
    <a:masterClrMapping/>
  </p:clrMapOvr>
  <p:transition>
    <p:pull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Popped from Stack?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92" y="914400"/>
            <a:ext cx="3505200" cy="1219200"/>
          </a:xfrm>
        </p:spPr>
        <p:txBody>
          <a:bodyPr/>
          <a:lstStyle/>
          <a:p>
            <a:r>
              <a:rPr lang="en-US" dirty="0" smtClean="0"/>
              <a:t>R4: 0x0000_0462</a:t>
            </a:r>
          </a:p>
          <a:p>
            <a:r>
              <a:rPr lang="en-US" dirty="0" smtClean="0"/>
              <a:t>PC: 0xFFFF_FFF9</a:t>
            </a:r>
            <a:endParaRPr lang="en-US" dirty="0"/>
          </a:p>
        </p:txBody>
      </p:sp>
      <p:pic>
        <p:nvPicPr>
          <p:cNvPr id="2050" name="Picture 2" descr="C:\Users\Alex\Documents\Teaching\Book Writin'\ARM Cortex M0Plus\Content\Interrupts\Handler Exi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50303" b="93532"/>
          <a:stretch/>
        </p:blipFill>
        <p:spPr bwMode="auto">
          <a:xfrm>
            <a:off x="3733800" y="990600"/>
            <a:ext cx="41232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6327" y="1888203"/>
            <a:ext cx="6190473" cy="4435675"/>
            <a:chOff x="2965096" y="2497803"/>
            <a:chExt cx="6190473" cy="4435675"/>
          </a:xfrm>
        </p:grpSpPr>
        <p:pic>
          <p:nvPicPr>
            <p:cNvPr id="9" name="Picture 3" descr="C:\Users\Alex\Documents\Teaching\Book Writin'\ARM Cortex M0Plus\Content\Interrupts\Hander Entry 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1111"/>
            <a:stretch/>
          </p:blipFill>
          <p:spPr bwMode="auto">
            <a:xfrm>
              <a:off x="2965096" y="3928450"/>
              <a:ext cx="6190473" cy="201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Callout 2 9"/>
            <p:cNvSpPr/>
            <p:nvPr/>
          </p:nvSpPr>
          <p:spPr bwMode="auto">
            <a:xfrm rot="18434846">
              <a:off x="4746906" y="305144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R4</a:t>
              </a:r>
            </a:p>
          </p:txBody>
        </p:sp>
        <p:sp>
          <p:nvSpPr>
            <p:cNvPr id="11" name="Line Callout 2 10"/>
            <p:cNvSpPr/>
            <p:nvPr/>
          </p:nvSpPr>
          <p:spPr bwMode="auto">
            <a:xfrm rot="18434846">
              <a:off x="5592753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LR</a:t>
              </a:r>
            </a:p>
          </p:txBody>
        </p:sp>
        <p:sp>
          <p:nvSpPr>
            <p:cNvPr id="12" name="Line Callout 2 11"/>
            <p:cNvSpPr/>
            <p:nvPr/>
          </p:nvSpPr>
          <p:spPr bwMode="auto">
            <a:xfrm rot="18434846">
              <a:off x="6400191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R0</a:t>
              </a:r>
            </a:p>
          </p:txBody>
        </p:sp>
        <p:sp>
          <p:nvSpPr>
            <p:cNvPr id="13" name="Line Callout 2 12"/>
            <p:cNvSpPr/>
            <p:nvPr/>
          </p:nvSpPr>
          <p:spPr bwMode="auto">
            <a:xfrm rot="2900078">
              <a:off x="6127378" y="606230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LR</a:t>
              </a:r>
            </a:p>
          </p:txBody>
        </p:sp>
        <p:sp>
          <p:nvSpPr>
            <p:cNvPr id="14" name="Line Callout 2 13"/>
            <p:cNvSpPr/>
            <p:nvPr/>
          </p:nvSpPr>
          <p:spPr bwMode="auto">
            <a:xfrm rot="2900078">
              <a:off x="7008566" y="606624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PC</a:t>
              </a:r>
            </a:p>
          </p:txBody>
        </p:sp>
        <p:sp>
          <p:nvSpPr>
            <p:cNvPr id="15" name="Line Callout 2 14"/>
            <p:cNvSpPr/>
            <p:nvPr/>
          </p:nvSpPr>
          <p:spPr bwMode="auto">
            <a:xfrm rot="2900078">
              <a:off x="7770566" y="6040765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xPSR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Line Callout 2 15"/>
            <p:cNvSpPr/>
            <p:nvPr/>
          </p:nvSpPr>
          <p:spPr bwMode="auto">
            <a:xfrm rot="2900078">
              <a:off x="4450978" y="606230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R3</a:t>
              </a:r>
            </a:p>
          </p:txBody>
        </p:sp>
        <p:sp>
          <p:nvSpPr>
            <p:cNvPr id="17" name="Line Callout 2 16"/>
            <p:cNvSpPr/>
            <p:nvPr/>
          </p:nvSpPr>
          <p:spPr bwMode="auto">
            <a:xfrm rot="2900078">
              <a:off x="5329549" y="606624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R12</a:t>
              </a:r>
            </a:p>
          </p:txBody>
        </p:sp>
        <p:sp>
          <p:nvSpPr>
            <p:cNvPr id="18" name="Line Callout 2 17"/>
            <p:cNvSpPr/>
            <p:nvPr/>
          </p:nvSpPr>
          <p:spPr bwMode="auto">
            <a:xfrm rot="18434846">
              <a:off x="7162191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R1</a:t>
              </a:r>
            </a:p>
          </p:txBody>
        </p:sp>
        <p:sp>
          <p:nvSpPr>
            <p:cNvPr id="19" name="Line Callout 2 18"/>
            <p:cNvSpPr/>
            <p:nvPr/>
          </p:nvSpPr>
          <p:spPr bwMode="auto">
            <a:xfrm rot="18434846">
              <a:off x="7967012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Calibri" pitchFamily="34" charset="0"/>
                </a:rPr>
                <a:t>Saved R2</a:t>
              </a:r>
            </a:p>
          </p:txBody>
        </p:sp>
      </p:grpSp>
      <p:pic>
        <p:nvPicPr>
          <p:cNvPr id="20" name="Picture 2" descr="C:\Users\Alex\Documents\Teaching\Book Writin'\ARM Cortex M0Plus\Content\Interrupts\Handler Exi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298" r="78973" b="45206"/>
          <a:stretch/>
        </p:blipFill>
        <p:spPr bwMode="auto">
          <a:xfrm>
            <a:off x="291192" y="1905000"/>
            <a:ext cx="1918608" cy="43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5472"/>
      </p:ext>
    </p:extLst>
  </p:cSld>
  <p:clrMapOvr>
    <a:masterClrMapping/>
  </p:clrMapOvr>
  <p:transition>
    <p:pull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Select Stack, Restore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2133600"/>
          </a:xfrm>
        </p:spPr>
        <p:txBody>
          <a:bodyPr/>
          <a:lstStyle/>
          <a:p>
            <a:r>
              <a:rPr lang="en-US" sz="2000" dirty="0" smtClean="0"/>
              <a:t>Check EXC_RETURN (bit 2) to determine from which SP to pop the context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Pop the registers from that stack</a:t>
            </a:r>
            <a:endParaRPr lang="en-US" sz="2000" dirty="0"/>
          </a:p>
          <a:p>
            <a:endParaRPr lang="en-US" sz="2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3733800"/>
            <a:ext cx="7757631" cy="2546762"/>
            <a:chOff x="228600" y="970106"/>
            <a:chExt cx="9114756" cy="299229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22"/>
            <a:stretch/>
          </p:blipFill>
          <p:spPr bwMode="auto">
            <a:xfrm>
              <a:off x="228600" y="970106"/>
              <a:ext cx="5619750" cy="299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91200" y="3514748"/>
              <a:ext cx="3552156" cy="43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SP points here during handler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990600"/>
              <a:ext cx="280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SP points here after handler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81096"/>
              </p:ext>
            </p:extLst>
          </p:nvPr>
        </p:nvGraphicFramePr>
        <p:xfrm>
          <a:off x="825598" y="1717040"/>
          <a:ext cx="7404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30"/>
                <a:gridCol w="1541780"/>
                <a:gridCol w="406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EXC_RETURN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Stack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0xFFFF_FFF1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(MSP)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to exception handler with MSP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0xFFFF_FFF9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(MSP)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to thread with MSP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0xFFFF_FFFD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(PSP)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to thread with PSP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66382"/>
      </p:ext>
    </p:extLst>
  </p:cSld>
  <p:clrMapOvr>
    <a:masterClrMapping/>
  </p:clrMapOvr>
  <p:transition>
    <p:pull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PC=0xFFFF_FFF9, so return to thread mode with main stack pointer</a:t>
            </a:r>
          </a:p>
          <a:p>
            <a:r>
              <a:rPr lang="en-US" sz="2000" dirty="0" smtClean="0"/>
              <a:t>Pop exception stack frame from stack back into registers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1828800"/>
            <a:ext cx="6248400" cy="4435675"/>
            <a:chOff x="2895600" y="2497803"/>
            <a:chExt cx="6248400" cy="4435675"/>
          </a:xfrm>
        </p:grpSpPr>
        <p:pic>
          <p:nvPicPr>
            <p:cNvPr id="5" name="Picture 2" descr="C:\Users\Alex\Documents\Teaching\Book Writin'\ARM Cortex M0Plus\Content\Interrupts\Hander Entry 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55" t="81481"/>
            <a:stretch/>
          </p:blipFill>
          <p:spPr bwMode="auto">
            <a:xfrm>
              <a:off x="2895600" y="3962400"/>
              <a:ext cx="6248400" cy="19151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Callout 2 5"/>
            <p:cNvSpPr/>
            <p:nvPr/>
          </p:nvSpPr>
          <p:spPr bwMode="auto">
            <a:xfrm rot="18434846">
              <a:off x="4746906" y="305144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R0</a:t>
              </a:r>
            </a:p>
          </p:txBody>
        </p:sp>
        <p:sp>
          <p:nvSpPr>
            <p:cNvPr id="7" name="Line Callout 2 6"/>
            <p:cNvSpPr/>
            <p:nvPr/>
          </p:nvSpPr>
          <p:spPr bwMode="auto">
            <a:xfrm rot="18434846">
              <a:off x="5592753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R1</a:t>
              </a:r>
            </a:p>
          </p:txBody>
        </p:sp>
        <p:sp>
          <p:nvSpPr>
            <p:cNvPr id="8" name="Line Callout 2 7"/>
            <p:cNvSpPr/>
            <p:nvPr/>
          </p:nvSpPr>
          <p:spPr bwMode="auto">
            <a:xfrm rot="18434846">
              <a:off x="6397574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R2</a:t>
              </a:r>
            </a:p>
          </p:txBody>
        </p:sp>
        <p:sp>
          <p:nvSpPr>
            <p:cNvPr id="9" name="Line Callout 2 8"/>
            <p:cNvSpPr/>
            <p:nvPr/>
          </p:nvSpPr>
          <p:spPr bwMode="auto">
            <a:xfrm rot="18434846">
              <a:off x="7192953" y="3068977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R3</a:t>
              </a:r>
            </a:p>
          </p:txBody>
        </p:sp>
        <p:sp>
          <p:nvSpPr>
            <p:cNvPr id="10" name="Line Callout 2 9"/>
            <p:cNvSpPr/>
            <p:nvPr/>
          </p:nvSpPr>
          <p:spPr bwMode="auto">
            <a:xfrm rot="18434846">
              <a:off x="7878753" y="3094436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987"/>
                <a:gd name="adj6" fmla="val -6560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R12</a:t>
              </a:r>
            </a:p>
          </p:txBody>
        </p:sp>
        <p:sp>
          <p:nvSpPr>
            <p:cNvPr id="11" name="Line Callout 2 10"/>
            <p:cNvSpPr/>
            <p:nvPr/>
          </p:nvSpPr>
          <p:spPr bwMode="auto">
            <a:xfrm rot="2900078">
              <a:off x="4603378" y="606230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LR</a:t>
              </a:r>
            </a:p>
          </p:txBody>
        </p:sp>
        <p:sp>
          <p:nvSpPr>
            <p:cNvPr id="12" name="Line Callout 2 11"/>
            <p:cNvSpPr/>
            <p:nvPr/>
          </p:nvSpPr>
          <p:spPr bwMode="auto">
            <a:xfrm rot="2900078">
              <a:off x="5481949" y="6066248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PC</a:t>
              </a:r>
            </a:p>
          </p:txBody>
        </p:sp>
        <p:sp>
          <p:nvSpPr>
            <p:cNvPr id="13" name="Line Callout 2 12"/>
            <p:cNvSpPr/>
            <p:nvPr/>
          </p:nvSpPr>
          <p:spPr bwMode="auto">
            <a:xfrm rot="2900078">
              <a:off x="6243949" y="6040765"/>
              <a:ext cx="1420873" cy="31358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6652"/>
                <a:gd name="adj6" fmla="val -47242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Saved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xPSR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248219"/>
      </p:ext>
    </p:extLst>
  </p:cSld>
  <p:clrMapOvr>
    <a:masterClrMapping/>
  </p:clrMapOvr>
  <p:transition>
    <p:pull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Resume Executing Previous </a:t>
            </a:r>
            <a:r>
              <a:rPr lang="en-US" sz="3000" dirty="0"/>
              <a:t>M</a:t>
            </a:r>
            <a:r>
              <a:rPr lang="en-US" sz="3000" dirty="0" smtClean="0"/>
              <a:t>ain </a:t>
            </a:r>
            <a:r>
              <a:rPr lang="en-US" sz="3000" dirty="0"/>
              <a:t>T</a:t>
            </a:r>
            <a:r>
              <a:rPr lang="en-US" sz="3000" dirty="0" smtClean="0"/>
              <a:t>hread Code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89" y="838200"/>
            <a:ext cx="6299637" cy="5486401"/>
          </a:xfr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2209800" cy="5867400"/>
          </a:xfrm>
        </p:spPr>
        <p:txBody>
          <a:bodyPr/>
          <a:lstStyle/>
          <a:p>
            <a:r>
              <a:rPr lang="en-US" sz="2000" dirty="0" smtClean="0"/>
              <a:t>Exception handling registers have been restored: R0, R1, R2, R3, R12, LR, PC, </a:t>
            </a:r>
            <a:r>
              <a:rPr lang="en-US" sz="2000" dirty="0" err="1" smtClean="0"/>
              <a:t>xPSR</a:t>
            </a:r>
            <a:endParaRPr lang="en-US" sz="2000" dirty="0" smtClean="0"/>
          </a:p>
          <a:p>
            <a:r>
              <a:rPr lang="en-US" sz="2000" dirty="0" smtClean="0"/>
              <a:t>SP is back to previous value</a:t>
            </a:r>
          </a:p>
          <a:p>
            <a:r>
              <a:rPr lang="en-US" sz="2000" dirty="0" smtClean="0"/>
              <a:t>Back in thread mode</a:t>
            </a:r>
          </a:p>
          <a:p>
            <a:r>
              <a:rPr lang="en-US" sz="2000" dirty="0" smtClean="0"/>
              <a:t>Next instruction to execute is at 0x0000_0352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22908"/>
      </p:ext>
    </p:extLst>
  </p:cSld>
  <p:clrMapOvr>
    <a:masterClrMapping/>
  </p:clrMapOvr>
  <p:transition>
    <p:pull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Cortex-M0</a:t>
            </a:r>
            <a:r>
              <a:rPr lang="en-US" dirty="0"/>
              <a:t>+ Interrupts</a:t>
            </a:r>
          </a:p>
        </p:txBody>
      </p:sp>
    </p:spTree>
    <p:extLst>
      <p:ext uri="{BB962C8B-B14F-4D97-AF65-F5344CB8AC3E}">
        <p14:creationId xmlns:p14="http://schemas.microsoft.com/office/powerpoint/2010/main" val="3537385205"/>
      </p:ext>
    </p:extLst>
  </p:cSld>
  <p:clrMapOvr>
    <a:masterClrMapping/>
  </p:clrMapOvr>
  <p:transition>
    <p:pull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Microcontroller Interrupts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Types of interrupts</a:t>
            </a:r>
          </a:p>
          <a:p>
            <a:pPr lvl="1"/>
            <a:r>
              <a:rPr lang="en-US" sz="2000" dirty="0" smtClean="0"/>
              <a:t>Hardware interrupts </a:t>
            </a:r>
          </a:p>
          <a:p>
            <a:pPr lvl="2"/>
            <a:r>
              <a:rPr lang="en-US" sz="1800" b="1" i="1" dirty="0" smtClean="0"/>
              <a:t>Asynchronous</a:t>
            </a:r>
            <a:r>
              <a:rPr lang="en-US" sz="1800" dirty="0" smtClean="0"/>
              <a:t>: not related to what code the processor is currently executing</a:t>
            </a:r>
          </a:p>
          <a:p>
            <a:pPr lvl="2"/>
            <a:r>
              <a:rPr lang="en-US" sz="1800" dirty="0" smtClean="0"/>
              <a:t>Examples: interrupt is asserted, character is received on serial port, or ADC converter finishes conversion</a:t>
            </a:r>
          </a:p>
          <a:p>
            <a:pPr lvl="1"/>
            <a:r>
              <a:rPr lang="en-US" sz="2000" dirty="0" smtClean="0"/>
              <a:t>Exceptions, Faults, software interrupts </a:t>
            </a:r>
          </a:p>
          <a:p>
            <a:pPr lvl="2"/>
            <a:r>
              <a:rPr lang="en-US" sz="1800" b="1" i="1" dirty="0" smtClean="0"/>
              <a:t>Synchronous</a:t>
            </a:r>
            <a:r>
              <a:rPr lang="en-US" sz="1800" dirty="0" smtClean="0"/>
              <a:t>: are the result of specific instructions executing</a:t>
            </a:r>
          </a:p>
          <a:p>
            <a:pPr lvl="2"/>
            <a:r>
              <a:rPr lang="en-US" sz="1800" dirty="0" smtClean="0"/>
              <a:t>Examples: undefined instructions, overflow occurs for a given instruction</a:t>
            </a:r>
          </a:p>
          <a:p>
            <a:pPr lvl="1"/>
            <a:r>
              <a:rPr lang="en-US" sz="2000" dirty="0" smtClean="0"/>
              <a:t>We can enable and disable (</a:t>
            </a:r>
            <a:r>
              <a:rPr lang="en-US" sz="2000" i="1" dirty="0" smtClean="0"/>
              <a:t>mask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smtClean="0"/>
              <a:t>most interrupts as needed </a:t>
            </a:r>
            <a:r>
              <a:rPr lang="en-US" sz="2000" i="1" dirty="0" smtClean="0"/>
              <a:t>(maskable),</a:t>
            </a:r>
            <a:r>
              <a:rPr lang="en-US" sz="2000" dirty="0" smtClean="0"/>
              <a:t> others are </a:t>
            </a:r>
            <a:r>
              <a:rPr lang="en-US" sz="2000" i="1" dirty="0" smtClean="0"/>
              <a:t>non-maskable</a:t>
            </a:r>
            <a:endParaRPr lang="en-US" sz="2000" dirty="0" smtClean="0"/>
          </a:p>
          <a:p>
            <a:r>
              <a:rPr lang="en-US" sz="2400" dirty="0" smtClean="0"/>
              <a:t>Interrupt service routine (ISR) </a:t>
            </a:r>
          </a:p>
          <a:p>
            <a:pPr lvl="1"/>
            <a:r>
              <a:rPr lang="en-US" sz="2000" dirty="0" smtClean="0"/>
              <a:t>Subroutine which processor is </a:t>
            </a:r>
            <a:r>
              <a:rPr lang="en-US" sz="2000" b="1" i="1" dirty="0" smtClean="0"/>
              <a:t>forced to execute </a:t>
            </a:r>
            <a:r>
              <a:rPr lang="en-US" sz="2000" dirty="0" smtClean="0"/>
              <a:t>to respond to a </a:t>
            </a:r>
            <a:r>
              <a:rPr lang="en-US" sz="2000" b="1" i="1" dirty="0" smtClean="0"/>
              <a:t>specific event</a:t>
            </a:r>
            <a:endParaRPr lang="en-US" sz="2000" i="1" dirty="0" smtClean="0"/>
          </a:p>
          <a:p>
            <a:pPr lvl="1"/>
            <a:r>
              <a:rPr lang="en-US" sz="2000" dirty="0" smtClean="0"/>
              <a:t>After ISR completes, MCU goes back to previously executing code</a:t>
            </a:r>
          </a:p>
        </p:txBody>
      </p:sp>
    </p:spTree>
    <p:extLst>
      <p:ext uri="{BB962C8B-B14F-4D97-AF65-F5344CB8AC3E}">
        <p14:creationId xmlns:p14="http://schemas.microsoft.com/office/powerpoint/2010/main" val="205827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Vectored Interrupt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839200" cy="350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NVIC manages and prioritizes external interrupts for Cortex-M0+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Interrupts are types of exceptions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Exceptions 16 through 16+N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Modes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Thread Mode: entered on Reset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Handler Mode: entered on executing an exception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Privilege level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Stack pointers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Main Stack Pointer, MSP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Process Stack Pointer, PSP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Exception states: Inactive, Pending, Active, A&amp;P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436240" y="1447800"/>
            <a:ext cx="1877437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ARM Cortex </a:t>
            </a:r>
            <a:br>
              <a:rPr lang="en-US" dirty="0" smtClean="0"/>
            </a:br>
            <a:r>
              <a:rPr lang="en-US" dirty="0" smtClean="0"/>
              <a:t>M0+ 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466863" y="1060103"/>
            <a:ext cx="1731563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Port Module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427477" y="1671935"/>
            <a:ext cx="938077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NVIC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 bwMode="auto">
          <a:xfrm>
            <a:off x="5365554" y="1902768"/>
            <a:ext cx="1070686" cy="2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5" idx="1"/>
            <a:endCxn id="6" idx="3"/>
          </p:cNvCxnSpPr>
          <p:nvPr/>
        </p:nvCxnSpPr>
        <p:spPr bwMode="auto">
          <a:xfrm>
            <a:off x="3198426" y="1290936"/>
            <a:ext cx="1229051" cy="611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flipH="1">
            <a:off x="1460076" y="1671936"/>
            <a:ext cx="1816524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Next Module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  <a:endCxn id="6" idx="3"/>
          </p:cNvCxnSpPr>
          <p:nvPr/>
        </p:nvCxnSpPr>
        <p:spPr bwMode="auto">
          <a:xfrm flipV="1">
            <a:off x="3276600" y="1902768"/>
            <a:ext cx="115087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 flipH="1">
            <a:off x="1219200" y="2281535"/>
            <a:ext cx="2226892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Another Module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 bwMode="auto">
          <a:xfrm flipV="1">
            <a:off x="3446092" y="1902768"/>
            <a:ext cx="98138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689550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Interrupt Sources (Partial)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94764"/>
              </p:ext>
            </p:extLst>
          </p:nvPr>
        </p:nvGraphicFramePr>
        <p:xfrm>
          <a:off x="228600" y="990600"/>
          <a:ext cx="8809626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745"/>
                <a:gridCol w="1131995"/>
                <a:gridCol w="768668"/>
                <a:gridCol w="2483818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Vector Start Address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Vector #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Source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Description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0x0000_0004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ARM Core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Initial program counter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0x0000_0008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ARM Core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Non-maskable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interrupt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0x0000_0040-4C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16-19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0-3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Direct Memory Access Controller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Transfer complete or error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0x0000_0058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Power Management Controller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Low voltage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detection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0x0000_0060-64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24-25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8-9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</a:t>
                      </a:r>
                      <a:r>
                        <a:rPr lang="en-US" baseline="30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Modules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Status and error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0x0000_0068-6C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26-27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10-11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SPI Modules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Status and error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0x0000_0070-78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28-30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12-14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UART Modules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Status and error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0x0000_00B8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46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Port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Control Module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Port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A Pin Detect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0x0000_00BC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47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Port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Control Module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Port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D Pin Detect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638800"/>
            <a:ext cx="6827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 to 32 non-core vectors, 16 core vectors</a:t>
            </a:r>
          </a:p>
          <a:p>
            <a:r>
              <a:rPr lang="en-US" dirty="0" smtClean="0"/>
              <a:t>From KL25 Sub-Family Reference Manual, Table 3-6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8947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NVIC Registers and State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763000" cy="2514600"/>
          </a:xfrm>
        </p:spPr>
        <p:txBody>
          <a:bodyPr/>
          <a:lstStyle/>
          <a:p>
            <a:r>
              <a:rPr lang="en-US" sz="2000" dirty="0" smtClean="0"/>
              <a:t>Priority - allows program to prioritize response if both interrupts are requested simultaneously</a:t>
            </a:r>
          </a:p>
          <a:p>
            <a:pPr lvl="1"/>
            <a:r>
              <a:rPr lang="en-US" sz="1800" dirty="0" smtClean="0"/>
              <a:t>IPR0-7 registers: two bits per interrupt source, four interrupt sources per register</a:t>
            </a:r>
          </a:p>
          <a:p>
            <a:pPr lvl="1"/>
            <a:r>
              <a:rPr lang="en-US" sz="1800" dirty="0" smtClean="0"/>
              <a:t>Set priority to 0 (highest priority), 64, 128 or 192 (lowest)</a:t>
            </a:r>
            <a:endParaRPr lang="en-US" sz="1800" dirty="0"/>
          </a:p>
          <a:p>
            <a:pPr lvl="1"/>
            <a:r>
              <a:rPr lang="en-US" sz="1800" dirty="0" smtClean="0"/>
              <a:t>CMSIS: </a:t>
            </a:r>
            <a:r>
              <a:rPr lang="en-US" sz="1800" dirty="0" err="1" smtClean="0"/>
              <a:t>NVIC_SetPriority</a:t>
            </a:r>
            <a:r>
              <a:rPr lang="en-US" sz="1800" dirty="0" smtClean="0"/>
              <a:t>(</a:t>
            </a:r>
            <a:r>
              <a:rPr lang="en-US" sz="1800" dirty="0" err="1" smtClean="0"/>
              <a:t>IRQnum</a:t>
            </a:r>
            <a:r>
              <a:rPr lang="en-US" sz="1800" dirty="0" smtClean="0"/>
              <a:t>, priority)</a:t>
            </a:r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43317"/>
              </p:ext>
            </p:extLst>
          </p:nvPr>
        </p:nvGraphicFramePr>
        <p:xfrm>
          <a:off x="457200" y="990600"/>
          <a:ext cx="8328287" cy="3337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05"/>
                <a:gridCol w="827751"/>
                <a:gridCol w="1179873"/>
                <a:gridCol w="827751"/>
                <a:gridCol w="1136373"/>
                <a:gridCol w="827751"/>
                <a:gridCol w="1046544"/>
                <a:gridCol w="799783"/>
                <a:gridCol w="1020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Bits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31:30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29:24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23:22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21:16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15:14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13:8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7:6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5:0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IRQ16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IPR7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IRQ31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IRQ30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IRQ28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reserved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6712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dirty="0" smtClean="0"/>
              <a:t>NVIC Registers and State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/>
          <a:lstStyle/>
          <a:p>
            <a:r>
              <a:rPr lang="en-US" sz="2000" dirty="0" smtClean="0"/>
              <a:t>Enable - Allows interrupt to be recognized</a:t>
            </a:r>
            <a:endParaRPr lang="en-US" sz="2000" dirty="0"/>
          </a:p>
          <a:p>
            <a:pPr lvl="1"/>
            <a:r>
              <a:rPr lang="en-US" sz="1800" dirty="0" smtClean="0"/>
              <a:t>Accessed through two registers (set bits for interrupts) </a:t>
            </a:r>
          </a:p>
          <a:p>
            <a:pPr lvl="2"/>
            <a:r>
              <a:rPr lang="en-US" sz="2000" dirty="0" smtClean="0"/>
              <a:t>Set enable with NVIC_ISER, clear enable with NVIC_ICER</a:t>
            </a:r>
          </a:p>
          <a:p>
            <a:pPr lvl="1"/>
            <a:r>
              <a:rPr lang="en-US" sz="1800" dirty="0" smtClean="0"/>
              <a:t>CMSIS Interface: </a:t>
            </a:r>
            <a:r>
              <a:rPr lang="en-US" sz="1800" dirty="0" err="1" smtClean="0"/>
              <a:t>NVIC_EnableIRQ</a:t>
            </a:r>
            <a:r>
              <a:rPr lang="en-US" sz="1800" dirty="0" smtClean="0"/>
              <a:t>(</a:t>
            </a:r>
            <a:r>
              <a:rPr lang="en-US" sz="1800" dirty="0" err="1" smtClean="0"/>
              <a:t>IRQnum</a:t>
            </a:r>
            <a:r>
              <a:rPr lang="en-US" sz="1800" dirty="0" smtClean="0"/>
              <a:t>), </a:t>
            </a:r>
            <a:r>
              <a:rPr lang="en-US" sz="1800" dirty="0" err="1" smtClean="0"/>
              <a:t>NVIC_DisableIRQ</a:t>
            </a:r>
            <a:r>
              <a:rPr lang="en-US" sz="1800" dirty="0" smtClean="0"/>
              <a:t>(</a:t>
            </a:r>
            <a:r>
              <a:rPr lang="en-US" sz="1800" dirty="0" err="1"/>
              <a:t>IRQnum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Pending - Interrupt has been requested but is not </a:t>
            </a:r>
            <a:r>
              <a:rPr lang="en-US" sz="2000" dirty="0"/>
              <a:t>y</a:t>
            </a:r>
            <a:r>
              <a:rPr lang="en-US" sz="2000" dirty="0" smtClean="0"/>
              <a:t>et serviced</a:t>
            </a:r>
          </a:p>
          <a:p>
            <a:pPr lvl="1"/>
            <a:r>
              <a:rPr lang="en-US" sz="1800" dirty="0" smtClean="0"/>
              <a:t>CMSIS: </a:t>
            </a:r>
            <a:r>
              <a:rPr lang="en-US" sz="1800" dirty="0" err="1" smtClean="0"/>
              <a:t>NVIC_SetPendingIRQ</a:t>
            </a:r>
            <a:r>
              <a:rPr lang="en-US" sz="1800" dirty="0" smtClean="0"/>
              <a:t>(</a:t>
            </a:r>
            <a:r>
              <a:rPr lang="en-US" sz="1800" dirty="0" err="1" smtClean="0"/>
              <a:t>IRQnum</a:t>
            </a:r>
            <a:r>
              <a:rPr lang="en-US" sz="1800" dirty="0" smtClean="0"/>
              <a:t>), </a:t>
            </a:r>
            <a:r>
              <a:rPr lang="en-US" sz="1800" dirty="0" err="1" smtClean="0"/>
              <a:t>NVIC_ClearPendingIRQ</a:t>
            </a:r>
            <a:r>
              <a:rPr lang="en-US" sz="1800" dirty="0" smtClean="0"/>
              <a:t>(</a:t>
            </a:r>
            <a:r>
              <a:rPr lang="en-US" sz="1800" dirty="0" err="1" smtClean="0"/>
              <a:t>IRQnum</a:t>
            </a:r>
            <a:r>
              <a:rPr lang="en-US" sz="1800" dirty="0" smtClean="0"/>
              <a:t>)</a:t>
            </a:r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4856398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System with Interrupt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839200" cy="2593975"/>
          </a:xfrm>
        </p:spPr>
        <p:txBody>
          <a:bodyPr/>
          <a:lstStyle/>
          <a:p>
            <a:r>
              <a:rPr lang="en-US" dirty="0" smtClean="0"/>
              <a:t>Goal: Change color of RGB LED when switch is pressed</a:t>
            </a:r>
          </a:p>
          <a:p>
            <a:r>
              <a:rPr lang="en-US" dirty="0" smtClean="0"/>
              <a:t>Will explain details of interfacing with switch and LEDs in GPIO module later</a:t>
            </a:r>
          </a:p>
          <a:p>
            <a:r>
              <a:rPr lang="en-US" dirty="0" smtClean="0"/>
              <a:t>Need to add external switch</a:t>
            </a:r>
          </a:p>
          <a:p>
            <a:endParaRPr lang="en-US" dirty="0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8" t="29584" r="50619" b="53098"/>
          <a:stretch/>
        </p:blipFill>
        <p:spPr bwMode="auto">
          <a:xfrm>
            <a:off x="1676400" y="914400"/>
            <a:ext cx="2286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7" t="22888" r="20230" b="55809"/>
          <a:stretch/>
        </p:blipFill>
        <p:spPr bwMode="auto">
          <a:xfrm>
            <a:off x="4800600" y="914400"/>
            <a:ext cx="3240958" cy="2730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28410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Exception Mask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Similar to “Global interrupt disable” bit in other MCUs</a:t>
            </a:r>
          </a:p>
          <a:p>
            <a:r>
              <a:rPr lang="en-US" sz="2000" dirty="0" smtClean="0"/>
              <a:t>PRIMASK - Exception mask register (CPU core)</a:t>
            </a:r>
          </a:p>
          <a:p>
            <a:pPr lvl="1"/>
            <a:r>
              <a:rPr lang="en-US" sz="1800" dirty="0" smtClean="0"/>
              <a:t>Bit 0: PM Flag</a:t>
            </a:r>
          </a:p>
          <a:p>
            <a:pPr lvl="2"/>
            <a:r>
              <a:rPr lang="en-US" sz="1800" dirty="0" smtClean="0"/>
              <a:t>Set to 1 to prevent activation of all exceptions with configurable priority</a:t>
            </a:r>
          </a:p>
          <a:p>
            <a:pPr lvl="2"/>
            <a:r>
              <a:rPr lang="en-US" sz="1800" dirty="0" smtClean="0"/>
              <a:t>Clear to 0 to allow activation of all exception</a:t>
            </a:r>
          </a:p>
          <a:p>
            <a:pPr lvl="1"/>
            <a:r>
              <a:rPr lang="en-US" sz="1800" dirty="0" smtClean="0"/>
              <a:t>Access using CPS, MSR and MRS instructions</a:t>
            </a:r>
          </a:p>
          <a:p>
            <a:pPr lvl="1"/>
            <a:r>
              <a:rPr lang="en-US" sz="1800" dirty="0" smtClean="0"/>
              <a:t>Use to prevent data race conditions with code needing atomicity</a:t>
            </a:r>
          </a:p>
          <a:p>
            <a:r>
              <a:rPr lang="en-US" sz="2000" dirty="0" smtClean="0"/>
              <a:t>CMSIS-CORE API</a:t>
            </a:r>
          </a:p>
          <a:p>
            <a:pPr lvl="1"/>
            <a:r>
              <a:rPr lang="en-US" sz="1800" dirty="0" smtClean="0"/>
              <a:t>void __</a:t>
            </a:r>
            <a:r>
              <a:rPr lang="en-US" sz="1800" dirty="0" err="1" smtClean="0"/>
              <a:t>enable_irq</a:t>
            </a:r>
            <a:r>
              <a:rPr lang="en-US" sz="1800" dirty="0" smtClean="0"/>
              <a:t>() - clears PM flag</a:t>
            </a:r>
          </a:p>
          <a:p>
            <a:pPr lvl="1"/>
            <a:r>
              <a:rPr lang="en-US" sz="1800" dirty="0" smtClean="0"/>
              <a:t>void __</a:t>
            </a:r>
            <a:r>
              <a:rPr lang="en-US" sz="1800" dirty="0" err="1" smtClean="0"/>
              <a:t>disable_irq</a:t>
            </a:r>
            <a:r>
              <a:rPr lang="en-US" sz="1800" dirty="0" smtClean="0"/>
              <a:t>() - sets PM flag</a:t>
            </a:r>
          </a:p>
          <a:p>
            <a:pPr lvl="1"/>
            <a:r>
              <a:rPr lang="en-US" sz="1800" dirty="0" smtClean="0"/>
              <a:t>uint32_t __</a:t>
            </a:r>
            <a:r>
              <a:rPr lang="en-US" sz="1800" dirty="0" err="1"/>
              <a:t>get_PRIMASK</a:t>
            </a:r>
            <a:r>
              <a:rPr lang="en-US" sz="1800" dirty="0" smtClean="0"/>
              <a:t>() - returns value of PRIMASK</a:t>
            </a:r>
          </a:p>
          <a:p>
            <a:pPr lvl="1"/>
            <a:r>
              <a:rPr lang="en-US" sz="1800" dirty="0" smtClean="0"/>
              <a:t>void __</a:t>
            </a:r>
            <a:r>
              <a:rPr lang="en-US" sz="1800" dirty="0" err="1" smtClean="0"/>
              <a:t>set_PRIMASK</a:t>
            </a:r>
            <a:r>
              <a:rPr lang="en-US" sz="1800" dirty="0" smtClean="0"/>
              <a:t>(uint32_t x) - sets PRIMASK to x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8668972"/>
      </p:ext>
    </p:extLst>
  </p:cSld>
  <p:clrMapOvr>
    <a:masterClrMapping/>
  </p:clrMapOvr>
  <p:transition>
    <p:pull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Exceptions are prioritized to order the response simultaneous requests (smaller number = higher priority)</a:t>
            </a:r>
          </a:p>
          <a:p>
            <a:r>
              <a:rPr lang="en-US" sz="2000" dirty="0" smtClean="0"/>
              <a:t>Priorities of some exceptions are </a:t>
            </a:r>
            <a:r>
              <a:rPr lang="en-US" sz="2000" b="1" i="1" dirty="0" smtClean="0"/>
              <a:t>fixed</a:t>
            </a:r>
          </a:p>
          <a:p>
            <a:pPr lvl="1"/>
            <a:r>
              <a:rPr lang="en-US" sz="1800" dirty="0" smtClean="0"/>
              <a:t>Reset: -3, highest priority</a:t>
            </a:r>
          </a:p>
          <a:p>
            <a:pPr lvl="1"/>
            <a:r>
              <a:rPr lang="en-US" sz="1800" dirty="0" smtClean="0"/>
              <a:t>NMI: -2</a:t>
            </a:r>
          </a:p>
          <a:p>
            <a:pPr lvl="1"/>
            <a:r>
              <a:rPr lang="en-US" sz="1800" dirty="0" smtClean="0"/>
              <a:t>Hard Fault: -1</a:t>
            </a:r>
          </a:p>
          <a:p>
            <a:r>
              <a:rPr lang="en-US" sz="2000" dirty="0" smtClean="0"/>
              <a:t>Priorities of other (peripheral) exceptions are </a:t>
            </a:r>
            <a:r>
              <a:rPr lang="en-US" sz="2000" b="1" i="1" dirty="0" smtClean="0"/>
              <a:t>adjustable</a:t>
            </a:r>
          </a:p>
          <a:p>
            <a:pPr lvl="1"/>
            <a:r>
              <a:rPr lang="en-US" sz="1800" dirty="0" smtClean="0"/>
              <a:t>Value is stored in the interrupt priority register (IPR0-7)</a:t>
            </a:r>
          </a:p>
          <a:p>
            <a:pPr lvl="1"/>
            <a:r>
              <a:rPr lang="en-US" sz="1800" dirty="0" smtClean="0"/>
              <a:t>0x00</a:t>
            </a:r>
          </a:p>
          <a:p>
            <a:pPr lvl="1"/>
            <a:r>
              <a:rPr lang="en-US" sz="1800" dirty="0" smtClean="0"/>
              <a:t>0x40</a:t>
            </a:r>
          </a:p>
          <a:p>
            <a:pPr lvl="1"/>
            <a:r>
              <a:rPr lang="en-US" sz="1800" dirty="0" smtClean="0"/>
              <a:t>0x80</a:t>
            </a:r>
          </a:p>
          <a:p>
            <a:pPr lvl="1"/>
            <a:r>
              <a:rPr lang="en-US" sz="1800" dirty="0" smtClean="0"/>
              <a:t>0xC0</a:t>
            </a:r>
          </a:p>
        </p:txBody>
      </p:sp>
    </p:spTree>
    <p:extLst>
      <p:ext uri="{BB962C8B-B14F-4D97-AF65-F5344CB8AC3E}">
        <p14:creationId xmlns:p14="http://schemas.microsoft.com/office/powerpoint/2010/main" val="69680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 of 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Simultaneous exception requests?</a:t>
            </a:r>
          </a:p>
          <a:p>
            <a:pPr lvl="1"/>
            <a:r>
              <a:rPr lang="en-US" sz="1800" dirty="0" smtClean="0"/>
              <a:t>Lowest exception type number is serviced first</a:t>
            </a:r>
          </a:p>
          <a:p>
            <a:r>
              <a:rPr lang="en-US" sz="2000" dirty="0" smtClean="0"/>
              <a:t>New exception requested while a handler is executing?</a:t>
            </a:r>
          </a:p>
          <a:p>
            <a:pPr lvl="1"/>
            <a:r>
              <a:rPr lang="en-US" sz="1800" dirty="0" smtClean="0"/>
              <a:t>New priority higher than current priority? </a:t>
            </a:r>
          </a:p>
          <a:p>
            <a:pPr lvl="2"/>
            <a:r>
              <a:rPr lang="en-US" sz="1800" dirty="0" smtClean="0"/>
              <a:t>New exception handler </a:t>
            </a:r>
            <a:r>
              <a:rPr lang="en-US" sz="1800" b="1" dirty="0" smtClean="0"/>
              <a:t>preempts </a:t>
            </a:r>
            <a:r>
              <a:rPr lang="en-US" sz="1800" dirty="0" smtClean="0"/>
              <a:t>current exception handler</a:t>
            </a:r>
          </a:p>
          <a:p>
            <a:pPr lvl="1"/>
            <a:r>
              <a:rPr lang="en-US" sz="1800" dirty="0" smtClean="0"/>
              <a:t>New priority lower than or equal to current priority? </a:t>
            </a:r>
          </a:p>
          <a:p>
            <a:pPr lvl="2"/>
            <a:r>
              <a:rPr lang="en-US" sz="1800" dirty="0" smtClean="0"/>
              <a:t>New exception held in </a:t>
            </a:r>
            <a:r>
              <a:rPr lang="en-US" sz="1800" b="1" dirty="0" smtClean="0"/>
              <a:t>pending state </a:t>
            </a:r>
          </a:p>
          <a:p>
            <a:pPr lvl="2"/>
            <a:r>
              <a:rPr lang="en-US" sz="1800" dirty="0" smtClean="0"/>
              <a:t>Current handler continues and completes execution</a:t>
            </a:r>
          </a:p>
          <a:p>
            <a:pPr lvl="2"/>
            <a:r>
              <a:rPr lang="en-US" sz="1800" dirty="0" smtClean="0"/>
              <a:t>Previous priority level restored</a:t>
            </a:r>
          </a:p>
          <a:p>
            <a:pPr lvl="2"/>
            <a:r>
              <a:rPr lang="en-US" sz="1800" dirty="0" smtClean="0"/>
              <a:t>New exception handled if priority level allows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984534"/>
      </p:ext>
    </p:extLst>
  </p:cSld>
  <p:clrMapOvr>
    <a:masterClrMapping/>
  </p:clrMapOvr>
  <p:transition>
    <p:pull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Using Port Module and External Interrupts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41905"/>
      </p:ext>
    </p:extLst>
  </p:cSld>
  <p:clrMapOvr>
    <a:masterClrMapping/>
  </p:clrMapOvr>
  <p:transition>
    <p:pull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Port Module connects external inputs to NVIC (and other devices)</a:t>
            </a:r>
          </a:p>
          <a:p>
            <a:r>
              <a:rPr lang="en-US" sz="2000" dirty="0" smtClean="0"/>
              <a:t>Relevant registers</a:t>
            </a:r>
          </a:p>
          <a:p>
            <a:pPr lvl="1"/>
            <a:r>
              <a:rPr lang="en-US" sz="1800" dirty="0" smtClean="0"/>
              <a:t>PCR - Pin control register (32 per port)</a:t>
            </a:r>
          </a:p>
          <a:p>
            <a:pPr lvl="2"/>
            <a:r>
              <a:rPr lang="en-US" sz="1800" dirty="0" smtClean="0"/>
              <a:t>Each register corresponds to an input pin</a:t>
            </a:r>
          </a:p>
          <a:p>
            <a:pPr lvl="1"/>
            <a:r>
              <a:rPr lang="en-US" sz="1800" dirty="0" smtClean="0"/>
              <a:t>ISFR - Interrupt status flag register (one per port)</a:t>
            </a:r>
          </a:p>
          <a:p>
            <a:pPr lvl="2"/>
            <a:r>
              <a:rPr lang="en-US" sz="1800" dirty="0" smtClean="0"/>
              <a:t>Each bit corresponds to an input pin</a:t>
            </a:r>
          </a:p>
          <a:p>
            <a:pPr lvl="2"/>
            <a:r>
              <a:rPr lang="en-US" sz="1800" dirty="0" smtClean="0"/>
              <a:t>Bit is set to 1 if an interrupt has been detected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557758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Pin Control Register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4343400" cy="4495800"/>
          </a:xfrm>
        </p:spPr>
        <p:txBody>
          <a:bodyPr/>
          <a:lstStyle/>
          <a:p>
            <a:r>
              <a:rPr lang="en-US" sz="2000" dirty="0"/>
              <a:t>ISF indicates if interrupt has been </a:t>
            </a:r>
            <a:r>
              <a:rPr lang="en-US" sz="2000" dirty="0" smtClean="0"/>
              <a:t>detected - different way to access same data as ISFR</a:t>
            </a:r>
          </a:p>
          <a:p>
            <a:endParaRPr lang="en-US" sz="2000" dirty="0"/>
          </a:p>
          <a:p>
            <a:r>
              <a:rPr lang="en-US" sz="2000" dirty="0" smtClean="0"/>
              <a:t>IRQC field of PCR defines behavior for external hardware interrupts</a:t>
            </a:r>
          </a:p>
          <a:p>
            <a:endParaRPr lang="en-US" sz="2000" dirty="0" smtClean="0"/>
          </a:p>
          <a:p>
            <a:r>
              <a:rPr lang="en-US" sz="2000" dirty="0" smtClean="0"/>
              <a:t>Can also trigger direct memory access (not covered here)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95"/>
          <a:stretch/>
        </p:blipFill>
        <p:spPr bwMode="auto">
          <a:xfrm>
            <a:off x="609600" y="901700"/>
            <a:ext cx="83677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90543"/>
              </p:ext>
            </p:extLst>
          </p:nvPr>
        </p:nvGraphicFramePr>
        <p:xfrm>
          <a:off x="4800600" y="2364486"/>
          <a:ext cx="3925888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087688"/>
              </a:tblGrid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IRQC</a:t>
                      </a:r>
                      <a:endParaRPr lang="en-US" sz="2000" dirty="0">
                        <a:solidFill>
                          <a:srgbClr val="943634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itchFamily="34" charset="0"/>
                        </a:rPr>
                        <a:t>Configuration</a:t>
                      </a:r>
                      <a:endParaRPr lang="en-US" sz="2000">
                        <a:solidFill>
                          <a:srgbClr val="943634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0000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Interrupt Disabled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DMA, reserved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Interrupt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when logic zero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1001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Interrupt on rising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edge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1010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Interrupt on falling edge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1011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Interrupt on either edge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1100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Interrupt when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logic one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8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reserved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1502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CMSIS C Support for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MKL25Z4.h defines </a:t>
            </a:r>
            <a:r>
              <a:rPr lang="en-US" dirty="0" err="1" smtClean="0"/>
              <a:t>PORT_Type</a:t>
            </a:r>
            <a:r>
              <a:rPr lang="en-US" dirty="0" smtClean="0"/>
              <a:t> structure with a PCR field (array of 32 integers)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/** PORT - Register Layout </a:t>
            </a:r>
            <a:r>
              <a:rPr lang="en-US" sz="2000" dirty="0" err="1" smtClean="0">
                <a:latin typeface="Lucida Console" pitchFamily="49" charset="0"/>
              </a:rPr>
              <a:t>Typedef</a:t>
            </a:r>
            <a:r>
              <a:rPr lang="en-US" sz="2000" dirty="0" smtClean="0">
                <a:latin typeface="Lucida Console" pitchFamily="49" charset="0"/>
              </a:rPr>
              <a:t> */</a:t>
            </a:r>
          </a:p>
          <a:p>
            <a:pPr marL="0" indent="0">
              <a:buFontTx/>
              <a:buNone/>
              <a:defRPr/>
            </a:pPr>
            <a:r>
              <a:rPr lang="en-US" sz="2000" dirty="0" err="1" smtClean="0">
                <a:latin typeface="Lucida Console" pitchFamily="49" charset="0"/>
              </a:rPr>
              <a:t>typedef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 err="1" smtClean="0">
                <a:latin typeface="Lucida Console" pitchFamily="49" charset="0"/>
              </a:rPr>
              <a:t>struct</a:t>
            </a:r>
            <a:r>
              <a:rPr lang="en-US" sz="2000" dirty="0" smtClean="0">
                <a:latin typeface="Lucida Console" pitchFamily="49" charset="0"/>
              </a:rPr>
              <a:t> {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  __IO uint32_t PCR[32]; 	</a:t>
            </a:r>
            <a:r>
              <a:rPr lang="en-US" sz="2000" b="0" dirty="0" smtClean="0">
                <a:latin typeface="Lucida Console" pitchFamily="49" charset="0"/>
              </a:rPr>
              <a:t>/** Pin Control Register n, array offset: 0x0, array step: 0x4 */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  __O  uint32_t GPCLR;	</a:t>
            </a:r>
            <a:r>
              <a:rPr lang="en-US" sz="2000" b="0" dirty="0" smtClean="0">
                <a:latin typeface="Lucida Console" pitchFamily="49" charset="0"/>
              </a:rPr>
              <a:t>/** Global Pin Control Low Register, offset: 0x80 */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  __O  uint32_t GPCHR;	</a:t>
            </a:r>
            <a:r>
              <a:rPr lang="en-US" sz="2000" b="0" dirty="0" smtClean="0">
                <a:latin typeface="Lucida Console" pitchFamily="49" charset="0"/>
              </a:rPr>
              <a:t>/** Global Pin Control High Register, offset: 0x84 */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       uint8_t RESERVED_0[24];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  __IO uint32_t ISFR;</a:t>
            </a:r>
            <a:r>
              <a:rPr lang="en-US" sz="2000" b="0" dirty="0" smtClean="0">
                <a:latin typeface="Lucida Console" pitchFamily="49" charset="0"/>
              </a:rPr>
              <a:t>		/** Interrupt Status Flag Register, offset: 0xA0 */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} </a:t>
            </a:r>
            <a:r>
              <a:rPr lang="en-US" sz="2000" dirty="0" err="1" smtClean="0">
                <a:latin typeface="Lucida Console" pitchFamily="49" charset="0"/>
              </a:rPr>
              <a:t>PORT_Type</a:t>
            </a:r>
            <a:r>
              <a:rPr lang="en-US" sz="2000" dirty="0" smtClean="0">
                <a:latin typeface="Lucida Console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6892965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CMSIS C Support for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Header file defines pointers to </a:t>
            </a:r>
            <a:r>
              <a:rPr lang="en-US" dirty="0" err="1" smtClean="0"/>
              <a:t>PORT_Type</a:t>
            </a:r>
            <a:r>
              <a:rPr lang="en-US" dirty="0" smtClean="0"/>
              <a:t> registers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/* PORT - Peripheral instance base addresses */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/** Peripheral PORTA base address */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PORTA_BASE </a:t>
            </a:r>
            <a:r>
              <a:rPr lang="en-US" sz="2000" dirty="0" smtClean="0">
                <a:latin typeface="Lucida Console" pitchFamily="49" charset="0"/>
              </a:rPr>
              <a:t>	(</a:t>
            </a:r>
            <a:r>
              <a:rPr lang="en-US" sz="2000" dirty="0">
                <a:latin typeface="Lucida Console" pitchFamily="49" charset="0"/>
              </a:rPr>
              <a:t>0x40049000u)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/** Peripheral PORTA base pointer */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PORTA </a:t>
            </a:r>
            <a:r>
              <a:rPr lang="en-US" sz="2000" dirty="0" smtClean="0">
                <a:latin typeface="Lucida Console" pitchFamily="49" charset="0"/>
              </a:rPr>
              <a:t>		((</a:t>
            </a:r>
            <a:r>
              <a:rPr lang="en-US" sz="2000" dirty="0" err="1">
                <a:latin typeface="Lucida Console" pitchFamily="49" charset="0"/>
              </a:rPr>
              <a:t>PORT_Type</a:t>
            </a:r>
            <a:r>
              <a:rPr lang="en-US" sz="2000" dirty="0">
                <a:latin typeface="Lucida Console" pitchFamily="49" charset="0"/>
              </a:rPr>
              <a:t> *)PORTA_BASE)</a:t>
            </a:r>
          </a:p>
          <a:p>
            <a:pPr>
              <a:defRPr/>
            </a:pPr>
            <a:r>
              <a:rPr lang="en-US" dirty="0" smtClean="0"/>
              <a:t>Also defines macros and constants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#define PORT_PCR_MUX_MASK 	0x700u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#define PORT_PCR_MUX_SHIFT   	8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#define PORT_PCR_MUX(x)	 (((uint32_t)(((uint32_t)(x))&lt;&lt;PORT_PCR_MUX_SHIFT)) &amp;PORT_PCR_MUX_MASK)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Lucida Console" pitchFamily="49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Lucida Console" pitchFamily="49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323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sz="3200" dirty="0" smtClean="0"/>
              <a:t>Configure MCU to respond to the interrupt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Set </a:t>
            </a:r>
            <a:r>
              <a:rPr lang="en-US" sz="2000" dirty="0"/>
              <a:t>up NVIC</a:t>
            </a:r>
          </a:p>
          <a:p>
            <a:endParaRPr lang="en-US" sz="2000" dirty="0" smtClean="0"/>
          </a:p>
          <a:p>
            <a:r>
              <a:rPr lang="en-US" sz="2000" dirty="0" smtClean="0"/>
              <a:t>Set </a:t>
            </a:r>
            <a:r>
              <a:rPr lang="en-US" sz="2000" dirty="0"/>
              <a:t>up peripheral module to generate interrupt</a:t>
            </a:r>
          </a:p>
          <a:p>
            <a:pPr>
              <a:spcBef>
                <a:spcPct val="10000"/>
              </a:spcBef>
            </a:pPr>
            <a:endParaRPr lang="en-US" sz="2000" dirty="0" smtClean="0"/>
          </a:p>
          <a:p>
            <a:pPr>
              <a:spcBef>
                <a:spcPct val="10000"/>
              </a:spcBef>
            </a:pPr>
            <a:r>
              <a:rPr lang="en-US" sz="2000" dirty="0" smtClean="0"/>
              <a:t>Set global interrupt enable</a:t>
            </a:r>
          </a:p>
          <a:p>
            <a:pPr lvl="1">
              <a:spcBef>
                <a:spcPct val="10000"/>
              </a:spcBef>
            </a:pPr>
            <a:r>
              <a:rPr lang="en-US" sz="1800" dirty="0"/>
              <a:t>Use CMSIS Macro __</a:t>
            </a:r>
            <a:r>
              <a:rPr lang="en-US" sz="1800" dirty="0" err="1"/>
              <a:t>enable_irq</a:t>
            </a:r>
            <a:r>
              <a:rPr lang="en-US" sz="1800" dirty="0"/>
              <a:t>();</a:t>
            </a:r>
          </a:p>
          <a:p>
            <a:pPr lvl="1">
              <a:spcBef>
                <a:spcPct val="10000"/>
              </a:spcBef>
            </a:pPr>
            <a:r>
              <a:rPr lang="en-US" sz="1800" dirty="0" smtClean="0"/>
              <a:t>This flag does not enable all interrupts; instead, it is an easy way to </a:t>
            </a:r>
            <a:r>
              <a:rPr lang="en-US" sz="1800" b="1" i="1" dirty="0" smtClean="0"/>
              <a:t>disable</a:t>
            </a:r>
            <a:r>
              <a:rPr lang="en-US" sz="1800" i="1" dirty="0" smtClean="0"/>
              <a:t> </a:t>
            </a:r>
            <a:r>
              <a:rPr lang="en-US" sz="1800" dirty="0" smtClean="0"/>
              <a:t>interrupts </a:t>
            </a:r>
          </a:p>
        </p:txBody>
      </p:sp>
    </p:spTree>
    <p:extLst>
      <p:ext uri="{BB962C8B-B14F-4D97-AF65-F5344CB8AC3E}">
        <p14:creationId xmlns:p14="http://schemas.microsoft.com/office/powerpoint/2010/main" val="294784185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Write Interrupt Service Routine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79400" y="838200"/>
            <a:ext cx="8686800" cy="4724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No arguments or return values – void is only valid type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Keep it short and simple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/>
              <a:t>Much easier to debug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/>
              <a:t>Improves system response time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Name the ISR according to CMSIS-CORE system exception names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 err="1" smtClean="0"/>
              <a:t>PORTD_IRQHandler</a:t>
            </a:r>
            <a:r>
              <a:rPr lang="en-US" sz="1600" dirty="0" smtClean="0"/>
              <a:t>, </a:t>
            </a:r>
            <a:r>
              <a:rPr lang="en-US" sz="1600" dirty="0" err="1" smtClean="0"/>
              <a:t>RTC_IRQHandler</a:t>
            </a:r>
            <a:r>
              <a:rPr lang="en-US" sz="1600" dirty="0" smtClean="0"/>
              <a:t>, etc.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/>
              <a:t>The linker will load the vector table with this handler rather than the default handler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Clear pending interrupts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Call </a:t>
            </a:r>
            <a:r>
              <a:rPr lang="en-US" sz="1800" dirty="0" err="1" smtClean="0"/>
              <a:t>NVIC_ClearPendingIRQ</a:t>
            </a:r>
            <a:r>
              <a:rPr lang="en-US" sz="1800" dirty="0" smtClean="0"/>
              <a:t>(</a:t>
            </a:r>
            <a:r>
              <a:rPr lang="en-US" sz="1800" dirty="0" err="1" smtClean="0"/>
              <a:t>IRQnum</a:t>
            </a:r>
            <a:r>
              <a:rPr lang="en-US" sz="1800" dirty="0" smtClean="0"/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Read interrupt status flag register to determine source of interrupt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Clear interrupt status flag register by writing to PORTD-&gt;ISFR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35274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Switch is Pressed?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867400"/>
          </a:xfrm>
        </p:spPr>
        <p:txBody>
          <a:bodyPr/>
          <a:lstStyle/>
          <a:p>
            <a:r>
              <a:rPr lang="en-US" sz="2400" dirty="0" smtClean="0"/>
              <a:t>Polling - use software to check it</a:t>
            </a:r>
          </a:p>
          <a:p>
            <a:pPr lvl="1"/>
            <a:r>
              <a:rPr lang="en-US" sz="2000" dirty="0" smtClean="0"/>
              <a:t>Slow - need to explicitly check to see if switch is pressed</a:t>
            </a:r>
          </a:p>
          <a:p>
            <a:pPr lvl="1"/>
            <a:r>
              <a:rPr lang="en-US" sz="2000" dirty="0" smtClean="0"/>
              <a:t>Wasteful of CPU time - the faster a response we need, the more often we need to check</a:t>
            </a:r>
          </a:p>
          <a:p>
            <a:pPr lvl="1"/>
            <a:r>
              <a:rPr lang="en-US" sz="2000" dirty="0" smtClean="0"/>
              <a:t>Scales badly - difficult to build system with many activities which can respond quickly. Response time depends on all other processing.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Interrupt - use special hardware in MCU to detect event, run specific code (</a:t>
            </a:r>
            <a:r>
              <a:rPr lang="en-US" sz="2400" i="1" dirty="0" smtClean="0"/>
              <a:t>interrupt service routine - </a:t>
            </a:r>
            <a:r>
              <a:rPr lang="en-US" sz="2400" dirty="0" smtClean="0"/>
              <a:t>ISR) in response</a:t>
            </a:r>
          </a:p>
          <a:p>
            <a:pPr lvl="1"/>
            <a:r>
              <a:rPr lang="en-US" sz="2000" dirty="0" smtClean="0"/>
              <a:t>Efficient - </a:t>
            </a:r>
            <a:r>
              <a:rPr lang="en-US" sz="2000" dirty="0"/>
              <a:t>code </a:t>
            </a:r>
            <a:r>
              <a:rPr lang="en-US" sz="2000" dirty="0" smtClean="0"/>
              <a:t>runs </a:t>
            </a:r>
            <a:r>
              <a:rPr lang="en-US" sz="2000" dirty="0"/>
              <a:t>only </a:t>
            </a:r>
            <a:r>
              <a:rPr lang="en-US" sz="2000" dirty="0" smtClean="0"/>
              <a:t>when necessary</a:t>
            </a:r>
          </a:p>
          <a:p>
            <a:pPr lvl="1"/>
            <a:r>
              <a:rPr lang="en-US" sz="2000" dirty="0" smtClean="0"/>
              <a:t>Fast - hardware mechanism </a:t>
            </a:r>
          </a:p>
          <a:p>
            <a:pPr lvl="1"/>
            <a:r>
              <a:rPr lang="en-US" sz="2000" dirty="0" smtClean="0"/>
              <a:t>Scales well</a:t>
            </a:r>
          </a:p>
          <a:p>
            <a:pPr lvl="2"/>
            <a:r>
              <a:rPr lang="en-US" sz="1800" dirty="0" smtClean="0"/>
              <a:t>ISR response time doesn’t depend on most other processing. </a:t>
            </a:r>
          </a:p>
          <a:p>
            <a:pPr lvl="2"/>
            <a:r>
              <a:rPr lang="en-US" sz="1800" dirty="0" smtClean="0"/>
              <a:t>Code modules can be developed independently</a:t>
            </a:r>
            <a:endParaRPr lang="en-US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269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Refresher: Program Requirements &amp; Design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810000"/>
            <a:ext cx="8686800" cy="3352800"/>
          </a:xfrm>
        </p:spPr>
        <p:txBody>
          <a:bodyPr/>
          <a:lstStyle/>
          <a:p>
            <a:r>
              <a:rPr lang="en-US" sz="1800" dirty="0" smtClean="0"/>
              <a:t>Req1:  When Switch SW is pressed, ISR will increment count variable</a:t>
            </a:r>
          </a:p>
          <a:p>
            <a:r>
              <a:rPr lang="en-US" sz="1800" dirty="0" smtClean="0"/>
              <a:t>Req2:  Main code will light LEDs according to count value in binary sequence (Blue: 4, Green: 2, Red: 1)</a:t>
            </a:r>
          </a:p>
          <a:p>
            <a:r>
              <a:rPr lang="en-US" sz="1800" dirty="0" smtClean="0"/>
              <a:t>Req3: Main code will toggle its debug line DBG_MAIN each time it executes</a:t>
            </a:r>
          </a:p>
          <a:p>
            <a:r>
              <a:rPr lang="en-US" sz="1800" dirty="0" smtClean="0"/>
              <a:t>Req4: ISR will raise its debug line DBG_ISR (and lower main’s debug line DBG_MAIN) whenever it is executing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150" y="813137"/>
            <a:ext cx="7232450" cy="2311063"/>
            <a:chOff x="381000" y="1828800"/>
            <a:chExt cx="7232450" cy="2311063"/>
          </a:xfrm>
        </p:grpSpPr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1517650" y="2381250"/>
              <a:ext cx="76835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Verdana" pitchFamily="34" charset="0"/>
                </a:rPr>
                <a:t>ISR</a:t>
              </a:r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276600" y="2533650"/>
              <a:ext cx="17526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Verdana" pitchFamily="34" charset="0"/>
                </a:rPr>
                <a:t>count</a:t>
              </a:r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" name="AutoShape 37"/>
            <p:cNvCxnSpPr>
              <a:cxnSpLocks noChangeShapeType="1"/>
              <a:stCxn id="5" idx="6"/>
              <a:endCxn id="6" idx="1"/>
            </p:cNvCxnSpPr>
            <p:nvPr/>
          </p:nvCxnSpPr>
          <p:spPr bwMode="auto">
            <a:xfrm>
              <a:off x="2286000" y="2724150"/>
              <a:ext cx="990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Oval 50"/>
            <p:cNvSpPr>
              <a:spLocks noChangeArrowheads="1"/>
            </p:cNvSpPr>
            <p:nvPr/>
          </p:nvSpPr>
          <p:spPr bwMode="auto">
            <a:xfrm>
              <a:off x="5791200" y="2286000"/>
              <a:ext cx="990600" cy="914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Main</a:t>
              </a:r>
            </a:p>
          </p:txBody>
        </p:sp>
        <p:cxnSp>
          <p:nvCxnSpPr>
            <p:cNvPr id="9" name="AutoShape 47"/>
            <p:cNvCxnSpPr>
              <a:cxnSpLocks noChangeShapeType="1"/>
              <a:stCxn id="13" idx="3"/>
              <a:endCxn id="5" idx="2"/>
            </p:cNvCxnSpPr>
            <p:nvPr/>
          </p:nvCxnSpPr>
          <p:spPr bwMode="auto">
            <a:xfrm flipV="1">
              <a:off x="873443" y="2724150"/>
              <a:ext cx="644207" cy="955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9"/>
            <p:cNvCxnSpPr>
              <a:cxnSpLocks noChangeShapeType="1"/>
              <a:stCxn id="8" idx="6"/>
              <a:endCxn id="16" idx="1"/>
            </p:cNvCxnSpPr>
            <p:nvPr/>
          </p:nvCxnSpPr>
          <p:spPr bwMode="auto">
            <a:xfrm>
              <a:off x="6781800" y="2743200"/>
              <a:ext cx="34034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74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230704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i="1" dirty="0">
                  <a:latin typeface="+mn-lt"/>
                </a:rPr>
                <a:t>(does initialization,</a:t>
              </a:r>
            </a:p>
            <a:p>
              <a:r>
                <a:rPr lang="en-US" sz="2000" i="1" dirty="0">
                  <a:latin typeface="+mn-lt"/>
                </a:rPr>
                <a:t>then </a:t>
              </a:r>
              <a:r>
                <a:rPr lang="en-US" sz="2000" i="1" dirty="0" smtClean="0">
                  <a:latin typeface="+mn-lt"/>
                </a:rPr>
                <a:t>updates LED </a:t>
              </a:r>
              <a:br>
                <a:rPr lang="en-US" sz="2000" i="1" dirty="0" smtClean="0">
                  <a:latin typeface="+mn-lt"/>
                </a:rPr>
              </a:br>
              <a:r>
                <a:rPr lang="en-US" sz="2000" i="1" dirty="0" smtClean="0">
                  <a:latin typeface="+mn-lt"/>
                </a:rPr>
                <a:t>based on count)</a:t>
              </a:r>
              <a:endParaRPr lang="en-US" sz="2000" i="1" dirty="0">
                <a:latin typeface="+mn-lt"/>
              </a:endParaRPr>
            </a:p>
          </p:txBody>
        </p:sp>
        <p:cxnSp>
          <p:nvCxnSpPr>
            <p:cNvPr id="12" name="AutoShape 37"/>
            <p:cNvCxnSpPr>
              <a:cxnSpLocks noChangeShapeType="1"/>
              <a:stCxn id="6" idx="3"/>
              <a:endCxn id="8" idx="2"/>
            </p:cNvCxnSpPr>
            <p:nvPr/>
          </p:nvCxnSpPr>
          <p:spPr bwMode="auto">
            <a:xfrm>
              <a:off x="5029200" y="2724150"/>
              <a:ext cx="762000" cy="19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42"/>
            <p:cNvSpPr txBox="1">
              <a:spLocks noChangeArrowheads="1"/>
            </p:cNvSpPr>
            <p:nvPr/>
          </p:nvSpPr>
          <p:spPr bwMode="auto">
            <a:xfrm>
              <a:off x="381000" y="2533650"/>
              <a:ext cx="492443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 smtClean="0">
                  <a:latin typeface="Lucida Console" pitchFamily="49" charset="0"/>
                </a:rPr>
                <a:t>SW</a:t>
              </a:r>
              <a:endParaRPr lang="en-US" sz="2000" dirty="0">
                <a:latin typeface="Lucida Console" pitchFamily="49" charset="0"/>
              </a:endParaRPr>
            </a:p>
          </p:txBody>
        </p:sp>
        <p:sp>
          <p:nvSpPr>
            <p:cNvPr id="14" name="TextBox 53"/>
            <p:cNvSpPr txBox="1">
              <a:spLocks noChangeArrowheads="1"/>
            </p:cNvSpPr>
            <p:nvPr/>
          </p:nvSpPr>
          <p:spPr bwMode="auto">
            <a:xfrm>
              <a:off x="7010400" y="1828800"/>
              <a:ext cx="6030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 smtClean="0">
                  <a:latin typeface="Lucida Console" pitchFamily="49" charset="0"/>
                </a:rPr>
                <a:t>RGB</a:t>
              </a:r>
              <a:br>
                <a:rPr lang="en-US" sz="1800" dirty="0" smtClean="0">
                  <a:latin typeface="Lucida Console" pitchFamily="49" charset="0"/>
                </a:rPr>
              </a:br>
              <a:r>
                <a:rPr lang="en-US" sz="1800" dirty="0" smtClean="0">
                  <a:latin typeface="Lucida Console" pitchFamily="49" charset="0"/>
                </a:rPr>
                <a:t>LED</a:t>
              </a:r>
              <a:endParaRPr lang="en-US" sz="1800" dirty="0">
                <a:latin typeface="Lucida Console" pitchFamily="49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122147" y="2552700"/>
              <a:ext cx="381000" cy="381000"/>
              <a:chOff x="7467600" y="1981200"/>
              <a:chExt cx="228600" cy="1524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467600" y="1981200"/>
                <a:ext cx="76200" cy="1524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543800" y="1981200"/>
                <a:ext cx="76200" cy="15240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620000" y="1981200"/>
                <a:ext cx="76200" cy="1524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990600" y="2438400"/>
            <a:ext cx="2057400" cy="1219200"/>
            <a:chOff x="3984" y="2544"/>
            <a:chExt cx="1296" cy="768"/>
          </a:xfrm>
        </p:grpSpPr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4032" y="2976"/>
              <a:ext cx="120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Global Variable</a:t>
              </a:r>
            </a:p>
          </p:txBody>
        </p:sp>
        <p:sp>
          <p:nvSpPr>
            <p:cNvPr id="21" name="Oval 54"/>
            <p:cNvSpPr>
              <a:spLocks noChangeArrowheads="1"/>
            </p:cNvSpPr>
            <p:nvPr/>
          </p:nvSpPr>
          <p:spPr bwMode="auto">
            <a:xfrm>
              <a:off x="4176" y="2592"/>
              <a:ext cx="384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ISR</a:t>
              </a:r>
            </a:p>
          </p:txBody>
        </p:sp>
        <p:sp>
          <p:nvSpPr>
            <p:cNvPr id="22" name="Oval 55"/>
            <p:cNvSpPr>
              <a:spLocks noChangeArrowheads="1"/>
            </p:cNvSpPr>
            <p:nvPr/>
          </p:nvSpPr>
          <p:spPr bwMode="auto">
            <a:xfrm>
              <a:off x="4656" y="259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Task</a:t>
              </a:r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3984" y="2544"/>
              <a:ext cx="129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87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Visualizing the Timing of Processor Activities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962400"/>
            <a:ext cx="8382000" cy="2895600"/>
          </a:xfrm>
        </p:spPr>
        <p:txBody>
          <a:bodyPr/>
          <a:lstStyle/>
          <a:p>
            <a:r>
              <a:rPr lang="en-US" sz="2000" dirty="0" smtClean="0"/>
              <a:t>Indicate CPU activity by controlling debug output signals (GPIO)</a:t>
            </a:r>
          </a:p>
          <a:p>
            <a:endParaRPr lang="en-US" sz="2000" dirty="0" smtClean="0"/>
          </a:p>
          <a:p>
            <a:r>
              <a:rPr lang="en-US" sz="2000" dirty="0" smtClean="0"/>
              <a:t>Monitor these with a logic analyzer (</a:t>
            </a:r>
            <a:r>
              <a:rPr lang="en-US" sz="2000" dirty="0"/>
              <a:t>e.g.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www.saleae.com/logic</a:t>
            </a:r>
            <a:r>
              <a:rPr lang="en-US" sz="2000" dirty="0" smtClean="0"/>
              <a:t>) or oscilloscope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5" y="914400"/>
            <a:ext cx="8915400" cy="288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384374"/>
      </p:ext>
    </p:extLst>
  </p:cSld>
  <p:clrMapOvr>
    <a:masterClrMapping/>
  </p:clrMapOvr>
  <p:transition>
    <p:pull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KL25Z GPIO Ports </a:t>
            </a:r>
            <a:r>
              <a:rPr lang="en-US" dirty="0" smtClean="0">
                <a:solidFill>
                  <a:srgbClr val="FF0000"/>
                </a:solidFill>
              </a:rPr>
              <a:t>with Interrupts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2514600" cy="5867400"/>
          </a:xfrm>
        </p:spPr>
        <p:txBody>
          <a:bodyPr/>
          <a:lstStyle/>
          <a:p>
            <a:r>
              <a:rPr lang="en-US" sz="2000" dirty="0" smtClean="0"/>
              <a:t>Port A (PTA) through Port E (PTE)</a:t>
            </a:r>
          </a:p>
          <a:p>
            <a:endParaRPr lang="en-US" sz="2000" dirty="0" smtClean="0"/>
          </a:p>
          <a:p>
            <a:r>
              <a:rPr lang="en-US" sz="2000" dirty="0" smtClean="0"/>
              <a:t>Not all port bits are available (package-dependent)</a:t>
            </a:r>
          </a:p>
          <a:p>
            <a:endParaRPr lang="en-US" sz="2000" dirty="0" smtClean="0"/>
          </a:p>
          <a:p>
            <a:r>
              <a:rPr lang="en-US" sz="2000" dirty="0" smtClean="0"/>
              <a:t>Ports A and D support interrupts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200400" y="813490"/>
            <a:ext cx="5867400" cy="5513387"/>
            <a:chOff x="2813050" y="811213"/>
            <a:chExt cx="6330950" cy="5894387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050" y="811213"/>
              <a:ext cx="6330950" cy="589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3733800" y="1676400"/>
              <a:ext cx="1600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8088313" y="2362200"/>
              <a:ext cx="0" cy="3276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429000" y="1962150"/>
              <a:ext cx="0" cy="108585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429000" y="4495800"/>
              <a:ext cx="0" cy="685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724400" y="6324600"/>
              <a:ext cx="24733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8096250" y="5986463"/>
              <a:ext cx="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 flipV="1">
              <a:off x="7826375" y="6286500"/>
              <a:ext cx="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445125" y="1658596"/>
              <a:ext cx="2419351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5985493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FREEDOM KL25Z Physical Set-up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38201" y="880947"/>
            <a:ext cx="7263673" cy="5367453"/>
            <a:chOff x="838200" y="880947"/>
            <a:chExt cx="8118777" cy="59993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880947"/>
              <a:ext cx="5874559" cy="5999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20000" y="3048000"/>
              <a:ext cx="1120179" cy="41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</a:rPr>
                <a:t>DBG_ISR</a:t>
              </a:r>
              <a:endParaRPr lang="en-US" sz="18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0" y="2743201"/>
              <a:ext cx="1336977" cy="41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chemeClr val="accent2"/>
                  </a:solidFill>
                  <a:latin typeface="Calibri" pitchFamily="34" charset="0"/>
                </a:rPr>
                <a:t>DBG_Main</a:t>
              </a:r>
              <a:endParaRPr lang="en-US" sz="18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0281" y="5029200"/>
              <a:ext cx="1512636" cy="4128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</a:rPr>
                <a:t>Switch Input</a:t>
              </a:r>
              <a:endParaRPr lang="en-US" sz="18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4648717"/>
              <a:ext cx="999562" cy="4128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</a:rPr>
                <a:t>Ground</a:t>
              </a:r>
              <a:endParaRPr lang="en-US" sz="18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5" name="Straight Arrow Connector 4"/>
            <p:cNvCxnSpPr>
              <a:stCxn id="8" idx="1"/>
            </p:cNvCxnSpPr>
            <p:nvPr/>
          </p:nvCxnSpPr>
          <p:spPr bwMode="auto">
            <a:xfrm flipH="1">
              <a:off x="7162800" y="2949606"/>
              <a:ext cx="457200" cy="383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3" idx="1"/>
            </p:cNvCxnSpPr>
            <p:nvPr/>
          </p:nvCxnSpPr>
          <p:spPr bwMode="auto">
            <a:xfrm flipH="1" flipV="1">
              <a:off x="7162800" y="3124200"/>
              <a:ext cx="457200" cy="1302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4114800" y="51816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752600" y="4833383"/>
              <a:ext cx="1295400" cy="104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74" t="38243" r="52021" b="55497"/>
            <a:stretch/>
          </p:blipFill>
          <p:spPr bwMode="auto">
            <a:xfrm>
              <a:off x="1366724" y="5372208"/>
              <a:ext cx="731520" cy="80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"/>
            <p:cNvSpPr/>
            <p:nvPr/>
          </p:nvSpPr>
          <p:spPr bwMode="auto">
            <a:xfrm>
              <a:off x="1763486" y="5176157"/>
              <a:ext cx="1673678" cy="987879"/>
            </a:xfrm>
            <a:custGeom>
              <a:avLst/>
              <a:gdLst>
                <a:gd name="connsiteX0" fmla="*/ 0 w 1673678"/>
                <a:gd name="connsiteY0" fmla="*/ 987879 h 987879"/>
                <a:gd name="connsiteX1" fmla="*/ 1673678 w 1673678"/>
                <a:gd name="connsiteY1" fmla="*/ 987879 h 987879"/>
                <a:gd name="connsiteX2" fmla="*/ 1673678 w 1673678"/>
                <a:gd name="connsiteY2" fmla="*/ 130629 h 987879"/>
                <a:gd name="connsiteX3" fmla="*/ 1477735 w 1673678"/>
                <a:gd name="connsiteY3" fmla="*/ 0 h 98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78" h="987879">
                  <a:moveTo>
                    <a:pt x="0" y="987879"/>
                  </a:moveTo>
                  <a:lnTo>
                    <a:pt x="1673678" y="987879"/>
                  </a:lnTo>
                  <a:lnTo>
                    <a:pt x="1673678" y="130629"/>
                  </a:lnTo>
                  <a:lnTo>
                    <a:pt x="1477735" y="0"/>
                  </a:ln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1765140" y="4833383"/>
              <a:ext cx="0" cy="5388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7864033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Building a Program – Break into Pieces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381000" y="990600"/>
            <a:ext cx="7772400" cy="58674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/>
              <a:t>First break into threads, then break thread into steps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1800" dirty="0" smtClean="0"/>
              <a:t>Main thread: 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/>
              <a:t>First initialize system </a:t>
            </a:r>
          </a:p>
          <a:p>
            <a:pPr lvl="3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/>
              <a:t>initialize switch: configure the port connected to the switches to be input</a:t>
            </a:r>
          </a:p>
          <a:p>
            <a:pPr lvl="3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/>
              <a:t>initialize LEDs: configure the ports connected to the LEDs to be outputs</a:t>
            </a:r>
          </a:p>
          <a:p>
            <a:pPr lvl="3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/>
              <a:t>initialize interrupts: initialize the interrupt controller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/>
              <a:t>Then repeat</a:t>
            </a:r>
          </a:p>
          <a:p>
            <a:pPr lvl="3">
              <a:lnSpc>
                <a:spcPct val="95000"/>
              </a:lnSpc>
              <a:spcBef>
                <a:spcPct val="0"/>
              </a:spcBef>
            </a:pPr>
            <a:r>
              <a:rPr lang="en-US" sz="1400" dirty="0" smtClean="0"/>
              <a:t>Update LEDs based on count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1800" dirty="0" smtClean="0"/>
              <a:t>Switch Interrupt thread: 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/>
              <a:t>Update count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endParaRPr lang="en-US" sz="1600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/>
              <a:t>Determine which variables ISRs will share with main thread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1800" dirty="0" smtClean="0"/>
              <a:t>This is how ISR will send information to main thread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1800" dirty="0" smtClean="0"/>
              <a:t>Mark these shared variables as </a:t>
            </a:r>
            <a:r>
              <a:rPr lang="en-US" sz="1800" i="1" dirty="0" smtClean="0"/>
              <a:t>volatile </a:t>
            </a:r>
            <a:r>
              <a:rPr lang="en-US" sz="1800" dirty="0" smtClean="0"/>
              <a:t>(more details ahead)</a:t>
            </a:r>
            <a:endParaRPr lang="en-US" sz="1800" i="1" dirty="0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1800" dirty="0" smtClean="0"/>
              <a:t>Ensure access to the shared variables is </a:t>
            </a:r>
            <a:r>
              <a:rPr lang="en-US" sz="1800" i="1" dirty="0" smtClean="0"/>
              <a:t>atomic</a:t>
            </a:r>
            <a:r>
              <a:rPr lang="en-US" sz="1800" dirty="0" smtClean="0"/>
              <a:t> (more details ahead)</a:t>
            </a:r>
            <a:r>
              <a:rPr lang="en-US" sz="18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842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Where Do the Pieces Go?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r>
              <a:rPr lang="en-US" sz="2000" dirty="0" smtClean="0"/>
              <a:t>main</a:t>
            </a:r>
          </a:p>
          <a:p>
            <a:pPr lvl="1"/>
            <a:r>
              <a:rPr lang="en-US" sz="1800" dirty="0" smtClean="0"/>
              <a:t>top level of main thread code</a:t>
            </a:r>
          </a:p>
          <a:p>
            <a:r>
              <a:rPr lang="en-US" sz="2000" dirty="0" smtClean="0"/>
              <a:t>switches</a:t>
            </a:r>
          </a:p>
          <a:p>
            <a:pPr lvl="1"/>
            <a:r>
              <a:rPr lang="en-US" sz="1800" dirty="0" smtClean="0"/>
              <a:t>#defines for switch connections</a:t>
            </a:r>
          </a:p>
          <a:p>
            <a:pPr lvl="1"/>
            <a:r>
              <a:rPr lang="en-US" sz="1800" dirty="0" smtClean="0"/>
              <a:t>declaration of count variable</a:t>
            </a:r>
          </a:p>
          <a:p>
            <a:pPr lvl="1"/>
            <a:r>
              <a:rPr lang="en-US" sz="1800" dirty="0" smtClean="0"/>
              <a:t>Code to initialize switch and interrupt hardware</a:t>
            </a:r>
          </a:p>
          <a:p>
            <a:pPr lvl="1"/>
            <a:r>
              <a:rPr lang="en-US" sz="1800" dirty="0" smtClean="0"/>
              <a:t>ISR for switch</a:t>
            </a:r>
          </a:p>
          <a:p>
            <a:r>
              <a:rPr lang="en-US" sz="2000" dirty="0" smtClean="0"/>
              <a:t>LEDs</a:t>
            </a:r>
          </a:p>
          <a:p>
            <a:pPr lvl="1"/>
            <a:r>
              <a:rPr lang="en-US" sz="1800" dirty="0" smtClean="0"/>
              <a:t>#defines for LED connections</a:t>
            </a:r>
          </a:p>
          <a:p>
            <a:pPr lvl="1"/>
            <a:r>
              <a:rPr lang="en-US" sz="1800" dirty="0" smtClean="0"/>
              <a:t>Code to initialize and light LEDs</a:t>
            </a:r>
          </a:p>
          <a:p>
            <a:r>
              <a:rPr lang="en-US" sz="2000" dirty="0" err="1" smtClean="0"/>
              <a:t>debug_signals</a:t>
            </a:r>
            <a:endParaRPr lang="en-US" sz="2000" dirty="0" smtClean="0"/>
          </a:p>
          <a:p>
            <a:pPr lvl="1"/>
            <a:r>
              <a:rPr lang="en-US" sz="1800" dirty="0" smtClean="0"/>
              <a:t>#defines for debug signal locations</a:t>
            </a:r>
          </a:p>
          <a:p>
            <a:pPr lvl="1"/>
            <a:r>
              <a:rPr lang="en-US" sz="1800" dirty="0" smtClean="0"/>
              <a:t>Code to initialize and control debug lines</a:t>
            </a:r>
          </a:p>
        </p:txBody>
      </p:sp>
    </p:spTree>
    <p:extLst>
      <p:ext uri="{BB962C8B-B14F-4D97-AF65-F5344CB8AC3E}">
        <p14:creationId xmlns:p14="http://schemas.microsoft.com/office/powerpoint/2010/main" val="36730453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main (void)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init_switch</a:t>
            </a:r>
            <a:r>
              <a:rPr lang="en-US" sz="2000" dirty="0">
                <a:latin typeface="Lucida Console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init_RGB_LEDs</a:t>
            </a:r>
            <a:r>
              <a:rPr lang="en-US" sz="2000" dirty="0">
                <a:latin typeface="Lucida Console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init_debug_signals</a:t>
            </a:r>
            <a:r>
              <a:rPr lang="en-US" sz="2000" dirty="0">
                <a:latin typeface="Lucida Console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__</a:t>
            </a:r>
            <a:r>
              <a:rPr lang="en-US" sz="2000" dirty="0" err="1">
                <a:latin typeface="Lucida Console" pitchFamily="49" charset="0"/>
              </a:rPr>
              <a:t>enable_irq</a:t>
            </a:r>
            <a:r>
              <a:rPr lang="en-US" sz="2000" dirty="0">
                <a:latin typeface="Lucida Console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while (1)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DEBUG_PORT-&gt;PTOR = </a:t>
            </a:r>
            <a:r>
              <a:rPr lang="en-US" sz="2000" dirty="0" smtClean="0">
                <a:latin typeface="Lucida Console" pitchFamily="49" charset="0"/>
              </a:rPr>
              <a:t>MASK(DBG_MAIN_POS</a:t>
            </a:r>
            <a:r>
              <a:rPr lang="en-US" sz="2000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</a:t>
            </a:r>
            <a:r>
              <a:rPr lang="en-US" sz="2000" dirty="0" err="1">
                <a:latin typeface="Lucida Console" pitchFamily="49" charset="0"/>
              </a:rPr>
              <a:t>control_RGB_LEDs</a:t>
            </a:r>
            <a:r>
              <a:rPr lang="en-US" sz="2000" dirty="0">
                <a:latin typeface="Lucida Console" pitchFamily="49" charset="0"/>
              </a:rPr>
              <a:t>(count&amp;1, count&amp;2, count&amp;4</a:t>
            </a:r>
            <a:r>
              <a:rPr lang="en-US" sz="2000" dirty="0" smtClean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__</a:t>
            </a:r>
            <a:r>
              <a:rPr lang="en-US" sz="2000" dirty="0" err="1" smtClean="0">
                <a:latin typeface="Lucida Console" pitchFamily="49" charset="0"/>
              </a:rPr>
              <a:t>wfi</a:t>
            </a:r>
            <a:r>
              <a:rPr lang="en-US" sz="2000" dirty="0" smtClean="0">
                <a:latin typeface="Lucida Console" pitchFamily="49" charset="0"/>
              </a:rPr>
              <a:t>(); // sleep now, wait for interrupt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46342"/>
      </p:ext>
    </p:extLst>
  </p:cSld>
  <p:clrMapOvr>
    <a:masterClrMapping/>
  </p:clrMapOvr>
  <p:transition>
    <p:pull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Interrupt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4229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void </a:t>
            </a:r>
            <a:r>
              <a:rPr lang="en-US" dirty="0" err="1">
                <a:latin typeface="Lucida Console" pitchFamily="49" charset="0"/>
              </a:rPr>
              <a:t>init_switch</a:t>
            </a:r>
            <a:r>
              <a:rPr lang="en-US" dirty="0">
                <a:latin typeface="Lucida Console" pitchFamily="49" charset="0"/>
              </a:rPr>
              <a:t>(void) {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/* enable clock for port D */</a:t>
            </a: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	SIM-</a:t>
            </a:r>
            <a:r>
              <a:rPr lang="en-US" dirty="0">
                <a:latin typeface="Lucida Console" pitchFamily="49" charset="0"/>
              </a:rPr>
              <a:t>&gt;SCGC5 |=  SIM_SCGC5_PORTD_MASK; 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/* Select GPIO and enable pull-up resistors and 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	interrupts on </a:t>
            </a:r>
            <a:r>
              <a:rPr lang="en-US" dirty="0">
                <a:latin typeface="Lucida Console" pitchFamily="49" charset="0"/>
              </a:rPr>
              <a:t>falling edges for </a:t>
            </a:r>
            <a:r>
              <a:rPr lang="en-US" dirty="0" smtClean="0">
                <a:latin typeface="Lucida Console" pitchFamily="49" charset="0"/>
              </a:rPr>
              <a:t>pin 			connected </a:t>
            </a:r>
            <a:r>
              <a:rPr lang="en-US" dirty="0">
                <a:latin typeface="Lucida Console" pitchFamily="49" charset="0"/>
              </a:rPr>
              <a:t>to </a:t>
            </a:r>
            <a:r>
              <a:rPr lang="en-US" dirty="0" smtClean="0">
                <a:latin typeface="Lucida Console" pitchFamily="49" charset="0"/>
              </a:rPr>
              <a:t>switch </a:t>
            </a:r>
            <a:r>
              <a:rPr lang="en-US" dirty="0">
                <a:latin typeface="Lucida Console" pitchFamily="49" charset="0"/>
              </a:rPr>
              <a:t>*/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PORTD-&gt;PCR[SW_POS] |= PORT_PCR_MUX(1) | 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	PORT_PCR_PS_MASK </a:t>
            </a:r>
            <a:r>
              <a:rPr lang="en-US" dirty="0">
                <a:latin typeface="Lucida Console" pitchFamily="49" charset="0"/>
              </a:rPr>
              <a:t>| PORT_PCR_PE_MASK | </a:t>
            </a:r>
            <a:r>
              <a:rPr lang="en-US" dirty="0" smtClean="0">
                <a:latin typeface="Lucida Console" pitchFamily="49" charset="0"/>
              </a:rPr>
              <a:t>			PORT_PCR_IRQC(0x0a</a:t>
            </a:r>
            <a:r>
              <a:rPr lang="en-US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	/* Set port D switch bit to inputs */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PTD-&gt;PDDR &amp;= ~MASK(SW_POS);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/* Enable Interrupts */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>
                <a:latin typeface="Lucida Console" pitchFamily="49" charset="0"/>
              </a:rPr>
              <a:t>NVIC_SetPriority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PORTD_IRQn</a:t>
            </a:r>
            <a:r>
              <a:rPr lang="en-US" dirty="0">
                <a:latin typeface="Lucida Console" pitchFamily="49" charset="0"/>
              </a:rPr>
              <a:t>, 128</a:t>
            </a:r>
            <a:r>
              <a:rPr lang="en-US" dirty="0" smtClean="0">
                <a:latin typeface="Lucida Console" pitchFamily="49" charset="0"/>
              </a:rPr>
              <a:t>);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>
                <a:latin typeface="Lucida Console" pitchFamily="49" charset="0"/>
              </a:rPr>
              <a:t>NVIC_ClearPendingIRQ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PORTD_IRQn</a:t>
            </a:r>
            <a:r>
              <a:rPr lang="en-US" dirty="0">
                <a:latin typeface="Lucida Console" pitchFamily="49" charset="0"/>
              </a:rPr>
              <a:t>); 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>
                <a:latin typeface="Lucida Console" pitchFamily="49" charset="0"/>
              </a:rPr>
              <a:t>NVIC_EnableIRQ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PORTD_IRQn</a:t>
            </a:r>
            <a:r>
              <a:rPr lang="en-US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67416"/>
      </p:ext>
    </p:extLst>
  </p:cSld>
  <p:clrMapOvr>
    <a:masterClrMapping/>
  </p:clrMapOvr>
  <p:transition>
    <p:pull dir="r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void </a:t>
            </a:r>
            <a:r>
              <a:rPr lang="en-US" sz="2000" dirty="0" err="1">
                <a:latin typeface="Lucida Console" pitchFamily="49" charset="0"/>
              </a:rPr>
              <a:t>PORTD_IRQHandler</a:t>
            </a:r>
            <a:r>
              <a:rPr lang="en-US" sz="2000" dirty="0">
                <a:latin typeface="Lucida Console" pitchFamily="49" charset="0"/>
              </a:rPr>
              <a:t>(void) {  </a:t>
            </a: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DEBUG_PORT-&gt;PSOR = MASK(DBG_ISR_POS);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// clear pending interrupts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NVIC_ClearPendingIRQ</a:t>
            </a:r>
            <a:r>
              <a:rPr lang="en-US" sz="2000" dirty="0">
                <a:latin typeface="Lucida Console" pitchFamily="49" charset="0"/>
              </a:rPr>
              <a:t>(</a:t>
            </a:r>
            <a:r>
              <a:rPr lang="en-US" sz="2000" dirty="0" err="1">
                <a:latin typeface="Lucida Console" pitchFamily="49" charset="0"/>
              </a:rPr>
              <a:t>PORTD_IRQn</a:t>
            </a:r>
            <a:r>
              <a:rPr lang="en-US" sz="2000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if ((PORTD-&gt;ISFR &amp; MASK(SW_POS)))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count++;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// clear status flags 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PORTD-&gt;ISFR = 0xffffffff;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DEBUG_PORT-&gt;PCOR = MASK(DBG_ISR_POS);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596473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Build program</a:t>
            </a:r>
          </a:p>
          <a:p>
            <a:endParaRPr lang="en-US" sz="2000" dirty="0" smtClean="0"/>
          </a:p>
          <a:p>
            <a:r>
              <a:rPr lang="en-US" sz="2000" dirty="0" smtClean="0"/>
              <a:t>Load onto development board</a:t>
            </a:r>
          </a:p>
          <a:p>
            <a:endParaRPr lang="en-US" sz="2000" dirty="0" smtClean="0"/>
          </a:p>
          <a:p>
            <a:r>
              <a:rPr lang="en-US" sz="2000" dirty="0" smtClean="0"/>
              <a:t>Start debugger</a:t>
            </a:r>
          </a:p>
          <a:p>
            <a:endParaRPr lang="en-US" sz="2000" dirty="0" smtClean="0"/>
          </a:p>
          <a:p>
            <a:r>
              <a:rPr lang="en-US" sz="2000" dirty="0" smtClean="0"/>
              <a:t>Run</a:t>
            </a:r>
          </a:p>
          <a:p>
            <a:endParaRPr lang="en-US" sz="2000" dirty="0" smtClean="0"/>
          </a:p>
          <a:p>
            <a:r>
              <a:rPr lang="en-US" sz="2000" dirty="0" smtClean="0"/>
              <a:t>Press switch, verify LED changes color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343316"/>
      </p:ext>
    </p:extLst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Interrupt or Exception Processing Sequence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Other code (background) is running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Interrupt trigger occurs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Processor does some hard-wired processing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Processor executes ISR (foreground), including return-from-interrupt instruction at end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Processor resumes other code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03288" y="2919412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Main Code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(Background)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873750" y="2921000"/>
            <a:ext cx="151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</a:rPr>
              <a:t>ISR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(Foreground)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24000" y="3562350"/>
            <a:ext cx="533400" cy="11096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0" y="5205412"/>
            <a:ext cx="533400" cy="11096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4805362"/>
            <a:ext cx="533400" cy="2667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70320" y="2895600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Hardwired CPU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response activities</a:t>
            </a:r>
            <a:endParaRPr lang="en-US" sz="180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70330" y="4672012"/>
            <a:ext cx="533400" cy="1333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70330" y="5072062"/>
            <a:ext cx="533400" cy="1333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057400" y="4672012"/>
            <a:ext cx="1812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403730" y="4801818"/>
            <a:ext cx="1812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057400" y="5205412"/>
            <a:ext cx="1812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399880" y="5072062"/>
            <a:ext cx="1812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079418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Saved State in 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Set breakpoint in ISR</a:t>
            </a:r>
          </a:p>
          <a:p>
            <a:endParaRPr lang="en-US" sz="2000" dirty="0" smtClean="0"/>
          </a:p>
          <a:p>
            <a:r>
              <a:rPr lang="en-US" sz="2000" dirty="0" smtClean="0"/>
              <a:t>Run program</a:t>
            </a:r>
          </a:p>
          <a:p>
            <a:endParaRPr lang="en-US" sz="2000" dirty="0" smtClean="0"/>
          </a:p>
          <a:p>
            <a:r>
              <a:rPr lang="en-US" sz="2000" dirty="0" smtClean="0"/>
              <a:t>Press switch, verify debugger stops at breakpoint</a:t>
            </a:r>
          </a:p>
          <a:p>
            <a:endParaRPr lang="en-US" sz="2000" dirty="0" smtClean="0"/>
          </a:p>
          <a:p>
            <a:r>
              <a:rPr lang="en-US" sz="2000" dirty="0" smtClean="0"/>
              <a:t>Examine stack and registers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151992"/>
      </p:ext>
    </p:extLst>
  </p:cSld>
  <p:clrMapOvr>
    <a:masterClrMapping/>
  </p:clrMapOvr>
  <p:transition>
    <p:pull dir="r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82" y="838200"/>
            <a:ext cx="517715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Start of 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038600" cy="5867400"/>
          </a:xfrm>
        </p:spPr>
        <p:txBody>
          <a:bodyPr/>
          <a:lstStyle/>
          <a:p>
            <a:r>
              <a:rPr lang="en-US" sz="2000" dirty="0" smtClean="0"/>
              <a:t>Examine memory</a:t>
            </a:r>
          </a:p>
          <a:p>
            <a:r>
              <a:rPr lang="en-US" sz="2000" dirty="0" smtClean="0"/>
              <a:t>What is SP’s value? See processor registers window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6788156" cy="367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8987"/>
      </p:ext>
    </p:extLst>
  </p:cSld>
  <p:clrMapOvr>
    <a:masterClrMapping/>
  </p:clrMapOvr>
  <p:transition>
    <p:pull dir="r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through ISR to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PC = 0x0000_048C</a:t>
            </a:r>
          </a:p>
          <a:p>
            <a:r>
              <a:rPr lang="en-US" sz="2000" dirty="0" smtClean="0"/>
              <a:t>Return address stored on stack: 0x0000_0333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1676400"/>
            <a:ext cx="882330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60623"/>
      </p:ext>
    </p:extLst>
  </p:cSld>
  <p:clrMapOvr>
    <a:masterClrMapping/>
  </p:clrMapOvr>
  <p:transition>
    <p:pull dir="r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from Interrupt to Main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 = 0x0000_0332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44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1935"/>
      </p:ext>
    </p:extLst>
  </p:cSld>
  <p:clrMapOvr>
    <a:masterClrMapping/>
  </p:clrMapOvr>
  <p:transition>
    <p:pull dir="r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Timing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72782"/>
      </p:ext>
    </p:extLst>
  </p:cSld>
  <p:clrMapOvr>
    <a:masterClrMapping/>
  </p:clrMapOvr>
  <p:transition>
    <p:pull dir="r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Timing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839200" cy="2971800"/>
          </a:xfrm>
        </p:spPr>
        <p:txBody>
          <a:bodyPr/>
          <a:lstStyle/>
          <a:p>
            <a:r>
              <a:rPr lang="en-US" sz="2000" dirty="0" smtClean="0"/>
              <a:t>Switch was pressed for about 0.21 s</a:t>
            </a:r>
          </a:p>
          <a:p>
            <a:r>
              <a:rPr lang="en-US" sz="2000" dirty="0" smtClean="0"/>
              <a:t>ISR runs in response to switch signal’s falling edge</a:t>
            </a:r>
          </a:p>
          <a:p>
            <a:r>
              <a:rPr lang="en-US" sz="2000" dirty="0" smtClean="0"/>
              <a:t>Main seems to be running continuously (signal toggles between 1 and 0)</a:t>
            </a:r>
          </a:p>
          <a:p>
            <a:pPr lvl="1"/>
            <a:r>
              <a:rPr lang="en-US" sz="1800" dirty="0" smtClean="0"/>
              <a:t>Does it really? You </a:t>
            </a:r>
            <a:r>
              <a:rPr lang="en-US" sz="1800" dirty="0"/>
              <a:t>will investigate this </a:t>
            </a:r>
            <a:r>
              <a:rPr lang="en-US" sz="1800" dirty="0" smtClean="0"/>
              <a:t>in the lab exercise.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1"/>
            <a:ext cx="8839200" cy="28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54033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Interrupt Response Latency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Latency = time delay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Why do we care?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is overhead which wastes time, and increases as the interrupt rate rises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delays our response to external events, which may or may not be acceptable for the application, such as sampling an analog waveform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long does it take?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Finish executing the current instruction or abandon it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Push various registers on to the stack, fetch vector</a:t>
            </a:r>
          </a:p>
          <a:p>
            <a:pPr lvl="2">
              <a:lnSpc>
                <a:spcPct val="90000"/>
              </a:lnSpc>
            </a:pPr>
            <a:r>
              <a:rPr lang="en-US" sz="1800" dirty="0" err="1" smtClean="0"/>
              <a:t>C</a:t>
            </a:r>
            <a:r>
              <a:rPr lang="en-US" sz="1800" baseline="-25000" dirty="0" err="1" smtClean="0"/>
              <a:t>IntResponseOvhd</a:t>
            </a:r>
            <a:r>
              <a:rPr lang="en-US" sz="1800" dirty="0" smtClean="0"/>
              <a:t>: Overhead for responding to each interrupt)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we have external memory with wait states, this takes longer</a:t>
            </a:r>
          </a:p>
        </p:txBody>
      </p:sp>
    </p:spTree>
    <p:extLst>
      <p:ext uri="{BB962C8B-B14F-4D97-AF65-F5344CB8AC3E}">
        <p14:creationId xmlns:p14="http://schemas.microsoft.com/office/powerpoint/2010/main" val="222642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Maximum Interrupt 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 can only handle so many interrupts per second</a:t>
            </a:r>
            <a:endParaRPr lang="en-US" sz="2400" baseline="-25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F</a:t>
            </a:r>
            <a:r>
              <a:rPr lang="en-US" sz="2000" baseline="-25000" dirty="0" err="1" smtClean="0"/>
              <a:t>Max_Int</a:t>
            </a:r>
            <a:r>
              <a:rPr lang="en-US" sz="2000" dirty="0" smtClean="0"/>
              <a:t>: maximum interrupt frequency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</a:t>
            </a:r>
            <a:r>
              <a:rPr lang="en-US" sz="2000" baseline="-25000" dirty="0" smtClean="0"/>
              <a:t>CPU</a:t>
            </a:r>
            <a:r>
              <a:rPr lang="en-US" sz="2000" dirty="0" smtClean="0"/>
              <a:t>: CPU clock frequency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ISR</a:t>
            </a:r>
            <a:r>
              <a:rPr lang="en-US" sz="2000" dirty="0" smtClean="0"/>
              <a:t>: Number of cycles ISR takes to execute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C</a:t>
            </a:r>
            <a:r>
              <a:rPr lang="en-US" sz="2000" baseline="-25000" dirty="0" err="1" smtClean="0"/>
              <a:t>Overhead</a:t>
            </a:r>
            <a:r>
              <a:rPr lang="en-US" sz="2000" baseline="-25000" dirty="0" smtClean="0"/>
              <a:t>: </a:t>
            </a:r>
            <a:r>
              <a:rPr lang="en-US" sz="2000" dirty="0" smtClean="0"/>
              <a:t>Number of cycles of overhead for saving state, vectoring, restoring state, etc.</a:t>
            </a:r>
            <a:endParaRPr lang="en-US" sz="2000" baseline="-25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F</a:t>
            </a:r>
            <a:r>
              <a:rPr lang="en-US" sz="2000" baseline="-25000" dirty="0" err="1" smtClean="0"/>
              <a:t>Max_Int</a:t>
            </a:r>
            <a:r>
              <a:rPr lang="en-US" sz="2000" dirty="0" smtClean="0"/>
              <a:t> = F</a:t>
            </a:r>
            <a:r>
              <a:rPr lang="en-US" sz="2000" baseline="-25000" dirty="0" smtClean="0"/>
              <a:t>CPU</a:t>
            </a:r>
            <a:r>
              <a:rPr lang="en-US" sz="2000" dirty="0" smtClean="0"/>
              <a:t>/(C</a:t>
            </a:r>
            <a:r>
              <a:rPr lang="en-US" sz="2000" baseline="-25000" dirty="0" smtClean="0"/>
              <a:t>ISR+</a:t>
            </a:r>
            <a:r>
              <a:rPr lang="en-US" sz="2000" dirty="0"/>
              <a:t>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Overhead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Note that model applies only when there is one interrupt in the system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When processor is responding to interrupts, it isn’t executing our other code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U</a:t>
            </a:r>
            <a:r>
              <a:rPr lang="en-US" sz="2000" baseline="-25000" dirty="0" err="1" smtClean="0"/>
              <a:t>Int</a:t>
            </a:r>
            <a:r>
              <a:rPr lang="en-US" sz="2000" dirty="0" smtClean="0"/>
              <a:t>: Utilization (fraction of processor time) consumed by interrupt processing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U</a:t>
            </a:r>
            <a:r>
              <a:rPr lang="en-US" sz="2000" baseline="-25000" dirty="0" err="1" smtClean="0"/>
              <a:t>Int</a:t>
            </a:r>
            <a:r>
              <a:rPr lang="en-US" sz="2000" dirty="0" smtClean="0"/>
              <a:t> = 100%*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Int</a:t>
            </a:r>
            <a:r>
              <a:rPr lang="en-US" sz="2000" dirty="0" smtClean="0"/>
              <a:t>* (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ISR</a:t>
            </a:r>
            <a:r>
              <a:rPr lang="en-US" sz="2000" dirty="0" err="1" smtClean="0"/>
              <a:t>+C</a:t>
            </a:r>
            <a:r>
              <a:rPr lang="en-US" sz="2000" baseline="-25000" dirty="0" err="1" smtClean="0"/>
              <a:t>Overhead</a:t>
            </a:r>
            <a:r>
              <a:rPr lang="en-US" sz="2000" dirty="0" smtClean="0"/>
              <a:t>)/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CPU</a:t>
            </a:r>
            <a:endParaRPr lang="en-US" sz="2000" baseline="300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CPU looks like it’s running the other code with CPU clock speed of (1-U</a:t>
            </a:r>
            <a:r>
              <a:rPr lang="en-US" sz="2200" baseline="-25000" dirty="0" smtClean="0"/>
              <a:t>Int</a:t>
            </a:r>
            <a:r>
              <a:rPr lang="en-US" sz="2200" dirty="0" smtClean="0"/>
              <a:t>)*F</a:t>
            </a:r>
            <a:r>
              <a:rPr lang="en-US" sz="2200" baseline="-25000" dirty="0" smtClean="0"/>
              <a:t>CPU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7650867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Program Design with </a:t>
            </a:r>
            <a:r>
              <a:rPr lang="en-US" dirty="0" err="1" smtClean="0"/>
              <a:t>INterrupts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4620"/>
      </p:ext>
    </p:extLst>
  </p:cSld>
  <p:clrMapOvr>
    <a:masterClrMapping/>
  </p:clrMapOvr>
  <p:transition>
    <p:pull dir="r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Design with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much work to do in ISR?</a:t>
            </a:r>
          </a:p>
          <a:p>
            <a:endParaRPr lang="en-US" sz="2000" dirty="0" smtClean="0"/>
          </a:p>
          <a:p>
            <a:r>
              <a:rPr lang="en-US" sz="2000" dirty="0" smtClean="0"/>
              <a:t>Should ISRs re-enable interrupts?</a:t>
            </a:r>
          </a:p>
          <a:p>
            <a:endParaRPr lang="en-US" sz="2000" dirty="0" smtClean="0"/>
          </a:p>
          <a:p>
            <a:r>
              <a:rPr lang="en-US" sz="2000" dirty="0" smtClean="0"/>
              <a:t>How to communicate between ISR and other threads?</a:t>
            </a:r>
          </a:p>
          <a:p>
            <a:pPr lvl="1"/>
            <a:r>
              <a:rPr lang="en-US" sz="1800" dirty="0" smtClean="0"/>
              <a:t>Data buffering</a:t>
            </a:r>
          </a:p>
          <a:p>
            <a:pPr lvl="1"/>
            <a:r>
              <a:rPr lang="en-US" sz="1800" dirty="0" smtClean="0"/>
              <a:t>Data integrity and race conditions</a:t>
            </a:r>
          </a:p>
        </p:txBody>
      </p:sp>
    </p:spTree>
    <p:extLst>
      <p:ext uri="{BB962C8B-B14F-4D97-AF65-F5344CB8AC3E}">
        <p14:creationId xmlns:p14="http://schemas.microsoft.com/office/powerpoint/2010/main" val="319731322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Hardware-triggered asynchronous software routine</a:t>
            </a:r>
          </a:p>
          <a:p>
            <a:pPr lvl="1"/>
            <a:r>
              <a:rPr lang="en-US" sz="1800" dirty="0" smtClean="0"/>
              <a:t>Triggered by hardware signal from peripheral or external device</a:t>
            </a:r>
          </a:p>
          <a:p>
            <a:pPr lvl="1"/>
            <a:r>
              <a:rPr lang="en-US" sz="1800" dirty="0" smtClean="0"/>
              <a:t>Asynchronous - can happen anywhere in the program (unless interrupt is disabled)</a:t>
            </a:r>
          </a:p>
          <a:p>
            <a:pPr lvl="1"/>
            <a:r>
              <a:rPr lang="en-US" sz="1800" dirty="0" smtClean="0"/>
              <a:t>Software routine - Interrupt service routine runs in response to interrupt</a:t>
            </a:r>
          </a:p>
          <a:p>
            <a:endParaRPr lang="en-US" sz="2000" dirty="0" smtClean="0"/>
          </a:p>
          <a:p>
            <a:r>
              <a:rPr lang="en-US" sz="2000" dirty="0" smtClean="0"/>
              <a:t>Fundamental mechanism of microcontrollers</a:t>
            </a:r>
          </a:p>
          <a:p>
            <a:pPr lvl="1"/>
            <a:r>
              <a:rPr lang="en-US" sz="1800" dirty="0" smtClean="0"/>
              <a:t>Provides efficient event-based processing rather than polling</a:t>
            </a:r>
          </a:p>
          <a:p>
            <a:pPr lvl="1"/>
            <a:r>
              <a:rPr lang="en-US" sz="1800" dirty="0" smtClean="0"/>
              <a:t>Provides quick response to events regardless</a:t>
            </a:r>
            <a:r>
              <a:rPr lang="en-US" sz="1800" baseline="30000" dirty="0" smtClean="0"/>
              <a:t>*</a:t>
            </a:r>
            <a:r>
              <a:rPr lang="en-US" sz="1800" dirty="0" smtClean="0"/>
              <a:t> of program state, complexity, location</a:t>
            </a:r>
          </a:p>
          <a:p>
            <a:pPr lvl="1"/>
            <a:r>
              <a:rPr lang="en-US" sz="1800" dirty="0" smtClean="0"/>
              <a:t>Allows many multithreaded embedded systems to be responsive without an operating system (specifically task scheduler)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74600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Work Is Done in ISR?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Trade-off: Faster response for ISR code will delay completion of other code</a:t>
            </a:r>
          </a:p>
          <a:p>
            <a:endParaRPr lang="en-US" sz="2000" dirty="0" smtClean="0"/>
          </a:p>
          <a:p>
            <a:r>
              <a:rPr lang="en-US" sz="2000" dirty="0" smtClean="0"/>
              <a:t>In system with multiple ISRs with short deadlines, perform critical work in ISR and buffer partial results for later processing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9680860"/>
      </p:ext>
    </p:extLst>
  </p:cSld>
  <p:clrMapOvr>
    <a:masterClrMapping/>
  </p:clrMapOvr>
  <p:transition>
    <p:pull dir="r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Sharing Data Safely between ISRs and other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13041"/>
      </p:ext>
    </p:extLst>
  </p:cSld>
  <p:clrMapOvr>
    <a:masterClrMapping/>
  </p:clrMapOvr>
  <p:transition>
    <p:pull dir="r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Volatile data – can be updated outside of the program’s immediate control</a:t>
            </a:r>
          </a:p>
          <a:p>
            <a:endParaRPr lang="en-US" sz="2000" dirty="0" smtClean="0"/>
          </a:p>
          <a:p>
            <a:r>
              <a:rPr lang="en-US" sz="2000" dirty="0" smtClean="0"/>
              <a:t>Non-atomic shared data – can be interrupted partway through read or write, is vulnerable to race conditions</a:t>
            </a:r>
          </a:p>
        </p:txBody>
      </p:sp>
    </p:spTree>
    <p:extLst>
      <p:ext uri="{BB962C8B-B14F-4D97-AF65-F5344CB8AC3E}">
        <p14:creationId xmlns:p14="http://schemas.microsoft.com/office/powerpoint/2010/main" val="39091775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Volatile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8388" cy="5867400"/>
          </a:xfrm>
        </p:spPr>
        <p:txBody>
          <a:bodyPr/>
          <a:lstStyle/>
          <a:p>
            <a:r>
              <a:rPr lang="en-US" sz="2000" dirty="0" smtClean="0"/>
              <a:t>Compilers assume that variables in memory do not change spontaneously, and optimize based on that belief</a:t>
            </a:r>
          </a:p>
          <a:p>
            <a:pPr lvl="1"/>
            <a:r>
              <a:rPr lang="en-US" sz="1800" i="1" dirty="0" smtClean="0"/>
              <a:t>Don’t reload a variable from memory if current function hasn’t changed it</a:t>
            </a:r>
          </a:p>
          <a:p>
            <a:pPr lvl="1"/>
            <a:r>
              <a:rPr lang="en-US" sz="1800" dirty="0" smtClean="0"/>
              <a:t>Read variable from memory into register (faster access)</a:t>
            </a:r>
          </a:p>
          <a:p>
            <a:pPr lvl="1"/>
            <a:r>
              <a:rPr lang="en-US" sz="1800" dirty="0" smtClean="0"/>
              <a:t>Write back to memory at end of the procedure, or before a procedure call, or when compiler runs out of free registers</a:t>
            </a:r>
          </a:p>
          <a:p>
            <a:r>
              <a:rPr lang="en-US" sz="2000" dirty="0" smtClean="0"/>
              <a:t>This optimization can fail</a:t>
            </a:r>
          </a:p>
          <a:p>
            <a:pPr lvl="1"/>
            <a:r>
              <a:rPr lang="en-US" sz="1800" dirty="0" smtClean="0"/>
              <a:t>Example: reading from input port, polling for key press</a:t>
            </a:r>
          </a:p>
          <a:p>
            <a:pPr lvl="2"/>
            <a:r>
              <a:rPr lang="en-US" dirty="0" smtClean="0"/>
              <a:t>while (SW_0) ; will read from SW_0 once and reuse that value</a:t>
            </a:r>
          </a:p>
          <a:p>
            <a:pPr lvl="2"/>
            <a:r>
              <a:rPr lang="en-US" dirty="0" smtClean="0"/>
              <a:t>Will generate an infinite loop triggered by SW_0 being true</a:t>
            </a:r>
          </a:p>
          <a:p>
            <a:r>
              <a:rPr lang="en-US" sz="2000" dirty="0" smtClean="0"/>
              <a:t>Variables for which it fails</a:t>
            </a:r>
          </a:p>
          <a:p>
            <a:pPr lvl="1"/>
            <a:r>
              <a:rPr lang="en-US" sz="1800" dirty="0" smtClean="0"/>
              <a:t>Memory-mapped peripheral register – register changes on its own</a:t>
            </a:r>
          </a:p>
          <a:p>
            <a:pPr lvl="1"/>
            <a:r>
              <a:rPr lang="en-US" sz="1800" dirty="0" smtClean="0"/>
              <a:t>Global variables modified by an ISR – ISR changes the variable</a:t>
            </a:r>
          </a:p>
          <a:p>
            <a:pPr lvl="1"/>
            <a:r>
              <a:rPr lang="en-US" sz="1800" dirty="0" smtClean="0"/>
              <a:t>Global variables in a multithreaded application – another thread or ISR changes the variable</a:t>
            </a:r>
          </a:p>
        </p:txBody>
      </p:sp>
    </p:spTree>
    <p:extLst>
      <p:ext uri="{BB962C8B-B14F-4D97-AF65-F5344CB8AC3E}">
        <p14:creationId xmlns:p14="http://schemas.microsoft.com/office/powerpoint/2010/main" val="375474503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Volatile Directive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Need to tell compiler which variables may change outside of its control</a:t>
            </a:r>
          </a:p>
          <a:p>
            <a:pPr lvl="1"/>
            <a:r>
              <a:rPr lang="en-US" sz="1800" dirty="0" smtClean="0"/>
              <a:t>Use volatile keyword to force compiler to reload these </a:t>
            </a:r>
            <a:r>
              <a:rPr lang="en-US" sz="1800" dirty="0" err="1" smtClean="0"/>
              <a:t>vars</a:t>
            </a:r>
            <a:r>
              <a:rPr lang="en-US" sz="1800" dirty="0" smtClean="0"/>
              <a:t> from memory for each use</a:t>
            </a:r>
          </a:p>
          <a:p>
            <a:pPr lvl="1"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	volatile unsigned </a:t>
            </a:r>
            <a:r>
              <a:rPr lang="en-US" sz="1800" b="1" dirty="0" err="1" smtClean="0">
                <a:latin typeface="Lucida Console" pitchFamily="49" charset="0"/>
              </a:rPr>
              <a:t>int</a:t>
            </a:r>
            <a:r>
              <a:rPr lang="en-US" sz="1800" b="1" dirty="0" smtClean="0">
                <a:latin typeface="Lucida Console" pitchFamily="49" charset="0"/>
              </a:rPr>
              <a:t> </a:t>
            </a:r>
            <a:r>
              <a:rPr lang="en-US" sz="1800" b="1" dirty="0" err="1" smtClean="0">
                <a:latin typeface="Lucida Console" pitchFamily="49" charset="0"/>
              </a:rPr>
              <a:t>num_ints</a:t>
            </a:r>
            <a:r>
              <a:rPr lang="en-US" sz="1800" b="1" dirty="0" smtClean="0">
                <a:latin typeface="Lucida Console" pitchFamily="49" charset="0"/>
              </a:rPr>
              <a:t>;</a:t>
            </a:r>
          </a:p>
          <a:p>
            <a:pPr lvl="1"/>
            <a:r>
              <a:rPr lang="en-US" sz="1800" dirty="0" smtClean="0"/>
              <a:t>Pointer to a volatile </a:t>
            </a:r>
            <a:r>
              <a:rPr lang="en-US" sz="1800" dirty="0" err="1" smtClean="0"/>
              <a:t>int</a:t>
            </a:r>
            <a:endParaRPr lang="en-US" sz="1800" dirty="0" smtClean="0"/>
          </a:p>
          <a:p>
            <a:pPr lvl="1">
              <a:buFontTx/>
              <a:buNone/>
            </a:pPr>
            <a:r>
              <a:rPr lang="en-US" sz="2400" b="1" dirty="0" smtClean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volatile </a:t>
            </a:r>
            <a:r>
              <a:rPr lang="en-US" sz="1800" b="1" dirty="0" err="1" smtClean="0">
                <a:latin typeface="Lucida Console" pitchFamily="49" charset="0"/>
              </a:rPr>
              <a:t>int</a:t>
            </a:r>
            <a:r>
              <a:rPr lang="en-US" sz="1800" b="1" dirty="0" smtClean="0">
                <a:latin typeface="Lucida Console" pitchFamily="49" charset="0"/>
              </a:rPr>
              <a:t> * </a:t>
            </a:r>
            <a:r>
              <a:rPr lang="en-US" sz="1800" b="1" dirty="0" err="1" smtClean="0">
                <a:latin typeface="Lucida Console" pitchFamily="49" charset="0"/>
              </a:rPr>
              <a:t>var</a:t>
            </a:r>
            <a:r>
              <a:rPr lang="en-US" sz="1800" b="1" dirty="0" smtClean="0">
                <a:latin typeface="Lucida Console" pitchFamily="49" charset="0"/>
              </a:rPr>
              <a:t>; // or</a:t>
            </a:r>
          </a:p>
          <a:p>
            <a:pPr lvl="1"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	</a:t>
            </a:r>
            <a:r>
              <a:rPr lang="en-US" sz="1800" b="1" dirty="0" err="1" smtClean="0">
                <a:latin typeface="Lucida Console" pitchFamily="49" charset="0"/>
              </a:rPr>
              <a:t>int</a:t>
            </a:r>
            <a:r>
              <a:rPr lang="en-US" sz="1800" b="1" dirty="0" smtClean="0">
                <a:latin typeface="Lucida Console" pitchFamily="49" charset="0"/>
              </a:rPr>
              <a:t> volatile * </a:t>
            </a:r>
            <a:r>
              <a:rPr lang="en-US" sz="1800" b="1" dirty="0" err="1" smtClean="0">
                <a:latin typeface="Lucida Console" pitchFamily="49" charset="0"/>
              </a:rPr>
              <a:t>var</a:t>
            </a:r>
            <a:r>
              <a:rPr lang="en-US" sz="1800" b="1" dirty="0" smtClean="0">
                <a:latin typeface="Lucida Console" pitchFamily="49" charset="0"/>
              </a:rPr>
              <a:t>;</a:t>
            </a:r>
          </a:p>
          <a:p>
            <a:pPr lvl="1">
              <a:buFontTx/>
              <a:buNone/>
            </a:pPr>
            <a:endParaRPr lang="en-US" sz="2400" b="1" dirty="0" smtClean="0">
              <a:latin typeface="Lucida Console" pitchFamily="49" charset="0"/>
            </a:endParaRPr>
          </a:p>
          <a:p>
            <a:pPr lvl="1"/>
            <a:r>
              <a:rPr lang="en-US" sz="1800" dirty="0" smtClean="0"/>
              <a:t>Now each C source read of a variable (e.g. status register) will result in an assembly language LDR instruction</a:t>
            </a:r>
          </a:p>
          <a:p>
            <a:pPr lvl="1"/>
            <a:r>
              <a:rPr lang="en-US" sz="1800" dirty="0" smtClean="0"/>
              <a:t>Good explanation in Nigel Jones’ “Volatile,” </a:t>
            </a:r>
            <a:r>
              <a:rPr lang="en-US" sz="1800" i="1" dirty="0" smtClean="0"/>
              <a:t>Embedded Systems Programming </a:t>
            </a:r>
            <a:r>
              <a:rPr lang="en-US" sz="1800" dirty="0" smtClean="0"/>
              <a:t>July 2001</a:t>
            </a:r>
            <a:endParaRPr lang="en-US" sz="2400" b="1" dirty="0" smtClean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9908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Non-Atomic Shared Data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3657600" cy="5638800"/>
          </a:xfrm>
        </p:spPr>
        <p:txBody>
          <a:bodyPr/>
          <a:lstStyle/>
          <a:p>
            <a:r>
              <a:rPr lang="en-US" sz="2200" dirty="0" smtClean="0"/>
              <a:t>Want to keep track of current time and date</a:t>
            </a:r>
          </a:p>
          <a:p>
            <a:endParaRPr lang="en-US" sz="2200" dirty="0" smtClean="0"/>
          </a:p>
          <a:p>
            <a:r>
              <a:rPr lang="en-US" sz="2200" dirty="0" smtClean="0"/>
              <a:t>Use 1 Hz interrupt from timer</a:t>
            </a:r>
          </a:p>
          <a:p>
            <a:endParaRPr lang="en-US" sz="2200" dirty="0" smtClean="0"/>
          </a:p>
          <a:p>
            <a:r>
              <a:rPr lang="en-US" sz="2200" dirty="0" smtClean="0"/>
              <a:t>System</a:t>
            </a:r>
          </a:p>
          <a:p>
            <a:pPr lvl="1"/>
            <a:r>
              <a:rPr lang="en-US" sz="1800" dirty="0" err="1" smtClean="0"/>
              <a:t>TimerVal</a:t>
            </a:r>
            <a:r>
              <a:rPr lang="en-US" sz="1800" dirty="0" smtClean="0"/>
              <a:t> structure tracks time and days since some reference event</a:t>
            </a:r>
          </a:p>
          <a:p>
            <a:pPr lvl="1"/>
            <a:r>
              <a:rPr lang="en-US" sz="1800" dirty="0" err="1" smtClean="0"/>
              <a:t>TimerVal’s</a:t>
            </a:r>
            <a:r>
              <a:rPr lang="en-US" sz="1800" dirty="0" smtClean="0"/>
              <a:t> fields are updated by periodic 1 Hz timer ISR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3400" y="838200"/>
            <a:ext cx="4648200" cy="1815882"/>
          </a:xfrm>
          <a:prstGeom prst="rect">
            <a:avLst/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void GetDateTime(DateTimeType * DT){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DT-&gt;day = TimerVal.day;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DT-&gt;hour = TimerVal.hour;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DT-&gt;minute = TimerVal.minute;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DT-&gt;second = TimerVal.second;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}</a:t>
            </a:r>
          </a:p>
        </p:txBody>
      </p:sp>
      <p:sp>
        <p:nvSpPr>
          <p:cNvPr id="36869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0" y="2971800"/>
            <a:ext cx="5105400" cy="3293209"/>
          </a:xfrm>
          <a:prstGeom prst="rect">
            <a:avLst/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void DateTimeISR(void){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TimerVal.second++;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if (TimerVal.second &gt; 59){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  TimerVal.second = 0;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  TimerVal.minute++;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  if (TimerVal.minute &gt; 59) {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    TimerVal.minute = 0;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    TimerVal.hour++;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    if (TimerVal.hour &gt; 23) {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	TimerVal.hour = 0;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      TimerVal.day++;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      … etc.</a:t>
            </a:r>
          </a:p>
          <a:p>
            <a:pPr eaLnBrk="1" hangingPunct="1">
              <a:buClr>
                <a:srgbClr val="0000FF"/>
              </a:buClr>
            </a:pPr>
            <a:r>
              <a:rPr lang="en-US" sz="1600" b="1">
                <a:latin typeface="Courier New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156280600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Checking the Time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2000" dirty="0" smtClean="0"/>
              <a:t>Problem</a:t>
            </a:r>
          </a:p>
          <a:p>
            <a:pPr lvl="1"/>
            <a:r>
              <a:rPr lang="en-US" sz="1800" dirty="0" smtClean="0"/>
              <a:t>An interrupt at the wrong time will lead to half-updated data in DT</a:t>
            </a:r>
          </a:p>
          <a:p>
            <a:r>
              <a:rPr lang="en-US" sz="2000" dirty="0" smtClean="0"/>
              <a:t>Failure Case</a:t>
            </a:r>
          </a:p>
          <a:p>
            <a:pPr lvl="1"/>
            <a:r>
              <a:rPr lang="en-US" sz="1800" dirty="0" err="1" smtClean="0"/>
              <a:t>TimerVal</a:t>
            </a:r>
            <a:r>
              <a:rPr lang="en-US" sz="1800" dirty="0" smtClean="0"/>
              <a:t> is {10, 23, 59, 59} (10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day, 23:59:59)</a:t>
            </a:r>
          </a:p>
          <a:p>
            <a:pPr lvl="1"/>
            <a:r>
              <a:rPr lang="en-US" sz="1800" dirty="0" smtClean="0"/>
              <a:t>Task code calls </a:t>
            </a:r>
            <a:r>
              <a:rPr lang="en-US" sz="1800" dirty="0" err="1" smtClean="0"/>
              <a:t>GetDateTime</a:t>
            </a:r>
            <a:r>
              <a:rPr lang="en-US" sz="1800" dirty="0" smtClean="0"/>
              <a:t>(), which starts copying the </a:t>
            </a:r>
            <a:r>
              <a:rPr lang="en-US" sz="1800" dirty="0" err="1" smtClean="0"/>
              <a:t>TimerVal</a:t>
            </a:r>
            <a:r>
              <a:rPr lang="en-US" sz="1800" dirty="0" smtClean="0"/>
              <a:t> fields to DT: day = 10, hour = 23</a:t>
            </a:r>
            <a:endParaRPr lang="en-US" sz="1400" dirty="0" smtClean="0"/>
          </a:p>
          <a:p>
            <a:pPr lvl="1"/>
            <a:r>
              <a:rPr lang="en-US" sz="1800" dirty="0" smtClean="0"/>
              <a:t>A timer interrupt occurs, which updates </a:t>
            </a:r>
            <a:r>
              <a:rPr lang="en-US" sz="1800" dirty="0" err="1" smtClean="0"/>
              <a:t>TimerVal</a:t>
            </a:r>
            <a:r>
              <a:rPr lang="en-US" sz="1800" dirty="0" smtClean="0"/>
              <a:t> to {11, 0, 0, 0}</a:t>
            </a:r>
            <a:endParaRPr lang="en-US" sz="1400" dirty="0" smtClean="0"/>
          </a:p>
          <a:p>
            <a:pPr lvl="1"/>
            <a:r>
              <a:rPr lang="en-US" sz="1800" dirty="0" err="1" smtClean="0"/>
              <a:t>GetDateTime</a:t>
            </a:r>
            <a:r>
              <a:rPr lang="en-US" sz="1800" dirty="0" smtClean="0"/>
              <a:t>() resumes executing, copying  the remaining </a:t>
            </a:r>
            <a:r>
              <a:rPr lang="en-US" sz="1800" dirty="0" err="1" smtClean="0"/>
              <a:t>TimerVal</a:t>
            </a:r>
            <a:r>
              <a:rPr lang="en-US" sz="1800" dirty="0" smtClean="0"/>
              <a:t> fields to DT: minute = 0, second = 0</a:t>
            </a:r>
            <a:endParaRPr lang="en-US" sz="1400" dirty="0" smtClean="0"/>
          </a:p>
          <a:p>
            <a:pPr lvl="1"/>
            <a:r>
              <a:rPr lang="en-US" sz="1800" dirty="0" smtClean="0"/>
              <a:t>DT now has a time stamp of {10, 23, 0, 0}. </a:t>
            </a:r>
          </a:p>
          <a:p>
            <a:pPr lvl="1"/>
            <a:r>
              <a:rPr lang="en-US" sz="1800" b="1" i="1" dirty="0" smtClean="0"/>
              <a:t>The system thinks time just jumped backwards one hour!</a:t>
            </a:r>
          </a:p>
          <a:p>
            <a:r>
              <a:rPr lang="en-US" sz="2000" dirty="0" smtClean="0"/>
              <a:t>Fundamental problem – “race condition”</a:t>
            </a:r>
          </a:p>
          <a:p>
            <a:pPr lvl="1"/>
            <a:r>
              <a:rPr lang="en-US" sz="1800" dirty="0" smtClean="0"/>
              <a:t>Preemption enables ISR to interrupt other code and possibly overwrite data</a:t>
            </a:r>
          </a:p>
          <a:p>
            <a:pPr lvl="1"/>
            <a:r>
              <a:rPr lang="en-US" sz="1800" dirty="0" smtClean="0"/>
              <a:t>Must ensure </a:t>
            </a:r>
            <a:r>
              <a:rPr lang="en-US" sz="1800" b="1" i="1" dirty="0" smtClean="0"/>
              <a:t>atomic (indivisible) </a:t>
            </a:r>
            <a:r>
              <a:rPr lang="en-US" sz="1800" dirty="0" smtClean="0"/>
              <a:t>access to the object </a:t>
            </a:r>
          </a:p>
          <a:p>
            <a:pPr lvl="2"/>
            <a:r>
              <a:rPr lang="en-US" sz="1400" dirty="0" smtClean="0"/>
              <a:t>Native atomic object size depends on processor’s instruction set and word size. </a:t>
            </a:r>
          </a:p>
          <a:p>
            <a:pPr lvl="2"/>
            <a:r>
              <a:rPr lang="en-US" sz="1400" dirty="0" smtClean="0"/>
              <a:t>Is 32 bits for ARM</a:t>
            </a:r>
          </a:p>
        </p:txBody>
      </p:sp>
    </p:spTree>
    <p:extLst>
      <p:ext uri="{BB962C8B-B14F-4D97-AF65-F5344CB8AC3E}">
        <p14:creationId xmlns:p14="http://schemas.microsoft.com/office/powerpoint/2010/main" val="15254575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Examining the Problem More Closely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Must protect any data object which both</a:t>
            </a:r>
          </a:p>
          <a:p>
            <a:pPr lvl="1">
              <a:defRPr/>
            </a:pPr>
            <a:r>
              <a:rPr lang="en-US" sz="1800" dirty="0" smtClean="0"/>
              <a:t>(1) requires multiple instructions to read or write (non-atomic access), </a:t>
            </a:r>
          </a:p>
          <a:p>
            <a:pPr marL="457200" lvl="1" indent="0">
              <a:buNone/>
              <a:defRPr/>
            </a:pPr>
            <a:r>
              <a:rPr lang="en-US" sz="1800" dirty="0" smtClean="0"/>
              <a:t>and</a:t>
            </a:r>
          </a:p>
          <a:p>
            <a:pPr lvl="1">
              <a:defRPr/>
            </a:pPr>
            <a:r>
              <a:rPr lang="en-US" sz="1800" dirty="0" smtClean="0"/>
              <a:t>(2) is potentially written by an ISR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How many tasks/ISRs can write to the data object?</a:t>
            </a:r>
          </a:p>
          <a:p>
            <a:pPr lvl="1">
              <a:defRPr/>
            </a:pPr>
            <a:r>
              <a:rPr lang="en-US" sz="1800" dirty="0" smtClean="0"/>
              <a:t>One? Then we have one-way communication </a:t>
            </a:r>
          </a:p>
          <a:p>
            <a:pPr lvl="2">
              <a:defRPr/>
            </a:pPr>
            <a:r>
              <a:rPr lang="en-US" sz="1800" dirty="0" smtClean="0"/>
              <a:t>Must </a:t>
            </a:r>
            <a:r>
              <a:rPr lang="en-US" sz="1800" b="1" i="1" dirty="0" smtClean="0">
                <a:solidFill>
                  <a:schemeClr val="accent6"/>
                </a:solidFill>
              </a:rPr>
              <a:t>ensure the data isn’t overwritten partway through </a:t>
            </a:r>
            <a:r>
              <a:rPr lang="en-US" sz="1800" dirty="0" smtClean="0"/>
              <a:t>being </a:t>
            </a:r>
            <a:r>
              <a:rPr lang="en-US" sz="1800" b="1" i="1" dirty="0" smtClean="0">
                <a:solidFill>
                  <a:schemeClr val="accent6"/>
                </a:solidFill>
              </a:rPr>
              <a:t>read </a:t>
            </a:r>
          </a:p>
          <a:p>
            <a:pPr lvl="3">
              <a:defRPr/>
            </a:pPr>
            <a:r>
              <a:rPr lang="en-US" sz="1600" dirty="0" smtClean="0"/>
              <a:t>Writer and reader don’t interrupt each other</a:t>
            </a:r>
          </a:p>
          <a:p>
            <a:pPr lvl="1">
              <a:defRPr/>
            </a:pPr>
            <a:r>
              <a:rPr lang="en-US" sz="1800" dirty="0" smtClean="0"/>
              <a:t>More than one? </a:t>
            </a:r>
          </a:p>
          <a:p>
            <a:pPr lvl="2">
              <a:defRPr/>
            </a:pPr>
            <a:r>
              <a:rPr lang="en-US" sz="1800" dirty="0" smtClean="0"/>
              <a:t>Must </a:t>
            </a:r>
            <a:r>
              <a:rPr lang="en-US" sz="1800" b="1" i="1" dirty="0" smtClean="0">
                <a:solidFill>
                  <a:schemeClr val="accent6"/>
                </a:solidFill>
              </a:rPr>
              <a:t>ensure the data isn’t overwritten partway through </a:t>
            </a:r>
            <a:r>
              <a:rPr lang="en-US" sz="1800" dirty="0" smtClean="0"/>
              <a:t>being </a:t>
            </a:r>
            <a:r>
              <a:rPr lang="en-US" sz="1800" b="1" i="1" dirty="0" smtClean="0">
                <a:solidFill>
                  <a:schemeClr val="accent6"/>
                </a:solidFill>
              </a:rPr>
              <a:t>read</a:t>
            </a:r>
          </a:p>
          <a:p>
            <a:pPr lvl="3">
              <a:defRPr/>
            </a:pPr>
            <a:r>
              <a:rPr lang="en-US" sz="1600" dirty="0" smtClean="0"/>
              <a:t>Writer and reader don’t interrupt each other</a:t>
            </a:r>
          </a:p>
          <a:p>
            <a:pPr lvl="2">
              <a:defRPr/>
            </a:pPr>
            <a:r>
              <a:rPr lang="en-US" sz="1800" dirty="0" smtClean="0"/>
              <a:t>Must </a:t>
            </a:r>
            <a:r>
              <a:rPr lang="en-US" sz="1800" b="1" i="1" dirty="0" smtClean="0">
                <a:solidFill>
                  <a:schemeClr val="accent6"/>
                </a:solidFill>
              </a:rPr>
              <a:t>ensure the data isn’t overwritten partway through </a:t>
            </a:r>
            <a:r>
              <a:rPr lang="en-US" sz="1800" dirty="0" smtClean="0"/>
              <a:t>being </a:t>
            </a:r>
            <a:r>
              <a:rPr lang="en-US" sz="1800" b="1" i="1" dirty="0" smtClean="0">
                <a:solidFill>
                  <a:schemeClr val="accent6"/>
                </a:solidFill>
              </a:rPr>
              <a:t>written </a:t>
            </a:r>
          </a:p>
          <a:p>
            <a:pPr lvl="3">
              <a:defRPr/>
            </a:pPr>
            <a:r>
              <a:rPr lang="en-US" sz="1600" dirty="0" smtClean="0"/>
              <a:t>Writers don’t interrupt each other</a:t>
            </a:r>
          </a:p>
        </p:txBody>
      </p:sp>
    </p:spTree>
    <p:extLst>
      <p:ext uri="{BB962C8B-B14F-4D97-AF65-F5344CB8AC3E}">
        <p14:creationId xmlns:p14="http://schemas.microsoft.com/office/powerpoint/2010/main" val="11586050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lIns="90360" tIns="44280" rIns="90360" bIns="442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914400"/>
            <a:ext cx="8686800" cy="5867400"/>
          </a:xfrm>
        </p:spPr>
        <p:txBody>
          <a:bodyPr lIns="90360" tIns="44280" rIns="90360" bIns="44280"/>
          <a:lstStyle/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hlink"/>
                </a:solidFill>
              </a:rPr>
              <a:t>Race condition</a:t>
            </a:r>
            <a:r>
              <a:rPr lang="en-GB" sz="2000" dirty="0" smtClean="0"/>
              <a:t>: </a:t>
            </a:r>
            <a:r>
              <a:rPr lang="en-US" sz="2000" dirty="0" smtClean="0"/>
              <a:t>Anomalous behavior due to unexpected critical dependence on the relative timing of events. Result of example code depends on the </a:t>
            </a:r>
            <a:r>
              <a:rPr lang="en-US" sz="2000" i="1" dirty="0" smtClean="0"/>
              <a:t>relative timing </a:t>
            </a:r>
            <a:r>
              <a:rPr lang="en-US" sz="2000" dirty="0" smtClean="0"/>
              <a:t>of the read and write operations.</a:t>
            </a:r>
          </a:p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/>
          </a:p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hlink"/>
                </a:solidFill>
              </a:rPr>
              <a:t>Critical section</a:t>
            </a:r>
            <a:r>
              <a:rPr lang="en-GB" sz="2000" dirty="0" smtClean="0"/>
              <a:t>: </a:t>
            </a:r>
            <a:r>
              <a:rPr lang="en-US" sz="2000" dirty="0" smtClean="0"/>
              <a:t>A section of code which creates a possible race condition. The code section can only be executed by one process at a time. Some synchronization mechanism is required at the entry and exit of the critical section to ensure exclusive use. </a:t>
            </a:r>
          </a:p>
        </p:txBody>
      </p:sp>
      <p:sp>
        <p:nvSpPr>
          <p:cNvPr id="39940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2400" y="3992563"/>
            <a:ext cx="7126288" cy="2009775"/>
          </a:xfrm>
          <a:prstGeom prst="roundRect">
            <a:avLst>
              <a:gd name="adj" fmla="val 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66875" y="3930650"/>
            <a:ext cx="6543675" cy="2216150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21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Solution: Briefly Disable Preemption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305800" cy="5867400"/>
          </a:xfrm>
        </p:spPr>
        <p:txBody>
          <a:bodyPr/>
          <a:lstStyle/>
          <a:p>
            <a:r>
              <a:rPr lang="en-US" sz="1800" dirty="0" smtClean="0"/>
              <a:t>Prevent preemption within </a:t>
            </a:r>
            <a:br>
              <a:rPr lang="en-US" sz="1800" dirty="0" smtClean="0"/>
            </a:br>
            <a:r>
              <a:rPr lang="en-US" sz="1800" dirty="0" smtClean="0"/>
              <a:t>critical section</a:t>
            </a:r>
          </a:p>
          <a:p>
            <a:r>
              <a:rPr lang="en-US" sz="1800" dirty="0" smtClean="0"/>
              <a:t>If an </a:t>
            </a:r>
            <a:r>
              <a:rPr lang="en-US" sz="1800" b="1" i="1" dirty="0" smtClean="0"/>
              <a:t>ISR can write </a:t>
            </a:r>
            <a:r>
              <a:rPr lang="en-US" sz="1800" dirty="0" smtClean="0"/>
              <a:t>to the </a:t>
            </a:r>
            <a:br>
              <a:rPr lang="en-US" sz="1800" dirty="0" smtClean="0"/>
            </a:br>
            <a:r>
              <a:rPr lang="en-US" sz="1800" dirty="0" smtClean="0"/>
              <a:t>shared data object, need to </a:t>
            </a:r>
            <a:br>
              <a:rPr lang="en-US" sz="1800" dirty="0" smtClean="0"/>
            </a:br>
            <a:r>
              <a:rPr lang="en-US" sz="1800" b="1" i="1" dirty="0" smtClean="0"/>
              <a:t>disable interrupts </a:t>
            </a:r>
          </a:p>
          <a:p>
            <a:pPr lvl="1"/>
            <a:r>
              <a:rPr lang="en-US" sz="1600" dirty="0" smtClean="0"/>
              <a:t>save current interrupt </a:t>
            </a:r>
            <a:br>
              <a:rPr lang="en-US" sz="1600" dirty="0" smtClean="0"/>
            </a:br>
            <a:r>
              <a:rPr lang="en-US" sz="1600" dirty="0" smtClean="0"/>
              <a:t>masking state in m</a:t>
            </a:r>
          </a:p>
          <a:p>
            <a:pPr lvl="1"/>
            <a:r>
              <a:rPr lang="en-US" sz="1600" dirty="0" smtClean="0"/>
              <a:t>disable interrupts</a:t>
            </a:r>
          </a:p>
          <a:p>
            <a:r>
              <a:rPr lang="en-US" sz="1800" dirty="0" smtClean="0"/>
              <a:t>Restore </a:t>
            </a:r>
            <a:r>
              <a:rPr lang="en-US" sz="1800" b="1" i="1" dirty="0" smtClean="0"/>
              <a:t>previous state </a:t>
            </a:r>
            <a:br>
              <a:rPr lang="en-US" sz="1800" b="1" i="1" dirty="0" smtClean="0"/>
            </a:br>
            <a:r>
              <a:rPr lang="en-US" sz="1800" dirty="0" smtClean="0"/>
              <a:t>afterwards (interrupts</a:t>
            </a:r>
            <a:br>
              <a:rPr lang="en-US" sz="1800" dirty="0" smtClean="0"/>
            </a:br>
            <a:r>
              <a:rPr lang="en-US" sz="1800" dirty="0" smtClean="0"/>
              <a:t>may have already been </a:t>
            </a:r>
            <a:br>
              <a:rPr lang="en-US" sz="1800" dirty="0" smtClean="0"/>
            </a:br>
            <a:r>
              <a:rPr lang="en-US" sz="1800" dirty="0" smtClean="0"/>
              <a:t>disabled for another reason)</a:t>
            </a:r>
          </a:p>
          <a:p>
            <a:r>
              <a:rPr lang="en-US" sz="1800" dirty="0"/>
              <a:t>Use CMSIS-CORE to save,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control </a:t>
            </a:r>
            <a:r>
              <a:rPr lang="en-US" sz="1800" dirty="0"/>
              <a:t>and restore interrupt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masking </a:t>
            </a:r>
            <a:r>
              <a:rPr lang="en-US" sz="1800" dirty="0"/>
              <a:t>state</a:t>
            </a:r>
          </a:p>
          <a:p>
            <a:r>
              <a:rPr lang="en-US" sz="1800" dirty="0"/>
              <a:t>Avoid if possible</a:t>
            </a:r>
          </a:p>
          <a:p>
            <a:pPr lvl="1"/>
            <a:r>
              <a:rPr lang="en-US" sz="1400" dirty="0" smtClean="0"/>
              <a:t>Disabling </a:t>
            </a:r>
            <a:r>
              <a:rPr lang="en-US" sz="1400" dirty="0"/>
              <a:t>interrupts delays response to all other processing requests</a:t>
            </a:r>
          </a:p>
          <a:p>
            <a:pPr lvl="1"/>
            <a:r>
              <a:rPr lang="en-US" sz="1400" dirty="0" smtClean="0"/>
              <a:t>Make this time as short as possible (e.g. a few instructions)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914400"/>
            <a:ext cx="4953000" cy="4136517"/>
          </a:xfrm>
          <a:prstGeom prst="rect">
            <a:avLst/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GetDateTime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DateTimeType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* DT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uint32_t m;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m = __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get_PRIMASK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disable_irq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DT-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&gt;day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TimerVal.day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DT-&gt;hour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TimerVal.hour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DT-&gt;minute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TimerVal.minute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DT-&gt;second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TimerVal.second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set_PRIMASK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(m);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7083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Example Program Requirements &amp; Design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810000"/>
            <a:ext cx="8686800" cy="3352800"/>
          </a:xfrm>
        </p:spPr>
        <p:txBody>
          <a:bodyPr/>
          <a:lstStyle/>
          <a:p>
            <a:r>
              <a:rPr lang="en-US" sz="2000" dirty="0" smtClean="0"/>
              <a:t>Req1:  When Switch SW is pressed, ISR will increment count variable</a:t>
            </a:r>
          </a:p>
          <a:p>
            <a:r>
              <a:rPr lang="en-US" sz="2000" dirty="0" smtClean="0"/>
              <a:t>Req2:  Main code will light LEDs according to count value in binary sequence (Blue: 4, Green: 2, Red: 1)</a:t>
            </a:r>
          </a:p>
          <a:p>
            <a:r>
              <a:rPr lang="en-US" sz="2000" dirty="0" smtClean="0"/>
              <a:t>Req3: Main code will toggle its debug line each time it executes</a:t>
            </a:r>
          </a:p>
          <a:p>
            <a:r>
              <a:rPr lang="en-US" sz="2000" dirty="0" smtClean="0"/>
              <a:t>Req4: ISR will raise its debug line (and lower main’s debug line) whenever it is executing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150" y="813137"/>
            <a:ext cx="7232450" cy="2218730"/>
            <a:chOff x="381000" y="1828800"/>
            <a:chExt cx="7232450" cy="2218730"/>
          </a:xfrm>
        </p:grpSpPr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1517650" y="2381250"/>
              <a:ext cx="76835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Verdana" pitchFamily="34" charset="0"/>
                </a:rPr>
                <a:t>ISR</a:t>
              </a:r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276600" y="2533650"/>
              <a:ext cx="17526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Verdana" pitchFamily="34" charset="0"/>
                </a:rPr>
                <a:t>count</a:t>
              </a:r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" name="AutoShape 37"/>
            <p:cNvCxnSpPr>
              <a:cxnSpLocks noChangeShapeType="1"/>
              <a:stCxn id="5" idx="6"/>
              <a:endCxn id="6" idx="1"/>
            </p:cNvCxnSpPr>
            <p:nvPr/>
          </p:nvCxnSpPr>
          <p:spPr bwMode="auto">
            <a:xfrm>
              <a:off x="2286000" y="2724150"/>
              <a:ext cx="990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Oval 50"/>
            <p:cNvSpPr>
              <a:spLocks noChangeArrowheads="1"/>
            </p:cNvSpPr>
            <p:nvPr/>
          </p:nvSpPr>
          <p:spPr bwMode="auto">
            <a:xfrm>
              <a:off x="5791200" y="2286000"/>
              <a:ext cx="990600" cy="914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Main</a:t>
              </a:r>
            </a:p>
          </p:txBody>
        </p:sp>
        <p:cxnSp>
          <p:nvCxnSpPr>
            <p:cNvPr id="9" name="AutoShape 47"/>
            <p:cNvCxnSpPr>
              <a:cxnSpLocks noChangeShapeType="1"/>
              <a:stCxn id="13" idx="3"/>
              <a:endCxn id="5" idx="2"/>
            </p:cNvCxnSpPr>
            <p:nvPr/>
          </p:nvCxnSpPr>
          <p:spPr bwMode="auto">
            <a:xfrm flipV="1">
              <a:off x="873443" y="2724150"/>
              <a:ext cx="644207" cy="955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9"/>
            <p:cNvCxnSpPr>
              <a:cxnSpLocks noChangeShapeType="1"/>
              <a:stCxn id="8" idx="6"/>
              <a:endCxn id="16" idx="1"/>
            </p:cNvCxnSpPr>
            <p:nvPr/>
          </p:nvCxnSpPr>
          <p:spPr bwMode="auto">
            <a:xfrm>
              <a:off x="6781800" y="2743200"/>
              <a:ext cx="34034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74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20954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>
                  <a:latin typeface="+mj-lt"/>
                </a:rPr>
                <a:t>(does initialization,</a:t>
              </a:r>
            </a:p>
            <a:p>
              <a:r>
                <a:rPr lang="en-US" sz="1800" i="1" dirty="0">
                  <a:latin typeface="+mj-lt"/>
                </a:rPr>
                <a:t>then </a:t>
              </a:r>
              <a:r>
                <a:rPr lang="en-US" sz="1800" i="1" dirty="0" smtClean="0">
                  <a:latin typeface="+mj-lt"/>
                </a:rPr>
                <a:t>updates LED </a:t>
              </a:r>
              <a:br>
                <a:rPr lang="en-US" sz="1800" i="1" dirty="0" smtClean="0">
                  <a:latin typeface="+mj-lt"/>
                </a:rPr>
              </a:br>
              <a:r>
                <a:rPr lang="en-US" sz="1800" i="1" dirty="0" smtClean="0">
                  <a:latin typeface="+mj-lt"/>
                </a:rPr>
                <a:t>based on count)</a:t>
              </a:r>
              <a:endParaRPr lang="en-US" sz="1800" i="1" dirty="0">
                <a:latin typeface="+mj-lt"/>
              </a:endParaRPr>
            </a:p>
          </p:txBody>
        </p:sp>
        <p:cxnSp>
          <p:nvCxnSpPr>
            <p:cNvPr id="12" name="AutoShape 37"/>
            <p:cNvCxnSpPr>
              <a:cxnSpLocks noChangeShapeType="1"/>
              <a:stCxn id="6" idx="3"/>
              <a:endCxn id="8" idx="2"/>
            </p:cNvCxnSpPr>
            <p:nvPr/>
          </p:nvCxnSpPr>
          <p:spPr bwMode="auto">
            <a:xfrm>
              <a:off x="5029200" y="2724150"/>
              <a:ext cx="762000" cy="19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42"/>
            <p:cNvSpPr txBox="1">
              <a:spLocks noChangeArrowheads="1"/>
            </p:cNvSpPr>
            <p:nvPr/>
          </p:nvSpPr>
          <p:spPr bwMode="auto">
            <a:xfrm>
              <a:off x="381000" y="2533650"/>
              <a:ext cx="492443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 smtClean="0">
                  <a:latin typeface="Lucida Console" pitchFamily="49" charset="0"/>
                </a:rPr>
                <a:t>SW</a:t>
              </a:r>
              <a:endParaRPr lang="en-US" sz="2000" dirty="0">
                <a:latin typeface="Lucida Console" pitchFamily="49" charset="0"/>
              </a:endParaRPr>
            </a:p>
          </p:txBody>
        </p:sp>
        <p:sp>
          <p:nvSpPr>
            <p:cNvPr id="14" name="TextBox 53"/>
            <p:cNvSpPr txBox="1">
              <a:spLocks noChangeArrowheads="1"/>
            </p:cNvSpPr>
            <p:nvPr/>
          </p:nvSpPr>
          <p:spPr bwMode="auto">
            <a:xfrm>
              <a:off x="7010400" y="1828800"/>
              <a:ext cx="6030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 smtClean="0">
                  <a:latin typeface="Lucida Console" pitchFamily="49" charset="0"/>
                </a:rPr>
                <a:t>RGB</a:t>
              </a:r>
              <a:br>
                <a:rPr lang="en-US" sz="1800" dirty="0" smtClean="0">
                  <a:latin typeface="Lucida Console" pitchFamily="49" charset="0"/>
                </a:rPr>
              </a:br>
              <a:r>
                <a:rPr lang="en-US" sz="1800" dirty="0" smtClean="0">
                  <a:latin typeface="Lucida Console" pitchFamily="49" charset="0"/>
                </a:rPr>
                <a:t>LED</a:t>
              </a:r>
              <a:endParaRPr lang="en-US" sz="1800" dirty="0">
                <a:latin typeface="Lucida Console" pitchFamily="49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122147" y="2552700"/>
              <a:ext cx="381000" cy="381000"/>
              <a:chOff x="7467600" y="1981200"/>
              <a:chExt cx="228600" cy="1524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467600" y="1981200"/>
                <a:ext cx="76200" cy="1524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543800" y="1981200"/>
                <a:ext cx="76200" cy="15240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620000" y="1981200"/>
                <a:ext cx="76200" cy="152400"/>
              </a:xfrm>
              <a:prstGeom prst="rect">
                <a:avLst/>
              </a:prstGeom>
              <a:solidFill>
                <a:schemeClr val="accent4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990600" y="2438400"/>
            <a:ext cx="2057400" cy="1219200"/>
            <a:chOff x="3984" y="2544"/>
            <a:chExt cx="1296" cy="768"/>
          </a:xfrm>
        </p:grpSpPr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4032" y="2976"/>
              <a:ext cx="120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Global Variable</a:t>
              </a:r>
            </a:p>
          </p:txBody>
        </p:sp>
        <p:sp>
          <p:nvSpPr>
            <p:cNvPr id="21" name="Oval 54"/>
            <p:cNvSpPr>
              <a:spLocks noChangeArrowheads="1"/>
            </p:cNvSpPr>
            <p:nvPr/>
          </p:nvSpPr>
          <p:spPr bwMode="auto">
            <a:xfrm>
              <a:off x="4176" y="2592"/>
              <a:ext cx="384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ISR</a:t>
              </a:r>
            </a:p>
          </p:txBody>
        </p:sp>
        <p:sp>
          <p:nvSpPr>
            <p:cNvPr id="22" name="Oval 55"/>
            <p:cNvSpPr>
              <a:spLocks noChangeArrowheads="1"/>
            </p:cNvSpPr>
            <p:nvPr/>
          </p:nvSpPr>
          <p:spPr bwMode="auto">
            <a:xfrm>
              <a:off x="4656" y="2592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Task</a:t>
              </a:r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3984" y="2544"/>
              <a:ext cx="129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161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for Sharing Data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thread/ISR diagram, identify shared data</a:t>
            </a:r>
          </a:p>
          <a:p>
            <a:r>
              <a:rPr lang="en-US" sz="2000" dirty="0" smtClean="0"/>
              <a:t>Determine which shared data is too large to be handled atomically by default</a:t>
            </a:r>
          </a:p>
          <a:p>
            <a:pPr lvl="1"/>
            <a:r>
              <a:rPr lang="en-US" sz="1800" dirty="0" smtClean="0"/>
              <a:t>This needs to be protected from preemption (e.g. disable interrupt(s), use an RTOS synchronization mechanism)</a:t>
            </a:r>
          </a:p>
          <a:p>
            <a:r>
              <a:rPr lang="en-US" sz="2000" dirty="0" smtClean="0"/>
              <a:t>Declare (and initialize) shared variables as volatile in main file (or </a:t>
            </a:r>
            <a:r>
              <a:rPr lang="en-US" sz="2000" dirty="0" err="1" smtClean="0"/>
              <a:t>globals.c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b="1" i="1" dirty="0" smtClean="0"/>
              <a:t>volatile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my_shared_var</a:t>
            </a:r>
            <a:r>
              <a:rPr lang="en-US" sz="1800" dirty="0" smtClean="0"/>
              <a:t>=0;</a:t>
            </a:r>
          </a:p>
          <a:p>
            <a:r>
              <a:rPr lang="en-US" sz="2000" dirty="0" smtClean="0"/>
              <a:t>Update </a:t>
            </a:r>
            <a:r>
              <a:rPr lang="en-US" sz="2000" dirty="0" err="1" smtClean="0"/>
              <a:t>extern.h</a:t>
            </a:r>
            <a:r>
              <a:rPr lang="en-US" sz="2000" dirty="0" smtClean="0"/>
              <a:t> to make these variables available to functions in other files</a:t>
            </a:r>
          </a:p>
          <a:p>
            <a:pPr lvl="1"/>
            <a:r>
              <a:rPr lang="en-US" sz="1800" b="1" i="1" dirty="0" smtClean="0"/>
              <a:t>volatile </a:t>
            </a:r>
            <a:r>
              <a:rPr lang="en-US" sz="1800" dirty="0" smtClean="0"/>
              <a:t>extern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my_shared_var</a:t>
            </a:r>
            <a:r>
              <a:rPr lang="en-US" sz="1800" dirty="0" smtClean="0"/>
              <a:t>; </a:t>
            </a:r>
          </a:p>
          <a:p>
            <a:pPr lvl="1"/>
            <a:r>
              <a:rPr lang="en-US" sz="1800" b="1" i="1" dirty="0" smtClean="0"/>
              <a:t>#include “</a:t>
            </a:r>
            <a:r>
              <a:rPr lang="en-US" sz="1800" b="1" i="1" dirty="0" err="1" smtClean="0"/>
              <a:t>extern.h</a:t>
            </a:r>
            <a:r>
              <a:rPr lang="en-US" sz="1800" b="1" i="1" dirty="0" smtClean="0"/>
              <a:t>”</a:t>
            </a:r>
            <a:r>
              <a:rPr lang="en-US" sz="1800" dirty="0" smtClean="0"/>
              <a:t> in every file which uses these shared variables</a:t>
            </a:r>
          </a:p>
          <a:p>
            <a:r>
              <a:rPr lang="en-US" sz="2000" dirty="0" smtClean="0"/>
              <a:t>When using long (non-atomic) shared data, save, disable and restore interrupt masking status</a:t>
            </a:r>
          </a:p>
          <a:p>
            <a:pPr lvl="1"/>
            <a:r>
              <a:rPr lang="en-US" sz="1800" dirty="0" smtClean="0"/>
              <a:t>CMSIS-CORE interface: __</a:t>
            </a:r>
            <a:r>
              <a:rPr lang="en-US" sz="1800" dirty="0" err="1" smtClean="0"/>
              <a:t>disable_irq</a:t>
            </a:r>
            <a:r>
              <a:rPr lang="en-US" sz="1800" dirty="0" smtClean="0"/>
              <a:t>(), __</a:t>
            </a:r>
            <a:r>
              <a:rPr lang="en-US" sz="1800" dirty="0" err="1" smtClean="0"/>
              <a:t>get_PRIMASK</a:t>
            </a:r>
            <a:r>
              <a:rPr lang="en-US" sz="1800" dirty="0" smtClean="0"/>
              <a:t>(), __</a:t>
            </a:r>
            <a:r>
              <a:rPr lang="en-US" sz="1800" dirty="0" err="1" smtClean="0"/>
              <a:t>set_PRIMASK</a:t>
            </a:r>
            <a:r>
              <a:rPr lang="en-US" sz="1800" dirty="0" smtClean="0"/>
              <a:t>()</a:t>
            </a:r>
          </a:p>
          <a:p>
            <a:endParaRPr lang="en-US" sz="2000" dirty="0" smtClean="0"/>
          </a:p>
          <a:p>
            <a:pPr lvl="1">
              <a:buFont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50591395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895600" cy="5181600"/>
          </a:xfrm>
        </p:spPr>
        <p:txBody>
          <a:bodyPr/>
          <a:lstStyle/>
          <a:p>
            <a:r>
              <a:rPr lang="en-US" sz="2000" dirty="0" smtClean="0"/>
              <a:t>We will examine processor’s response to exception in detail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44371" r="40171" b="20448"/>
          <a:stretch/>
        </p:blipFill>
        <p:spPr>
          <a:xfrm>
            <a:off x="3810000" y="1143000"/>
            <a:ext cx="5334000" cy="4131538"/>
          </a:xfrm>
        </p:spPr>
      </p:pic>
    </p:spTree>
    <p:extLst>
      <p:ext uri="{BB962C8B-B14F-4D97-AF65-F5344CB8AC3E}">
        <p14:creationId xmlns:p14="http://schemas.microsoft.com/office/powerpoint/2010/main" val="2220367403"/>
      </p:ext>
    </p:extLst>
  </p:cSld>
  <p:clrMapOvr>
    <a:masterClrMapping/>
  </p:clrMapOvr>
  <p:transition>
    <p:pull dir="r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14268</TotalTime>
  <Words>4179</Words>
  <Application>Microsoft Office PowerPoint</Application>
  <PresentationFormat>On-screen Show (4:3)</PresentationFormat>
  <Paragraphs>916</Paragraphs>
  <Slides>80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ARMTheme</vt:lpstr>
      <vt:lpstr>Improved ARMTheme</vt:lpstr>
      <vt:lpstr>Cortex-M0+  Exceptions and Interrupts</vt:lpstr>
      <vt:lpstr>Overview</vt:lpstr>
      <vt:lpstr>Exception and Interrupt Concepts</vt:lpstr>
      <vt:lpstr>Example System with Interrupt</vt:lpstr>
      <vt:lpstr>How to Detect Switch is Pressed?</vt:lpstr>
      <vt:lpstr>Interrupt or Exception Processing Sequence</vt:lpstr>
      <vt:lpstr>Interrupts</vt:lpstr>
      <vt:lpstr>Example Program Requirements &amp; Design</vt:lpstr>
      <vt:lpstr>Example Exception Handler</vt:lpstr>
      <vt:lpstr>Use Debugger for Detailed Processor View</vt:lpstr>
      <vt:lpstr>Entering an Exception Handler</vt:lpstr>
      <vt:lpstr>CPU’s Hardwired Exception Processing</vt:lpstr>
      <vt:lpstr>1. Finish Current Instruction</vt:lpstr>
      <vt:lpstr>2. Push Context onto Current Stack</vt:lpstr>
      <vt:lpstr>Context Saved on Stack</vt:lpstr>
      <vt:lpstr>3. Switch to Handler/Privileged Mode</vt:lpstr>
      <vt:lpstr>Handler and Privileged Mode</vt:lpstr>
      <vt:lpstr>Update IPSR with Exception Number</vt:lpstr>
      <vt:lpstr>4. Load PC With Address Of Exception Handler</vt:lpstr>
      <vt:lpstr>Can Examine Vector Table With Debugger</vt:lpstr>
      <vt:lpstr>Upon Entry to Handler</vt:lpstr>
      <vt:lpstr>5. Load LR With EXC_RETURN Code</vt:lpstr>
      <vt:lpstr>Updated LR With EXC_RETURN Code</vt:lpstr>
      <vt:lpstr>6. Start Executing Exception Handler</vt:lpstr>
      <vt:lpstr>After Handler Has Saved More Context</vt:lpstr>
      <vt:lpstr>Continue Executing Exception Handler</vt:lpstr>
      <vt:lpstr>Exiting an Exception Handler</vt:lpstr>
      <vt:lpstr>Exiting an Exception Handler</vt:lpstr>
      <vt:lpstr>1. Execute Instruction for Exception Return</vt:lpstr>
      <vt:lpstr>What Will Be Popped from Stack?</vt:lpstr>
      <vt:lpstr>2. Select Stack, Restore Context</vt:lpstr>
      <vt:lpstr>Example</vt:lpstr>
      <vt:lpstr>Resume Executing Previous Main Thread Code</vt:lpstr>
      <vt:lpstr>Cortex-M0+ Interrupts</vt:lpstr>
      <vt:lpstr>Microcontroller Interrupts</vt:lpstr>
      <vt:lpstr>Nested Vectored Interrupt Controller</vt:lpstr>
      <vt:lpstr>Some Interrupt Sources (Partial)</vt:lpstr>
      <vt:lpstr>NVIC Registers and State</vt:lpstr>
      <vt:lpstr>NVIC Registers and State</vt:lpstr>
      <vt:lpstr>Core Exception Mask Register</vt:lpstr>
      <vt:lpstr>Prioritization</vt:lpstr>
      <vt:lpstr>Special Cases of Prioritization</vt:lpstr>
      <vt:lpstr>Using Port Module and External Interrupts</vt:lpstr>
      <vt:lpstr>Port Module</vt:lpstr>
      <vt:lpstr>Pin Control Register</vt:lpstr>
      <vt:lpstr>CMSIS C Support for PCR</vt:lpstr>
      <vt:lpstr>CMSIS C Support for PCR</vt:lpstr>
      <vt:lpstr>Configure MCU to respond to the interrupt</vt:lpstr>
      <vt:lpstr>Write Interrupt Service Routine</vt:lpstr>
      <vt:lpstr>Refresher: Program Requirements &amp; Design</vt:lpstr>
      <vt:lpstr>Visualizing the Timing of Processor Activities</vt:lpstr>
      <vt:lpstr>KL25Z GPIO Ports with Interrupts</vt:lpstr>
      <vt:lpstr>FREEDOM KL25Z Physical Set-up</vt:lpstr>
      <vt:lpstr>Building a Program – Break into Pieces</vt:lpstr>
      <vt:lpstr>Where Do the Pieces Go?</vt:lpstr>
      <vt:lpstr>Main Function</vt:lpstr>
      <vt:lpstr>Switch Interrupt Initialization</vt:lpstr>
      <vt:lpstr>ISR</vt:lpstr>
      <vt:lpstr>Basic Operation</vt:lpstr>
      <vt:lpstr>Examine Saved State in ISR</vt:lpstr>
      <vt:lpstr>At Start of ISR</vt:lpstr>
      <vt:lpstr>Step through ISR to End</vt:lpstr>
      <vt:lpstr>Return from Interrupt to Main function</vt:lpstr>
      <vt:lpstr>Timing Analysis</vt:lpstr>
      <vt:lpstr>Big Picture Timing Behavior</vt:lpstr>
      <vt:lpstr>Interrupt Response Latency</vt:lpstr>
      <vt:lpstr>Maximum Interrupt Rate</vt:lpstr>
      <vt:lpstr>Program Design with INterrupts</vt:lpstr>
      <vt:lpstr>Program Design with Interrupts</vt:lpstr>
      <vt:lpstr>How Much Work Is Done in ISR?</vt:lpstr>
      <vt:lpstr>Sharing Data Safely between ISRs and other Threads</vt:lpstr>
      <vt:lpstr>Overview</vt:lpstr>
      <vt:lpstr>Volatile Data</vt:lpstr>
      <vt:lpstr>The Volatile Directive</vt:lpstr>
      <vt:lpstr>Non-Atomic Shared Data</vt:lpstr>
      <vt:lpstr>Example: Checking the Time</vt:lpstr>
      <vt:lpstr>Examining the Problem More Closely</vt:lpstr>
      <vt:lpstr>Definitions</vt:lpstr>
      <vt:lpstr>Solution: Briefly Disable Preemption</vt:lpstr>
      <vt:lpstr>Summary for Sharing Data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Alex</cp:lastModifiedBy>
  <cp:revision>225</cp:revision>
  <cp:lastPrinted>2000-08-21T16:55:50Z</cp:lastPrinted>
  <dcterms:created xsi:type="dcterms:W3CDTF">2000-08-18T17:47:17Z</dcterms:created>
  <dcterms:modified xsi:type="dcterms:W3CDTF">2013-06-20T15:15:12Z</dcterms:modified>
</cp:coreProperties>
</file>