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7" r:id="rId2"/>
  </p:sldMasterIdLst>
  <p:notesMasterIdLst>
    <p:notesMasterId r:id="rId40"/>
  </p:notesMasterIdLst>
  <p:handoutMasterIdLst>
    <p:handoutMasterId r:id="rId41"/>
  </p:handoutMasterIdLst>
  <p:sldIdLst>
    <p:sldId id="260" r:id="rId3"/>
    <p:sldId id="354" r:id="rId4"/>
    <p:sldId id="324" r:id="rId5"/>
    <p:sldId id="382" r:id="rId6"/>
    <p:sldId id="355" r:id="rId7"/>
    <p:sldId id="360" r:id="rId8"/>
    <p:sldId id="359" r:id="rId9"/>
    <p:sldId id="361" r:id="rId10"/>
    <p:sldId id="364" r:id="rId11"/>
    <p:sldId id="366" r:id="rId12"/>
    <p:sldId id="363" r:id="rId13"/>
    <p:sldId id="362" r:id="rId14"/>
    <p:sldId id="365" r:id="rId15"/>
    <p:sldId id="358" r:id="rId16"/>
    <p:sldId id="383" r:id="rId17"/>
    <p:sldId id="367" r:id="rId18"/>
    <p:sldId id="372" r:id="rId19"/>
    <p:sldId id="368" r:id="rId20"/>
    <p:sldId id="373" r:id="rId21"/>
    <p:sldId id="374" r:id="rId22"/>
    <p:sldId id="378" r:id="rId23"/>
    <p:sldId id="379" r:id="rId24"/>
    <p:sldId id="369" r:id="rId25"/>
    <p:sldId id="380" r:id="rId26"/>
    <p:sldId id="375" r:id="rId27"/>
    <p:sldId id="348" r:id="rId28"/>
    <p:sldId id="376" r:id="rId29"/>
    <p:sldId id="377" r:id="rId30"/>
    <p:sldId id="327" r:id="rId31"/>
    <p:sldId id="371" r:id="rId32"/>
    <p:sldId id="381" r:id="rId33"/>
    <p:sldId id="345" r:id="rId34"/>
    <p:sldId id="384" r:id="rId35"/>
    <p:sldId id="385" r:id="rId36"/>
    <p:sldId id="386" r:id="rId37"/>
    <p:sldId id="388" r:id="rId38"/>
    <p:sldId id="387" r:id="rId39"/>
  </p:sldIdLst>
  <p:sldSz cx="9144000" cy="6858000" type="screen4x3"/>
  <p:notesSz cx="7077075" cy="8564563"/>
  <p:custDataLst>
    <p:tags r:id="rId4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7803"/>
    <a:srgbClr val="FEDCD6"/>
    <a:srgbClr val="FFCC99"/>
    <a:srgbClr val="CCFF99"/>
    <a:srgbClr val="FFCCFF"/>
    <a:srgbClr val="66FF33"/>
    <a:srgbClr val="CC66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354" autoAdjust="0"/>
  </p:normalViewPr>
  <p:slideViewPr>
    <p:cSldViewPr>
      <p:cViewPr varScale="1">
        <p:scale>
          <a:sx n="68" d="100"/>
          <a:sy n="68" d="100"/>
        </p:scale>
        <p:origin x="-15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0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6" tIns="44679" rIns="89356" bIns="44679" numCol="1" anchor="t" anchorCtr="0" compatLnSpc="1">
            <a:prstTxWarp prst="textNoShape">
              <a:avLst/>
            </a:prstTxWarp>
          </a:bodyPr>
          <a:lstStyle>
            <a:lvl1pPr defTabSz="893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353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6" tIns="44679" rIns="89356" bIns="44679" numCol="1" anchor="t" anchorCtr="0" compatLnSpc="1">
            <a:prstTxWarp prst="textNoShape">
              <a:avLst/>
            </a:prstTxWarp>
          </a:bodyPr>
          <a:lstStyle>
            <a:lvl1pPr algn="r" defTabSz="893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129588"/>
            <a:ext cx="3036888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6" tIns="44679" rIns="89356" bIns="44679" numCol="1" anchor="b" anchorCtr="0" compatLnSpc="1">
            <a:prstTxWarp prst="textNoShape">
              <a:avLst/>
            </a:prstTxWarp>
          </a:bodyPr>
          <a:lstStyle>
            <a:lvl1pPr defTabSz="893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8129588"/>
            <a:ext cx="30353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6" tIns="44679" rIns="89356" bIns="44679" numCol="1" anchor="b" anchorCtr="0" compatLnSpc="1">
            <a:prstTxWarp prst="textNoShape">
              <a:avLst/>
            </a:prstTxWarp>
          </a:bodyPr>
          <a:lstStyle>
            <a:lvl1pPr algn="r" defTabSz="893913">
              <a:defRPr sz="1200"/>
            </a:lvl1pPr>
          </a:lstStyle>
          <a:p>
            <a:pPr>
              <a:defRPr/>
            </a:pPr>
            <a:fld id="{06BF8246-88AA-4455-8B5F-8D864B7FD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271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6" tIns="44679" rIns="89356" bIns="44679" numCol="1" anchor="t" anchorCtr="0" compatLnSpc="1">
            <a:prstTxWarp prst="textNoShape">
              <a:avLst/>
            </a:prstTxWarp>
          </a:bodyPr>
          <a:lstStyle>
            <a:lvl1pPr defTabSz="893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353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6" tIns="44679" rIns="89356" bIns="44679" numCol="1" anchor="t" anchorCtr="0" compatLnSpc="1">
            <a:prstTxWarp prst="textNoShape">
              <a:avLst/>
            </a:prstTxWarp>
          </a:bodyPr>
          <a:lstStyle>
            <a:lvl1pPr algn="r" defTabSz="893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43038" y="654050"/>
            <a:ext cx="4256087" cy="3192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062413"/>
            <a:ext cx="5237162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6" tIns="44679" rIns="89356" bIns="446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129588"/>
            <a:ext cx="3036888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6" tIns="44679" rIns="89356" bIns="44679" numCol="1" anchor="b" anchorCtr="0" compatLnSpc="1">
            <a:prstTxWarp prst="textNoShape">
              <a:avLst/>
            </a:prstTxWarp>
          </a:bodyPr>
          <a:lstStyle>
            <a:lvl1pPr defTabSz="893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8129588"/>
            <a:ext cx="30353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6" tIns="44679" rIns="89356" bIns="44679" numCol="1" anchor="b" anchorCtr="0" compatLnSpc="1">
            <a:prstTxWarp prst="textNoShape">
              <a:avLst/>
            </a:prstTxWarp>
          </a:bodyPr>
          <a:lstStyle>
            <a:lvl1pPr algn="r" defTabSz="893913">
              <a:defRPr sz="1200"/>
            </a:lvl1pPr>
          </a:lstStyle>
          <a:p>
            <a:pPr>
              <a:defRPr/>
            </a:pPr>
            <a:fld id="{A171160E-C2CD-4179-9342-8ED303E426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93945ED-A276-4D50-AA82-F739EC1CB1FE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8678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2987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116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0351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071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0115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7704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923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3204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431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9651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6451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368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144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3589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85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682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84292D2-2BB7-46EC-ADE5-3445166FBA92}" type="slidenum">
              <a:rPr lang="en-US" sz="1200" smtClean="0"/>
              <a:pPr/>
              <a:t>26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171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3053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6D3DA39-BB8B-4DC5-8637-6E095DFF719D}" type="slidenum">
              <a:rPr lang="en-US" sz="1200" smtClean="0"/>
              <a:pPr/>
              <a:t>29</a:t>
            </a:fld>
            <a:endParaRPr lang="en-US" sz="120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A34F31F-6AAB-4934-8F1D-147B415E7695}" type="slidenum">
              <a:rPr lang="en-US" sz="1200" smtClean="0"/>
              <a:pPr/>
              <a:t>3</a:t>
            </a:fld>
            <a:endParaRPr lang="en-US" sz="120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5663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5663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65B6AB5-CC59-4947-924E-6814B0B41F82}" type="slidenum">
              <a:rPr lang="en-US" sz="1200" smtClean="0"/>
              <a:pPr/>
              <a:t>32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01156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60247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05813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05813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474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011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036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937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A34F31F-6AAB-4934-8F1D-147B415E7695}" type="slidenum">
              <a:rPr lang="en-US" sz="1200" smtClean="0"/>
              <a:pPr/>
              <a:t>6</a:t>
            </a:fld>
            <a:endParaRPr lang="en-US" sz="120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13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0281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71160E-C2CD-4179-9342-8ED303E4265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86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gray">
          <a:xfrm>
            <a:off x="0" y="6364288"/>
            <a:ext cx="9144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invGray">
          <a:xfrm>
            <a:off x="7346950" y="6537325"/>
            <a:ext cx="344488" cy="2254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80167" tIns="40084" rIns="80167" bIns="40084">
            <a:spAutoFit/>
          </a:bodyPr>
          <a:lstStyle/>
          <a:p>
            <a:pPr defTabSz="801688">
              <a:defRPr/>
            </a:pPr>
            <a:fld id="{907B36F5-0D9A-4D83-AE4B-C8B5FD6D4AF1}" type="slidenum">
              <a:rPr lang="en-GB" sz="1200">
                <a:solidFill>
                  <a:srgbClr val="FFFFFF"/>
                </a:solidFill>
                <a:latin typeface="Arial" pitchFamily="34" charset="0"/>
              </a:rPr>
              <a:pPr defTabSz="801688">
                <a:defRPr/>
              </a:pPr>
              <a:t>‹#›</a:t>
            </a:fld>
            <a:endParaRPr lang="en-GB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31491" name="Rectangle 3"/>
          <p:cNvSpPr>
            <a:spLocks noGrp="1" noChangeArrowheads="1"/>
          </p:cNvSpPr>
          <p:nvPr>
            <p:ph type="ctrTitle"/>
          </p:nvPr>
        </p:nvSpPr>
        <p:spPr bwMode="gray">
          <a:xfrm>
            <a:off x="928688" y="2017713"/>
            <a:ext cx="7337425" cy="1411287"/>
          </a:xfrm>
          <a:solidFill>
            <a:schemeClr val="bg1"/>
          </a:solidFill>
        </p:spPr>
        <p:txBody>
          <a:bodyPr lIns="0" tIns="0" rIns="0" bIns="0" anchor="t"/>
          <a:lstStyle>
            <a:lvl1pPr algn="ctr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invGray">
          <a:xfrm>
            <a:off x="304800" y="6400800"/>
            <a:ext cx="2286000" cy="4308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</a:rPr>
              <a:t>ARM University</a:t>
            </a:r>
            <a:r>
              <a:rPr lang="en-GB" sz="1100" baseline="0" dirty="0" smtClean="0">
                <a:solidFill>
                  <a:schemeClr val="bg1"/>
                </a:solidFill>
                <a:latin typeface="Arial" pitchFamily="34" charset="0"/>
              </a:rPr>
              <a:t> Program</a:t>
            </a:r>
            <a:endParaRPr lang="en-GB" sz="1100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  <a:cs typeface="Calibri"/>
              </a:rPr>
              <a:t>Copyright © ARM Ltd 2013</a:t>
            </a:r>
            <a:endParaRPr lang="en-GB" sz="1100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12700"/>
            <a:ext cx="2233612" cy="63166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9550" y="12700"/>
            <a:ext cx="6548438" cy="63166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63" y="0"/>
            <a:ext cx="8936037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33363" y="906463"/>
            <a:ext cx="8910637" cy="54737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40588" y="6599238"/>
            <a:ext cx="427037" cy="238125"/>
          </a:xfrm>
          <a:prstGeom prst="rect">
            <a:avLst/>
          </a:prstGeom>
        </p:spPr>
        <p:txBody>
          <a:bodyPr/>
          <a:lstStyle>
            <a:lvl1pPr algn="ctr">
              <a:spcBef>
                <a:spcPct val="25000"/>
              </a:spcBef>
              <a:buSzPct val="125000"/>
              <a:buFont typeface="Wingdings" pitchFamily="2" charset="2"/>
              <a:buNone/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08618860-3153-46CC-A4A1-37526655B86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3363" y="906463"/>
            <a:ext cx="8910637" cy="54229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gray">
          <a:xfrm>
            <a:off x="0" y="6364288"/>
            <a:ext cx="9144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invGray">
          <a:xfrm>
            <a:off x="7346950" y="6537325"/>
            <a:ext cx="344488" cy="2254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80167" tIns="40084" rIns="80167" bIns="40084">
            <a:spAutoFit/>
          </a:bodyPr>
          <a:lstStyle/>
          <a:p>
            <a:pPr defTabSz="801688">
              <a:defRPr/>
            </a:pPr>
            <a:fld id="{907B36F5-0D9A-4D83-AE4B-C8B5FD6D4AF1}" type="slidenum">
              <a:rPr lang="en-GB" sz="1200">
                <a:solidFill>
                  <a:srgbClr val="FFFFFF"/>
                </a:solidFill>
                <a:latin typeface="Arial" pitchFamily="34" charset="0"/>
              </a:rPr>
              <a:pPr defTabSz="801688">
                <a:defRPr/>
              </a:pPr>
              <a:t>‹#›</a:t>
            </a:fld>
            <a:endParaRPr lang="en-GB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31491" name="Rectangle 3"/>
          <p:cNvSpPr>
            <a:spLocks noGrp="1" noChangeArrowheads="1"/>
          </p:cNvSpPr>
          <p:nvPr>
            <p:ph type="ctrTitle"/>
          </p:nvPr>
        </p:nvSpPr>
        <p:spPr bwMode="gray">
          <a:xfrm>
            <a:off x="928688" y="2017713"/>
            <a:ext cx="7337425" cy="1411287"/>
          </a:xfrm>
          <a:solidFill>
            <a:schemeClr val="bg1"/>
          </a:solidFill>
        </p:spPr>
        <p:txBody>
          <a:bodyPr lIns="0" tIns="0" rIns="0" bIns="0" anchor="t"/>
          <a:lstStyle>
            <a:lvl1pPr algn="ctr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invGray">
          <a:xfrm>
            <a:off x="304800" y="6400800"/>
            <a:ext cx="2286000" cy="4308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</a:rPr>
              <a:t>ARM University</a:t>
            </a:r>
            <a:r>
              <a:rPr lang="en-GB" sz="1100" baseline="0" dirty="0" smtClean="0">
                <a:solidFill>
                  <a:schemeClr val="bg1"/>
                </a:solidFill>
                <a:latin typeface="Arial" pitchFamily="34" charset="0"/>
              </a:rPr>
              <a:t> Program</a:t>
            </a:r>
            <a:endParaRPr lang="en-GB" sz="1100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  <a:cs typeface="Calibri"/>
              </a:rPr>
              <a:t>Copyright © ARM Ltd 2013</a:t>
            </a:r>
            <a:endParaRPr lang="en-GB" sz="1100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 dir="r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12700"/>
            <a:ext cx="2233612" cy="63166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9550" y="12700"/>
            <a:ext cx="6548438" cy="63166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63" y="0"/>
            <a:ext cx="8936037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33363" y="906463"/>
            <a:ext cx="8910637" cy="54737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40588" y="6599238"/>
            <a:ext cx="427037" cy="238125"/>
          </a:xfrm>
          <a:prstGeom prst="rect">
            <a:avLst/>
          </a:prstGeom>
        </p:spPr>
        <p:txBody>
          <a:bodyPr/>
          <a:lstStyle>
            <a:lvl1pPr algn="ctr">
              <a:spcBef>
                <a:spcPct val="25000"/>
              </a:spcBef>
              <a:buSzPct val="125000"/>
              <a:buFont typeface="Wingdings" pitchFamily="2" charset="2"/>
              <a:buNone/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08618860-3153-46CC-A4A1-37526655B866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3363" y="906463"/>
            <a:ext cx="8910637" cy="54229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9550" y="12700"/>
            <a:ext cx="893445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151" tIns="40076" rIns="80151" bIns="4007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3363" y="906463"/>
            <a:ext cx="8910637" cy="542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151" tIns="40076" rIns="80151" bIns="400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</a:t>
            </a:r>
          </a:p>
          <a:p>
            <a:pPr lvl="2"/>
            <a:r>
              <a:rPr lang="en-GB" dirty="0" smtClean="0"/>
              <a:t>Third</a:t>
            </a:r>
          </a:p>
          <a:p>
            <a:pPr lvl="3"/>
            <a:r>
              <a:rPr lang="en-GB" dirty="0" smtClean="0"/>
              <a:t>Fourth</a:t>
            </a:r>
          </a:p>
        </p:txBody>
      </p:sp>
      <p:sp>
        <p:nvSpPr>
          <p:cNvPr id="830468" name="Line 4"/>
          <p:cNvSpPr>
            <a:spLocks noChangeShapeType="1"/>
          </p:cNvSpPr>
          <p:nvPr/>
        </p:nvSpPr>
        <p:spPr bwMode="gray">
          <a:xfrm>
            <a:off x="342900" y="787400"/>
            <a:ext cx="88011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830469" name="Line 5"/>
          <p:cNvSpPr>
            <a:spLocks noChangeShapeType="1"/>
          </p:cNvSpPr>
          <p:nvPr/>
        </p:nvSpPr>
        <p:spPr bwMode="gray">
          <a:xfrm>
            <a:off x="0" y="6373813"/>
            <a:ext cx="9144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830470" name="Rectangle 6"/>
          <p:cNvSpPr>
            <a:spLocks noChangeArrowheads="1"/>
          </p:cNvSpPr>
          <p:nvPr/>
        </p:nvSpPr>
        <p:spPr bwMode="invGray">
          <a:xfrm>
            <a:off x="7346950" y="6537325"/>
            <a:ext cx="344488" cy="2254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80167" tIns="40084" rIns="80167" bIns="40084">
            <a:spAutoFit/>
          </a:bodyPr>
          <a:lstStyle/>
          <a:p>
            <a:pPr defTabSz="801688">
              <a:defRPr/>
            </a:pPr>
            <a:fld id="{A1A00B9A-5B0F-4DB6-8E15-38D31F7471AF}" type="slidenum">
              <a:rPr lang="en-GB" sz="1200">
                <a:solidFill>
                  <a:srgbClr val="FFFFFF"/>
                </a:solidFill>
                <a:latin typeface="Arial" pitchFamily="34" charset="0"/>
              </a:rPr>
              <a:pPr defTabSz="801688">
                <a:defRPr/>
              </a:pPr>
              <a:t>‹#›</a:t>
            </a:fld>
            <a:endParaRPr lang="en-GB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30471" name="Text Box 7"/>
          <p:cNvSpPr txBox="1">
            <a:spLocks noChangeArrowheads="1"/>
          </p:cNvSpPr>
          <p:nvPr/>
        </p:nvSpPr>
        <p:spPr bwMode="invGray">
          <a:xfrm>
            <a:off x="304800" y="6400800"/>
            <a:ext cx="2286000" cy="4308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</a:rPr>
              <a:t>ARM University</a:t>
            </a:r>
            <a:r>
              <a:rPr lang="en-GB" sz="1100" baseline="0" dirty="0" smtClean="0">
                <a:solidFill>
                  <a:schemeClr val="bg1"/>
                </a:solidFill>
                <a:latin typeface="Arial" pitchFamily="34" charset="0"/>
              </a:rPr>
              <a:t> Program</a:t>
            </a:r>
            <a:endParaRPr lang="en-GB" sz="1100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  <a:cs typeface="Calibri"/>
              </a:rPr>
              <a:t>Copyright © ARM Ltd 2013</a:t>
            </a:r>
            <a:endParaRPr lang="en-GB" sz="1100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pull dir="ru"/>
  </p:transition>
  <p:timing>
    <p:tnLst>
      <p:par>
        <p:cTn id="1" dur="indefinite" restart="never" nodeType="tmRoot"/>
      </p:par>
    </p:tnLst>
  </p:timing>
  <p:txStyles>
    <p:titleStyle>
      <a:lvl1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2pPr>
      <a:lvl3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3pPr>
      <a:lvl4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4pPr>
      <a:lvl5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5pPr>
      <a:lvl6pPr marL="4572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6pPr>
      <a:lvl7pPr marL="9144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7pPr>
      <a:lvl8pPr marL="13716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8pPr>
      <a:lvl9pPr marL="18288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9pPr>
    </p:titleStyle>
    <p:bodyStyle>
      <a:lvl1pPr marL="301625" indent="-3016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650875" indent="-249238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700">
          <a:solidFill>
            <a:schemeClr val="tx1"/>
          </a:solidFill>
          <a:latin typeface="+mn-lt"/>
        </a:defRPr>
      </a:lvl2pPr>
      <a:lvl3pPr marL="1001713" indent="-2000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403350" indent="-2000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4pPr>
      <a:lvl5pPr marL="18034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5pPr>
      <a:lvl6pPr marL="22606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6pPr>
      <a:lvl7pPr marL="27178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7pPr>
      <a:lvl8pPr marL="31750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8pPr>
      <a:lvl9pPr marL="36322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\Documents\Teaching\Book Writin'\ARM Cortex M0Plus\Production\ARM Footer.pn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9652"/>
            <a:ext cx="9144000" cy="498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9550" y="12700"/>
            <a:ext cx="893445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151" tIns="40076" rIns="80151" bIns="4007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3363" y="906463"/>
            <a:ext cx="8910637" cy="542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151" tIns="40076" rIns="80151" bIns="400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</a:t>
            </a:r>
          </a:p>
          <a:p>
            <a:pPr lvl="2"/>
            <a:r>
              <a:rPr lang="en-GB" dirty="0" smtClean="0"/>
              <a:t>Third</a:t>
            </a:r>
          </a:p>
          <a:p>
            <a:pPr lvl="3"/>
            <a:r>
              <a:rPr lang="en-GB" dirty="0" smtClean="0"/>
              <a:t>Fourth</a:t>
            </a:r>
          </a:p>
        </p:txBody>
      </p:sp>
      <p:sp>
        <p:nvSpPr>
          <p:cNvPr id="830468" name="Line 4"/>
          <p:cNvSpPr>
            <a:spLocks noChangeShapeType="1"/>
          </p:cNvSpPr>
          <p:nvPr/>
        </p:nvSpPr>
        <p:spPr bwMode="gray">
          <a:xfrm>
            <a:off x="342900" y="787400"/>
            <a:ext cx="88011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830469" name="Line 5"/>
          <p:cNvSpPr>
            <a:spLocks noChangeShapeType="1"/>
          </p:cNvSpPr>
          <p:nvPr/>
        </p:nvSpPr>
        <p:spPr bwMode="gray">
          <a:xfrm>
            <a:off x="0" y="6373813"/>
            <a:ext cx="9144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830470" name="Rectangle 6"/>
          <p:cNvSpPr>
            <a:spLocks noChangeArrowheads="1"/>
          </p:cNvSpPr>
          <p:nvPr/>
        </p:nvSpPr>
        <p:spPr bwMode="invGray">
          <a:xfrm>
            <a:off x="7346950" y="6537325"/>
            <a:ext cx="344488" cy="2254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80167" tIns="40084" rIns="80167" bIns="40084">
            <a:spAutoFit/>
          </a:bodyPr>
          <a:lstStyle/>
          <a:p>
            <a:pPr defTabSz="801688">
              <a:defRPr/>
            </a:pPr>
            <a:fld id="{A1A00B9A-5B0F-4DB6-8E15-38D31F7471AF}" type="slidenum">
              <a:rPr lang="en-GB" sz="1200">
                <a:solidFill>
                  <a:srgbClr val="FFFFFF"/>
                </a:solidFill>
                <a:latin typeface="Arial" pitchFamily="34" charset="0"/>
              </a:rPr>
              <a:pPr defTabSz="801688">
                <a:defRPr/>
              </a:pPr>
              <a:t>‹#›</a:t>
            </a:fld>
            <a:endParaRPr lang="en-GB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30471" name="Text Box 7"/>
          <p:cNvSpPr txBox="1">
            <a:spLocks noChangeArrowheads="1"/>
          </p:cNvSpPr>
          <p:nvPr/>
        </p:nvSpPr>
        <p:spPr bwMode="invGray">
          <a:xfrm>
            <a:off x="304800" y="6400800"/>
            <a:ext cx="2286000" cy="4308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</a:rPr>
              <a:t>ARM University</a:t>
            </a:r>
            <a:r>
              <a:rPr lang="en-GB" sz="1100" baseline="0" dirty="0" smtClean="0">
                <a:solidFill>
                  <a:schemeClr val="bg1"/>
                </a:solidFill>
                <a:latin typeface="Arial" pitchFamily="34" charset="0"/>
              </a:rPr>
              <a:t> Program</a:t>
            </a:r>
            <a:endParaRPr lang="en-GB" sz="1100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  <a:cs typeface="Calibri"/>
              </a:rPr>
              <a:t>Copyright © ARM Ltd 2013</a:t>
            </a:r>
            <a:endParaRPr lang="en-GB" sz="1100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ransition>
    <p:pull dir="ru"/>
  </p:transition>
  <p:timing>
    <p:tnLst>
      <p:par>
        <p:cTn id="1" dur="indefinite" restart="never" nodeType="tmRoot"/>
      </p:par>
    </p:tnLst>
  </p:timing>
  <p:txStyles>
    <p:titleStyle>
      <a:lvl1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2pPr>
      <a:lvl3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3pPr>
      <a:lvl4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4pPr>
      <a:lvl5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5pPr>
      <a:lvl6pPr marL="4572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6pPr>
      <a:lvl7pPr marL="9144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7pPr>
      <a:lvl8pPr marL="13716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8pPr>
      <a:lvl9pPr marL="18288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9pPr>
    </p:titleStyle>
    <p:bodyStyle>
      <a:lvl1pPr marL="301625" indent="-3016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650875" indent="-249238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700">
          <a:solidFill>
            <a:schemeClr val="tx1"/>
          </a:solidFill>
          <a:latin typeface="+mn-lt"/>
        </a:defRPr>
      </a:lvl2pPr>
      <a:lvl3pPr marL="1001713" indent="-2000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403350" indent="-2000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4pPr>
      <a:lvl5pPr marL="18034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5pPr>
      <a:lvl6pPr marL="22606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6pPr>
      <a:lvl7pPr marL="27178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7pPr>
      <a:lvl8pPr marL="31750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8pPr>
      <a:lvl9pPr marL="36322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00.png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9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1026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1981200"/>
            <a:ext cx="7772400" cy="1917700"/>
          </a:xfrm>
        </p:spPr>
        <p:txBody>
          <a:bodyPr/>
          <a:lstStyle/>
          <a:p>
            <a:pPr>
              <a:defRPr/>
            </a:pPr>
            <a:r>
              <a:rPr lang="en-US" sz="4400" dirty="0" smtClean="0"/>
              <a:t>Timer Peripherals</a:t>
            </a:r>
          </a:p>
        </p:txBody>
      </p:sp>
      <p:sp>
        <p:nvSpPr>
          <p:cNvPr id="2051" name="Rectangle 102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Load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Goal: generate an interrupt every T seconds</a:t>
            </a:r>
          </a:p>
          <a:p>
            <a:r>
              <a:rPr lang="en-US" sz="2000" dirty="0" smtClean="0"/>
              <a:t>LDV = round(T*</a:t>
            </a:r>
            <a:r>
              <a:rPr lang="en-US" sz="2000" dirty="0" err="1" smtClean="0"/>
              <a:t>f</a:t>
            </a:r>
            <a:r>
              <a:rPr lang="en-US" sz="2000" baseline="-25000" dirty="0" err="1" smtClean="0"/>
              <a:t>count</a:t>
            </a:r>
            <a:r>
              <a:rPr lang="en-US" sz="2000" dirty="0" smtClean="0"/>
              <a:t> - 1)</a:t>
            </a:r>
          </a:p>
          <a:p>
            <a:pPr lvl="1"/>
            <a:r>
              <a:rPr lang="en-US" sz="1800" dirty="0" smtClean="0"/>
              <a:t>-1 since the counter counts to 0</a:t>
            </a:r>
          </a:p>
          <a:p>
            <a:pPr lvl="1"/>
            <a:r>
              <a:rPr lang="en-US" sz="1800" dirty="0" smtClean="0"/>
              <a:t>Round since LDV register is an integer, not a real number</a:t>
            </a:r>
          </a:p>
          <a:p>
            <a:pPr lvl="2"/>
            <a:r>
              <a:rPr lang="en-US" sz="1800" dirty="0" smtClean="0"/>
              <a:t>Rounding provides closest integer to desired value, resulting in minimum timing error</a:t>
            </a:r>
          </a:p>
          <a:p>
            <a:r>
              <a:rPr lang="en-US" sz="2000" dirty="0" smtClean="0"/>
              <a:t>Example: Interrupt every 137.41 ms</a:t>
            </a:r>
          </a:p>
          <a:p>
            <a:pPr lvl="1"/>
            <a:r>
              <a:rPr lang="en-US" sz="1800" dirty="0" smtClean="0"/>
              <a:t>LDV = 137.41 ms * 24 MHz - 1 = 3297839</a:t>
            </a:r>
          </a:p>
          <a:p>
            <a:r>
              <a:rPr lang="en-US" sz="2000" dirty="0" smtClean="0"/>
              <a:t>Example: Interrupt with a frequency of 91 Hz</a:t>
            </a:r>
          </a:p>
          <a:p>
            <a:pPr lvl="1"/>
            <a:r>
              <a:rPr lang="en-US" sz="1800" dirty="0" smtClean="0"/>
              <a:t>LDV = (1/91 Hz)*24 MHz - 1 = round (263735.2637-1) = 263734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1238024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Configuring the PIT and NVIC for Interrupts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Configure PIT</a:t>
            </a:r>
          </a:p>
          <a:p>
            <a:pPr lvl="1"/>
            <a:r>
              <a:rPr lang="en-US" sz="1800" dirty="0" smtClean="0"/>
              <a:t>Let the PIT channel generate interrupt requests</a:t>
            </a:r>
          </a:p>
          <a:p>
            <a:pPr marL="914400" lvl="2" indent="0">
              <a:buNone/>
            </a:pPr>
            <a:r>
              <a:rPr lang="en-US" sz="1800" dirty="0" smtClean="0">
                <a:latin typeface="Lucida Console" pitchFamily="49" charset="0"/>
              </a:rPr>
              <a:t>PIT-</a:t>
            </a:r>
            <a:r>
              <a:rPr lang="en-US" sz="1800" dirty="0">
                <a:latin typeface="Lucida Console" pitchFamily="49" charset="0"/>
              </a:rPr>
              <a:t>&gt;CHANNEL[0].TCTRL |= PIT_TCTRL_TIE_MASK;</a:t>
            </a:r>
            <a:endParaRPr lang="en-US" sz="1800" dirty="0" smtClean="0">
              <a:latin typeface="Lucida Console" pitchFamily="49" charset="0"/>
            </a:endParaRPr>
          </a:p>
          <a:p>
            <a:r>
              <a:rPr lang="en-US" sz="2000" dirty="0" smtClean="0"/>
              <a:t>Configure NVIC</a:t>
            </a:r>
          </a:p>
          <a:p>
            <a:pPr lvl="1"/>
            <a:r>
              <a:rPr lang="en-US" sz="1800" dirty="0" smtClean="0"/>
              <a:t>Set PIT IRQ priority</a:t>
            </a:r>
            <a:endParaRPr lang="en-US" sz="1800" dirty="0"/>
          </a:p>
          <a:p>
            <a:pPr marL="914400" lvl="2" indent="0">
              <a:buNone/>
            </a:pPr>
            <a:r>
              <a:rPr lang="en-US" sz="1800" dirty="0" err="1">
                <a:latin typeface="Lucida Console" pitchFamily="49" charset="0"/>
              </a:rPr>
              <a:t>NVIC_SetPriority</a:t>
            </a:r>
            <a:r>
              <a:rPr lang="en-US" sz="1800" dirty="0">
                <a:latin typeface="Lucida Console" pitchFamily="49" charset="0"/>
              </a:rPr>
              <a:t>(</a:t>
            </a:r>
            <a:r>
              <a:rPr lang="en-US" sz="1800" dirty="0" err="1">
                <a:latin typeface="Lucida Console" pitchFamily="49" charset="0"/>
              </a:rPr>
              <a:t>PIT_IRQn</a:t>
            </a:r>
            <a:r>
              <a:rPr lang="en-US" sz="1800" dirty="0">
                <a:latin typeface="Lucida Console" pitchFamily="49" charset="0"/>
              </a:rPr>
              <a:t>, 128); // 0, 64, 128 or 192</a:t>
            </a:r>
          </a:p>
          <a:p>
            <a:pPr lvl="1"/>
            <a:r>
              <a:rPr lang="en-US" sz="1800" dirty="0" smtClean="0"/>
              <a:t>Clear any pending IRQ from PIT</a:t>
            </a:r>
          </a:p>
          <a:p>
            <a:pPr marL="914400" lvl="2" indent="0">
              <a:buNone/>
            </a:pPr>
            <a:r>
              <a:rPr lang="en-US" sz="1800" dirty="0" err="1" smtClean="0">
                <a:latin typeface="Lucida Console" pitchFamily="49" charset="0"/>
              </a:rPr>
              <a:t>NVIC_ClearPendingIRQ</a:t>
            </a:r>
            <a:r>
              <a:rPr lang="en-US" sz="1800" dirty="0" smtClean="0">
                <a:latin typeface="Lucida Console" pitchFamily="49" charset="0"/>
              </a:rPr>
              <a:t>(</a:t>
            </a:r>
            <a:r>
              <a:rPr lang="en-US" sz="1800" dirty="0" err="1" smtClean="0">
                <a:latin typeface="Lucida Console" pitchFamily="49" charset="0"/>
              </a:rPr>
              <a:t>PIT_IRQn</a:t>
            </a:r>
            <a:r>
              <a:rPr lang="en-US" sz="1800" dirty="0">
                <a:latin typeface="Lucida Console" pitchFamily="49" charset="0"/>
              </a:rPr>
              <a:t>); </a:t>
            </a:r>
          </a:p>
          <a:p>
            <a:pPr lvl="1"/>
            <a:r>
              <a:rPr lang="en-US" sz="1800" dirty="0" smtClean="0"/>
              <a:t>Enable the PIT interrupt in the NVIC</a:t>
            </a:r>
          </a:p>
          <a:p>
            <a:pPr marL="914400" lvl="2" indent="0">
              <a:buNone/>
            </a:pPr>
            <a:r>
              <a:rPr lang="en-US" sz="1800" dirty="0" err="1" smtClean="0">
                <a:latin typeface="Lucida Console" pitchFamily="49" charset="0"/>
              </a:rPr>
              <a:t>NVIC_EnableIRQ</a:t>
            </a:r>
            <a:r>
              <a:rPr lang="en-US" sz="1800" dirty="0" smtClean="0">
                <a:latin typeface="Lucida Console" pitchFamily="49" charset="0"/>
              </a:rPr>
              <a:t>(</a:t>
            </a:r>
            <a:r>
              <a:rPr lang="en-US" sz="1800" dirty="0" err="1" smtClean="0">
                <a:latin typeface="Lucida Console" pitchFamily="49" charset="0"/>
              </a:rPr>
              <a:t>PIT_IRQn</a:t>
            </a:r>
            <a:r>
              <a:rPr lang="en-US" sz="1800" dirty="0">
                <a:latin typeface="Lucida Console" pitchFamily="49" charset="0"/>
              </a:rPr>
              <a:t>);	</a:t>
            </a:r>
            <a:endParaRPr lang="en-US" sz="1800" dirty="0" smtClean="0">
              <a:latin typeface="Lucida Console" pitchFamily="49" charset="0"/>
            </a:endParaRPr>
          </a:p>
          <a:p>
            <a:r>
              <a:rPr lang="en-US" sz="2000" dirty="0" smtClean="0"/>
              <a:t>Make sure interrupts are not masked globally</a:t>
            </a:r>
          </a:p>
          <a:p>
            <a:pPr marL="914400" lvl="2" indent="0">
              <a:buNone/>
            </a:pPr>
            <a:r>
              <a:rPr lang="en-US" sz="1800" dirty="0" smtClean="0">
                <a:latin typeface="Lucida Console" pitchFamily="49" charset="0"/>
              </a:rPr>
              <a:t>__</a:t>
            </a:r>
            <a:r>
              <a:rPr lang="en-US" sz="1800" dirty="0" err="1">
                <a:latin typeface="Lucida Console" pitchFamily="49" charset="0"/>
              </a:rPr>
              <a:t>enable_irq</a:t>
            </a:r>
            <a:r>
              <a:rPr lang="en-US" sz="1800" dirty="0">
                <a:latin typeface="Lucida Console" pitchFamily="49" charset="0"/>
              </a:rPr>
              <a:t>();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19833396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 Handler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One interrupt for entire PIT</a:t>
            </a:r>
          </a:p>
          <a:p>
            <a:endParaRPr lang="en-US" sz="2000" dirty="0" smtClean="0"/>
          </a:p>
          <a:p>
            <a:r>
              <a:rPr lang="en-US" sz="2000" dirty="0" smtClean="0"/>
              <a:t>CMSIS ISR name: </a:t>
            </a:r>
            <a:r>
              <a:rPr lang="en-US" sz="2000" dirty="0" err="1" smtClean="0"/>
              <a:t>PIT_IRQHandler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ISR activities</a:t>
            </a:r>
          </a:p>
          <a:p>
            <a:pPr lvl="1"/>
            <a:r>
              <a:rPr lang="en-US" sz="1800" dirty="0" smtClean="0"/>
              <a:t>Clear pending IRQ</a:t>
            </a:r>
          </a:p>
          <a:p>
            <a:pPr marL="914400" lvl="2" indent="0">
              <a:buNone/>
            </a:pPr>
            <a:r>
              <a:rPr lang="en-US" sz="1800" dirty="0" err="1" smtClean="0">
                <a:latin typeface="Lucida Console" pitchFamily="49" charset="0"/>
              </a:rPr>
              <a:t>NVIC_ClearPendingIRQ</a:t>
            </a:r>
            <a:r>
              <a:rPr lang="en-US" sz="1800" dirty="0" smtClean="0">
                <a:latin typeface="Lucida Console" pitchFamily="49" charset="0"/>
              </a:rPr>
              <a:t>(</a:t>
            </a:r>
            <a:r>
              <a:rPr lang="en-US" sz="1800" dirty="0" err="1" smtClean="0">
                <a:latin typeface="Lucida Console" pitchFamily="49" charset="0"/>
              </a:rPr>
              <a:t>PIT_IRQn</a:t>
            </a:r>
            <a:r>
              <a:rPr lang="en-US" sz="1800" dirty="0">
                <a:latin typeface="Lucida Console" pitchFamily="49" charset="0"/>
              </a:rPr>
              <a:t>);</a:t>
            </a:r>
          </a:p>
          <a:p>
            <a:pPr lvl="1"/>
            <a:r>
              <a:rPr lang="en-US" sz="1800" dirty="0" smtClean="0"/>
              <a:t>Determine which channel triggered interrupt</a:t>
            </a:r>
          </a:p>
          <a:p>
            <a:pPr marL="914400" lvl="2" indent="0">
              <a:buNone/>
            </a:pPr>
            <a:r>
              <a:rPr lang="en-US" sz="1800" dirty="0" smtClean="0">
                <a:latin typeface="Lucida Console" pitchFamily="49" charset="0"/>
              </a:rPr>
              <a:t>if </a:t>
            </a:r>
            <a:r>
              <a:rPr lang="en-US" sz="1800" dirty="0">
                <a:latin typeface="Lucida Console" pitchFamily="49" charset="0"/>
              </a:rPr>
              <a:t>(PIT-&gt;</a:t>
            </a:r>
            <a:r>
              <a:rPr lang="en-US" sz="1800" dirty="0" smtClean="0">
                <a:latin typeface="Lucida Console" pitchFamily="49" charset="0"/>
              </a:rPr>
              <a:t>CHANNEL[n].TFLG </a:t>
            </a:r>
            <a:r>
              <a:rPr lang="en-US" sz="1800" dirty="0">
                <a:latin typeface="Lucida Console" pitchFamily="49" charset="0"/>
              </a:rPr>
              <a:t>&amp; PIT_TFLG_TIF_MASK) {</a:t>
            </a:r>
          </a:p>
          <a:p>
            <a:pPr lvl="1"/>
            <a:r>
              <a:rPr lang="en-US" sz="1800" dirty="0" smtClean="0"/>
              <a:t>Clear interrupt request flag for channel</a:t>
            </a:r>
          </a:p>
          <a:p>
            <a:pPr marL="914400" lvl="2" indent="0">
              <a:buNone/>
            </a:pPr>
            <a:r>
              <a:rPr lang="en-US" sz="1800" dirty="0" smtClean="0">
                <a:latin typeface="Lucida Console" pitchFamily="49" charset="0"/>
              </a:rPr>
              <a:t>PIT-</a:t>
            </a:r>
            <a:r>
              <a:rPr lang="en-US" sz="1800" dirty="0">
                <a:latin typeface="Lucida Console" pitchFamily="49" charset="0"/>
              </a:rPr>
              <a:t>&gt;CHANNEL[0].TFLG &amp;= PIT_TFLG_TIF_MASK</a:t>
            </a:r>
            <a:r>
              <a:rPr lang="en-US" sz="1800" dirty="0" smtClean="0">
                <a:latin typeface="Lucida Console" pitchFamily="49" charset="0"/>
              </a:rPr>
              <a:t>;</a:t>
            </a:r>
          </a:p>
          <a:p>
            <a:pPr lvl="1"/>
            <a:r>
              <a:rPr lang="en-US" sz="1800" dirty="0" smtClean="0"/>
              <a:t>Do the ISR’s work</a:t>
            </a:r>
            <a:endParaRPr lang="en-US" sz="1800" dirty="0"/>
          </a:p>
          <a:p>
            <a:pPr lvl="2"/>
            <a:endParaRPr lang="en-US" sz="1800" dirty="0">
              <a:latin typeface="Lucida Console" pitchFamily="49" charset="0"/>
            </a:endParaRP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72163892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Starting and Stopping the Timer Channel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9144000" cy="5867400"/>
          </a:xfrm>
        </p:spPr>
        <p:txBody>
          <a:bodyPr/>
          <a:lstStyle/>
          <a:p>
            <a:r>
              <a:rPr lang="en-US" sz="2000" dirty="0" smtClean="0"/>
              <a:t>Start the timer channel</a:t>
            </a:r>
            <a:r>
              <a:rPr lang="en-US" sz="2000" dirty="0"/>
              <a:t>	</a:t>
            </a:r>
            <a:endParaRPr lang="en-US" sz="2000" dirty="0" smtClean="0"/>
          </a:p>
          <a:p>
            <a:pPr marL="457200" lvl="1" indent="0">
              <a:buNone/>
            </a:pPr>
            <a:r>
              <a:rPr lang="en-US" sz="1800" dirty="0" smtClean="0">
                <a:latin typeface="Lucida Console" pitchFamily="49" charset="0"/>
              </a:rPr>
              <a:t>PIT-</a:t>
            </a:r>
            <a:r>
              <a:rPr lang="en-US" sz="1800" dirty="0">
                <a:latin typeface="Lucida Console" pitchFamily="49" charset="0"/>
              </a:rPr>
              <a:t>&gt;CHANNEL[0].TCTRL |= PIT_TCTRL_TEN_MASK</a:t>
            </a:r>
            <a:r>
              <a:rPr lang="en-US" sz="1800" dirty="0" smtClean="0">
                <a:latin typeface="Lucida Console" pitchFamily="49" charset="0"/>
              </a:rPr>
              <a:t>;</a:t>
            </a:r>
          </a:p>
          <a:p>
            <a:endParaRPr lang="en-US" sz="2000" dirty="0" smtClean="0"/>
          </a:p>
          <a:p>
            <a:r>
              <a:rPr lang="en-US" sz="2000" dirty="0" smtClean="0"/>
              <a:t>Stop the </a:t>
            </a:r>
            <a:r>
              <a:rPr lang="en-US" sz="2000" dirty="0"/>
              <a:t>timer channel	</a:t>
            </a:r>
          </a:p>
          <a:p>
            <a:pPr marL="457200" lvl="1" indent="0">
              <a:buNone/>
            </a:pPr>
            <a:r>
              <a:rPr lang="en-US" sz="1800" dirty="0">
                <a:latin typeface="Lucida Console" pitchFamily="49" charset="0"/>
              </a:rPr>
              <a:t>PIT-&gt;CHANNEL[0].TCTRL </a:t>
            </a:r>
            <a:r>
              <a:rPr lang="en-US" sz="1800" dirty="0" smtClean="0">
                <a:latin typeface="Lucida Console" pitchFamily="49" charset="0"/>
              </a:rPr>
              <a:t>&amp;= ~PIT_TCTRL_TEN_MASK</a:t>
            </a:r>
            <a:r>
              <a:rPr lang="en-US" sz="1800" dirty="0">
                <a:latin typeface="Lucida Console" pitchFamily="49" charset="0"/>
              </a:rPr>
              <a:t>;</a:t>
            </a:r>
          </a:p>
          <a:p>
            <a:pPr marL="457200" lvl="1" indent="0">
              <a:buNone/>
            </a:pPr>
            <a:endParaRPr lang="en-US" sz="1800" dirty="0"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795588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Stopwatch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839200" cy="5867400"/>
          </a:xfrm>
        </p:spPr>
        <p:txBody>
          <a:bodyPr/>
          <a:lstStyle/>
          <a:p>
            <a:r>
              <a:rPr lang="en-US" sz="2000" dirty="0" smtClean="0"/>
              <a:t>Measure time with 100 us resolution</a:t>
            </a:r>
          </a:p>
          <a:p>
            <a:r>
              <a:rPr lang="en-US" sz="2000" dirty="0" smtClean="0"/>
              <a:t>Display elapsed time, updating screen every 10 ms</a:t>
            </a:r>
          </a:p>
          <a:p>
            <a:r>
              <a:rPr lang="en-US" sz="2000" dirty="0" smtClean="0"/>
              <a:t>Controls</a:t>
            </a:r>
          </a:p>
          <a:p>
            <a:pPr lvl="1"/>
            <a:r>
              <a:rPr lang="en-US" sz="1800" dirty="0" smtClean="0"/>
              <a:t>S1: toggle start/stop</a:t>
            </a:r>
          </a:p>
          <a:p>
            <a:r>
              <a:rPr lang="en-US" sz="2000" dirty="0" smtClean="0"/>
              <a:t>Use PIT</a:t>
            </a:r>
          </a:p>
          <a:p>
            <a:pPr lvl="1"/>
            <a:r>
              <a:rPr lang="en-US" sz="1800" dirty="0" smtClean="0"/>
              <a:t>Counter increment every 100 us</a:t>
            </a:r>
          </a:p>
          <a:p>
            <a:pPr lvl="2"/>
            <a:r>
              <a:rPr lang="en-US" sz="1800" dirty="0" smtClean="0"/>
              <a:t>Set to PIT Channel 0 to expire every 100 us</a:t>
            </a:r>
          </a:p>
          <a:p>
            <a:pPr lvl="2"/>
            <a:r>
              <a:rPr lang="en-US" sz="1800" dirty="0" smtClean="0"/>
              <a:t>Calculate load value LDVAL = round (100 us * 24 MHz -1) = 2399</a:t>
            </a:r>
          </a:p>
          <a:p>
            <a:pPr lvl="1"/>
            <a:r>
              <a:rPr lang="en-US" sz="1800" dirty="0" smtClean="0"/>
              <a:t>LCD Update every 10 ms</a:t>
            </a:r>
          </a:p>
          <a:p>
            <a:pPr lvl="2"/>
            <a:r>
              <a:rPr lang="en-US" sz="1800" dirty="0" smtClean="0"/>
              <a:t>Update LCD every nth PIT ISR</a:t>
            </a:r>
          </a:p>
          <a:p>
            <a:pPr lvl="2"/>
            <a:r>
              <a:rPr lang="en-US" sz="1800" dirty="0" smtClean="0"/>
              <a:t>n = 10 ms/100us = 100</a:t>
            </a:r>
          </a:p>
          <a:p>
            <a:pPr lvl="2"/>
            <a:r>
              <a:rPr lang="en-US" sz="1800" dirty="0" smtClean="0"/>
              <a:t>Don’t update LCD in ISR! Too slow.</a:t>
            </a:r>
          </a:p>
          <a:p>
            <a:pPr lvl="2"/>
            <a:r>
              <a:rPr lang="en-US" sz="1800" dirty="0" smtClean="0"/>
              <a:t>Instead set flag </a:t>
            </a:r>
            <a:r>
              <a:rPr lang="en-US" sz="1800" dirty="0" err="1" smtClean="0"/>
              <a:t>LCD_Update</a:t>
            </a:r>
            <a:r>
              <a:rPr lang="en-US" sz="1800" dirty="0" smtClean="0"/>
              <a:t> in ISR, poll it in main loop</a:t>
            </a:r>
          </a:p>
        </p:txBody>
      </p:sp>
    </p:spTree>
    <p:extLst>
      <p:ext uri="{BB962C8B-B14F-4D97-AF65-F5344CB8AC3E}">
        <p14:creationId xmlns:p14="http://schemas.microsoft.com/office/powerpoint/2010/main" val="4078006357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895600"/>
            <a:ext cx="7772400" cy="1362075"/>
          </a:xfrm>
        </p:spPr>
        <p:txBody>
          <a:bodyPr/>
          <a:lstStyle/>
          <a:p>
            <a:r>
              <a:rPr lang="en-US" dirty="0" smtClean="0"/>
              <a:t>Timer/PWM Module (TPM)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09600" y="4038600"/>
            <a:ext cx="7772400" cy="150018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38801"/>
      </p:ext>
    </p:extLst>
  </p:cSld>
  <p:clrMapOvr>
    <a:masterClrMapping/>
  </p:clrMapOvr>
  <p:transition>
    <p:pull dir="r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TPM - Timer/PWM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305800" cy="60198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000" dirty="0" smtClean="0"/>
              <a:t>Core: </a:t>
            </a:r>
            <a:r>
              <a:rPr lang="en-US" sz="2000" b="1" dirty="0" smtClean="0"/>
              <a:t>Module counter</a:t>
            </a:r>
          </a:p>
          <a:p>
            <a:pPr lvl="1">
              <a:spcBef>
                <a:spcPts val="300"/>
              </a:spcBef>
            </a:pPr>
            <a:r>
              <a:rPr lang="en-US" sz="1800" dirty="0" smtClean="0"/>
              <a:t>Two clock options - external </a:t>
            </a:r>
            <a:br>
              <a:rPr lang="en-US" sz="1800" dirty="0" smtClean="0"/>
            </a:br>
            <a:r>
              <a:rPr lang="en-US" sz="1800" dirty="0" smtClean="0"/>
              <a:t>or internal</a:t>
            </a:r>
          </a:p>
          <a:p>
            <a:pPr lvl="1">
              <a:spcBef>
                <a:spcPts val="300"/>
              </a:spcBef>
            </a:pPr>
            <a:r>
              <a:rPr lang="en-US" sz="1800" dirty="0" smtClean="0"/>
              <a:t>Prescaler to divide clock by 1 </a:t>
            </a:r>
            <a:br>
              <a:rPr lang="en-US" sz="1800" dirty="0" smtClean="0"/>
            </a:br>
            <a:r>
              <a:rPr lang="en-US" sz="1800" dirty="0" smtClean="0"/>
              <a:t>to 128</a:t>
            </a:r>
          </a:p>
          <a:p>
            <a:pPr lvl="1">
              <a:spcBef>
                <a:spcPts val="300"/>
              </a:spcBef>
            </a:pPr>
            <a:r>
              <a:rPr lang="en-US" sz="1800" dirty="0" smtClean="0"/>
              <a:t>16-bit counter </a:t>
            </a:r>
          </a:p>
          <a:p>
            <a:pPr lvl="2">
              <a:spcBef>
                <a:spcPts val="300"/>
              </a:spcBef>
            </a:pPr>
            <a:r>
              <a:rPr lang="en-US" sz="1400" dirty="0" smtClean="0"/>
              <a:t>Can count up or up/down</a:t>
            </a:r>
          </a:p>
          <a:p>
            <a:pPr lvl="2">
              <a:spcBef>
                <a:spcPts val="300"/>
              </a:spcBef>
            </a:pPr>
            <a:r>
              <a:rPr lang="en-US" sz="1400" dirty="0" smtClean="0"/>
              <a:t>Can reload with set load value or </a:t>
            </a:r>
            <a:br>
              <a:rPr lang="en-US" sz="1400" dirty="0" smtClean="0"/>
            </a:br>
            <a:r>
              <a:rPr lang="en-US" sz="1400" dirty="0" smtClean="0"/>
              <a:t>wrap around (to FFFF or 0000)</a:t>
            </a:r>
          </a:p>
          <a:p>
            <a:pPr>
              <a:spcBef>
                <a:spcPts val="300"/>
              </a:spcBef>
            </a:pPr>
            <a:r>
              <a:rPr lang="en-US" sz="2000" dirty="0" smtClean="0"/>
              <a:t>Six </a:t>
            </a:r>
            <a:r>
              <a:rPr lang="en-US" sz="2000" b="1" dirty="0" smtClean="0"/>
              <a:t>channels </a:t>
            </a:r>
          </a:p>
          <a:p>
            <a:pPr lvl="1">
              <a:spcBef>
                <a:spcPts val="300"/>
              </a:spcBef>
            </a:pPr>
            <a:r>
              <a:rPr lang="en-US" sz="1800" dirty="0" smtClean="0"/>
              <a:t>3 modes</a:t>
            </a:r>
          </a:p>
          <a:p>
            <a:pPr lvl="2">
              <a:spcBef>
                <a:spcPts val="300"/>
              </a:spcBef>
            </a:pPr>
            <a:r>
              <a:rPr lang="en-US" sz="1400" dirty="0" smtClean="0"/>
              <a:t>Capture Mode: capture timer’s value </a:t>
            </a:r>
            <a:br>
              <a:rPr lang="en-US" sz="1400" dirty="0" smtClean="0"/>
            </a:br>
            <a:r>
              <a:rPr lang="en-US" sz="1400" dirty="0" smtClean="0"/>
              <a:t>when input signal changes</a:t>
            </a:r>
          </a:p>
          <a:p>
            <a:pPr lvl="2">
              <a:spcBef>
                <a:spcPts val="300"/>
              </a:spcBef>
            </a:pPr>
            <a:r>
              <a:rPr lang="en-US" sz="1400" dirty="0" smtClean="0"/>
              <a:t>Output Compare: Change output signal when timer reaches certain value</a:t>
            </a:r>
          </a:p>
          <a:p>
            <a:pPr lvl="2">
              <a:spcBef>
                <a:spcPts val="300"/>
              </a:spcBef>
            </a:pPr>
            <a:r>
              <a:rPr lang="en-US" sz="1400" dirty="0" smtClean="0"/>
              <a:t>PWM: Generate pulse-width-modulated signal. Width of pulse is proportional to specified value.</a:t>
            </a:r>
          </a:p>
          <a:p>
            <a:pPr lvl="1">
              <a:spcBef>
                <a:spcPts val="300"/>
              </a:spcBef>
            </a:pPr>
            <a:r>
              <a:rPr lang="en-US" sz="1800" dirty="0" smtClean="0"/>
              <a:t>Each channel can generate interrupt, DMA request, hardware trigger on overflow</a:t>
            </a:r>
          </a:p>
          <a:p>
            <a:pPr lvl="1">
              <a:spcBef>
                <a:spcPts val="300"/>
              </a:spcBef>
            </a:pPr>
            <a:r>
              <a:rPr lang="en-US" sz="1800" dirty="0" smtClean="0"/>
              <a:t>One I/O pin per channel </a:t>
            </a:r>
            <a:r>
              <a:rPr lang="en-US" sz="1800" dirty="0" err="1" smtClean="0"/>
              <a:t>TPM_CHn</a:t>
            </a:r>
            <a:endParaRPr lang="en-US" sz="1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780" y="914400"/>
            <a:ext cx="4778220" cy="3602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7325397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758798" y="838200"/>
            <a:ext cx="7385202" cy="2362200"/>
            <a:chOff x="1758798" y="901557"/>
            <a:chExt cx="7385202" cy="2362200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172" b="60621"/>
            <a:stretch/>
          </p:blipFill>
          <p:spPr bwMode="auto">
            <a:xfrm>
              <a:off x="1758798" y="901557"/>
              <a:ext cx="7385202" cy="2362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ctangle 4"/>
            <p:cNvSpPr/>
            <p:nvPr/>
          </p:nvSpPr>
          <p:spPr bwMode="auto">
            <a:xfrm>
              <a:off x="2286000" y="2819400"/>
              <a:ext cx="1905000" cy="44435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Timer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20757"/>
            <a:ext cx="8839200" cy="4584843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000" dirty="0" smtClean="0"/>
              <a:t>Clock source</a:t>
            </a:r>
          </a:p>
          <a:p>
            <a:pPr lvl="1">
              <a:spcBef>
                <a:spcPts val="300"/>
              </a:spcBef>
            </a:pPr>
            <a:r>
              <a:rPr lang="en-US" sz="1800" dirty="0" smtClean="0"/>
              <a:t>CMOD: selects internal or</a:t>
            </a:r>
            <a:br>
              <a:rPr lang="en-US" sz="1800" dirty="0" smtClean="0"/>
            </a:br>
            <a:r>
              <a:rPr lang="en-US" sz="1800" dirty="0" smtClean="0"/>
              <a:t>external clock</a:t>
            </a:r>
          </a:p>
          <a:p>
            <a:pPr>
              <a:spcBef>
                <a:spcPts val="300"/>
              </a:spcBef>
            </a:pPr>
            <a:r>
              <a:rPr lang="en-US" sz="2000" dirty="0" smtClean="0"/>
              <a:t>Prescaler</a:t>
            </a:r>
          </a:p>
          <a:p>
            <a:pPr lvl="1">
              <a:spcBef>
                <a:spcPts val="300"/>
              </a:spcBef>
            </a:pPr>
            <a:r>
              <a:rPr lang="en-US" sz="1800" dirty="0" smtClean="0"/>
              <a:t>PS: divide selected clock by 1</a:t>
            </a:r>
            <a:r>
              <a:rPr lang="en-US" sz="1800" dirty="0"/>
              <a:t>, </a:t>
            </a:r>
            <a:r>
              <a:rPr lang="en-US" sz="1800" dirty="0" smtClean="0"/>
              <a:t>2</a:t>
            </a:r>
            <a:r>
              <a:rPr lang="en-US" sz="1800" dirty="0"/>
              <a:t>, 4, 8, 16, 32,64, 128</a:t>
            </a:r>
          </a:p>
          <a:p>
            <a:pPr>
              <a:spcBef>
                <a:spcPts val="300"/>
              </a:spcBef>
            </a:pPr>
            <a:r>
              <a:rPr lang="en-US" sz="2000" dirty="0" smtClean="0"/>
              <a:t>Count Mode and Modulo </a:t>
            </a:r>
          </a:p>
          <a:p>
            <a:pPr lvl="1">
              <a:spcBef>
                <a:spcPts val="300"/>
              </a:spcBef>
            </a:pPr>
            <a:r>
              <a:rPr lang="en-US" sz="1800" dirty="0" smtClean="0"/>
              <a:t>CPWMS: count up (0) or up and down (1)</a:t>
            </a:r>
          </a:p>
          <a:p>
            <a:pPr lvl="1">
              <a:spcBef>
                <a:spcPts val="300"/>
              </a:spcBef>
            </a:pPr>
            <a:r>
              <a:rPr lang="en-US" sz="1800" dirty="0"/>
              <a:t>MOD: 16-bit value up to which the counter counts</a:t>
            </a:r>
          </a:p>
          <a:p>
            <a:pPr lvl="2">
              <a:spcBef>
                <a:spcPts val="300"/>
              </a:spcBef>
            </a:pPr>
            <a:r>
              <a:rPr lang="en-US" sz="1400" dirty="0" smtClean="0"/>
              <a:t>Up counting: 0, 1, 2, … MOD, 0/Overflow, 1, 2, … MOD</a:t>
            </a:r>
          </a:p>
          <a:p>
            <a:pPr lvl="2">
              <a:spcBef>
                <a:spcPts val="300"/>
              </a:spcBef>
            </a:pPr>
            <a:r>
              <a:rPr lang="en-US" sz="1400" dirty="0" smtClean="0"/>
              <a:t>Up/down counting: </a:t>
            </a:r>
            <a:r>
              <a:rPr lang="en-US" sz="1400" dirty="0"/>
              <a:t>0, 1, 2, … </a:t>
            </a:r>
            <a:r>
              <a:rPr lang="en-US" sz="1400" dirty="0" smtClean="0"/>
              <a:t>MOD, MOD-1/Interrupt, MOD-2, … 2, 1, 0, 1, 2, …</a:t>
            </a:r>
          </a:p>
          <a:p>
            <a:pPr>
              <a:spcBef>
                <a:spcPts val="300"/>
              </a:spcBef>
            </a:pPr>
            <a:r>
              <a:rPr lang="en-US" sz="2000" dirty="0" smtClean="0"/>
              <a:t>Timer overflows when counter goes 1 beyond MOD value</a:t>
            </a:r>
          </a:p>
          <a:p>
            <a:pPr>
              <a:spcBef>
                <a:spcPts val="300"/>
              </a:spcBef>
            </a:pPr>
            <a:r>
              <a:rPr lang="en-US" sz="2000" dirty="0" smtClean="0"/>
              <a:t>DMA: Enable DMA transfer on overflow</a:t>
            </a:r>
          </a:p>
          <a:p>
            <a:pPr>
              <a:spcBef>
                <a:spcPts val="300"/>
              </a:spcBef>
            </a:pPr>
            <a:r>
              <a:rPr lang="en-US" sz="2000" dirty="0" smtClean="0"/>
              <a:t>TOF: Flag indicating timer has overflowed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84856853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Counter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200400"/>
            <a:ext cx="5029200" cy="3657600"/>
          </a:xfrm>
        </p:spPr>
        <p:txBody>
          <a:bodyPr/>
          <a:lstStyle/>
          <a:p>
            <a:r>
              <a:rPr lang="en-US" sz="2000" dirty="0" smtClean="0"/>
              <a:t>Count external events applied on input pin</a:t>
            </a:r>
          </a:p>
          <a:p>
            <a:pPr lvl="1"/>
            <a:r>
              <a:rPr lang="en-US" sz="1800" dirty="0" smtClean="0"/>
              <a:t>Set CMOD = 01 to select external clock</a:t>
            </a:r>
          </a:p>
          <a:p>
            <a:pPr lvl="1"/>
            <a:r>
              <a:rPr lang="en-US" sz="1800" dirty="0" smtClean="0"/>
              <a:t>Set PS = 000 (unless division needed</a:t>
            </a:r>
          </a:p>
          <a:p>
            <a:r>
              <a:rPr lang="en-US" sz="2000" dirty="0" smtClean="0"/>
              <a:t>Timer overflow flag TOF set to 1 upon receiving MOD * prescaler pulses</a:t>
            </a:r>
          </a:p>
          <a:p>
            <a:r>
              <a:rPr lang="en-US" sz="2000" dirty="0" smtClean="0"/>
              <a:t>Can </a:t>
            </a:r>
            <a:r>
              <a:rPr lang="en-US" sz="2000" dirty="0"/>
              <a:t>g</a:t>
            </a:r>
            <a:r>
              <a:rPr lang="en-US" sz="2000" dirty="0" smtClean="0"/>
              <a:t>enerate interrupt if TOIE is set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758798" y="901557"/>
            <a:ext cx="7385202" cy="2362200"/>
            <a:chOff x="1758798" y="901557"/>
            <a:chExt cx="7385202" cy="236220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172" b="60621"/>
            <a:stretch/>
          </p:blipFill>
          <p:spPr bwMode="auto">
            <a:xfrm>
              <a:off x="1758798" y="901557"/>
              <a:ext cx="7385202" cy="2362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5"/>
            <p:cNvSpPr/>
            <p:nvPr/>
          </p:nvSpPr>
          <p:spPr bwMode="auto">
            <a:xfrm>
              <a:off x="2286000" y="2819400"/>
              <a:ext cx="1905000" cy="44435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21106"/>
              </p:ext>
            </p:extLst>
          </p:nvPr>
        </p:nvGraphicFramePr>
        <p:xfrm>
          <a:off x="5943597" y="3352800"/>
          <a:ext cx="2971802" cy="27432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990603"/>
                <a:gridCol w="1981199"/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2-0 PS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Prescaler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Factor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010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011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101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110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64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111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128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7619906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 Mode and Modulo - Counting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21" y="1447800"/>
            <a:ext cx="8387841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5604517"/>
      </p:ext>
    </p:extLst>
  </p:cSld>
  <p:clrMapOvr>
    <a:masterClrMapping/>
  </p:clrMapOvr>
  <p:transition>
    <p:pull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KL25 Timer Peripherals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839200" cy="5867400"/>
          </a:xfrm>
        </p:spPr>
        <p:txBody>
          <a:bodyPr/>
          <a:lstStyle/>
          <a:p>
            <a:pPr>
              <a:lnSpc>
                <a:spcPts val="2200"/>
              </a:lnSpc>
              <a:spcBef>
                <a:spcPts val="0"/>
              </a:spcBef>
            </a:pPr>
            <a:r>
              <a:rPr lang="en-US" dirty="0" smtClean="0"/>
              <a:t>PIT - Periodic Interrupt Timer</a:t>
            </a:r>
          </a:p>
          <a:p>
            <a:pPr lvl="1">
              <a:lnSpc>
                <a:spcPts val="2200"/>
              </a:lnSpc>
              <a:spcBef>
                <a:spcPts val="0"/>
              </a:spcBef>
            </a:pPr>
            <a:r>
              <a:rPr lang="en-US" sz="1600" dirty="0" smtClean="0"/>
              <a:t>Can generate periodically generate interrupts or trigger DMA (direct memory access) transfers</a:t>
            </a:r>
          </a:p>
          <a:p>
            <a:pPr>
              <a:lnSpc>
                <a:spcPts val="2200"/>
              </a:lnSpc>
              <a:spcBef>
                <a:spcPts val="0"/>
              </a:spcBef>
            </a:pPr>
            <a:r>
              <a:rPr lang="en-US" dirty="0" smtClean="0"/>
              <a:t>TPM - Timer/PWM Module</a:t>
            </a:r>
          </a:p>
          <a:p>
            <a:pPr lvl="1">
              <a:lnSpc>
                <a:spcPts val="2200"/>
              </a:lnSpc>
              <a:spcBef>
                <a:spcPts val="0"/>
              </a:spcBef>
            </a:pPr>
            <a:r>
              <a:rPr lang="en-US" sz="1600" dirty="0" smtClean="0"/>
              <a:t>Connected to I/O pins, has input capture and output compare support</a:t>
            </a:r>
          </a:p>
          <a:p>
            <a:pPr lvl="1">
              <a:lnSpc>
                <a:spcPts val="2200"/>
              </a:lnSpc>
              <a:spcBef>
                <a:spcPts val="0"/>
              </a:spcBef>
            </a:pPr>
            <a:r>
              <a:rPr lang="en-US" sz="1600" dirty="0" smtClean="0"/>
              <a:t>Can generate PWM signals</a:t>
            </a:r>
          </a:p>
          <a:p>
            <a:pPr lvl="1">
              <a:lnSpc>
                <a:spcPts val="2200"/>
              </a:lnSpc>
              <a:spcBef>
                <a:spcPts val="0"/>
              </a:spcBef>
            </a:pPr>
            <a:r>
              <a:rPr lang="en-US" sz="1600" dirty="0" smtClean="0"/>
              <a:t>Can generate interrupts and DMA requests</a:t>
            </a:r>
          </a:p>
          <a:p>
            <a:pPr>
              <a:lnSpc>
                <a:spcPts val="2200"/>
              </a:lnSpc>
              <a:spcBef>
                <a:spcPts val="0"/>
              </a:spcBef>
            </a:pPr>
            <a:r>
              <a:rPr lang="en-US" dirty="0"/>
              <a:t>LPTMR - Low-Power Timer</a:t>
            </a:r>
          </a:p>
          <a:p>
            <a:pPr lvl="1">
              <a:lnSpc>
                <a:spcPts val="2200"/>
              </a:lnSpc>
              <a:spcBef>
                <a:spcPts val="0"/>
              </a:spcBef>
            </a:pPr>
            <a:r>
              <a:rPr lang="en-US" sz="1600" dirty="0"/>
              <a:t>Can operate as timer or counter in all power modes (including low-leakage modes)</a:t>
            </a:r>
          </a:p>
          <a:p>
            <a:pPr lvl="1">
              <a:lnSpc>
                <a:spcPts val="2200"/>
              </a:lnSpc>
              <a:spcBef>
                <a:spcPts val="0"/>
              </a:spcBef>
            </a:pPr>
            <a:r>
              <a:rPr lang="en-US" sz="1600" dirty="0"/>
              <a:t>Can wake up system with interrupt</a:t>
            </a:r>
          </a:p>
          <a:p>
            <a:pPr lvl="1">
              <a:lnSpc>
                <a:spcPts val="2200"/>
              </a:lnSpc>
              <a:spcBef>
                <a:spcPts val="0"/>
              </a:spcBef>
            </a:pPr>
            <a:r>
              <a:rPr lang="en-US" sz="1600" dirty="0"/>
              <a:t>Can trigger </a:t>
            </a:r>
            <a:r>
              <a:rPr lang="en-US" sz="1600" dirty="0" smtClean="0"/>
              <a:t>hardware</a:t>
            </a:r>
            <a:endParaRPr lang="en-US" sz="1800" dirty="0"/>
          </a:p>
          <a:p>
            <a:pPr>
              <a:lnSpc>
                <a:spcPts val="2200"/>
              </a:lnSpc>
              <a:spcBef>
                <a:spcPts val="0"/>
              </a:spcBef>
            </a:pPr>
            <a:r>
              <a:rPr lang="en-US" dirty="0" smtClean="0"/>
              <a:t>Real-Time Clock</a:t>
            </a:r>
          </a:p>
          <a:p>
            <a:pPr lvl="1">
              <a:lnSpc>
                <a:spcPts val="2200"/>
              </a:lnSpc>
              <a:spcBef>
                <a:spcPts val="0"/>
              </a:spcBef>
            </a:pPr>
            <a:r>
              <a:rPr lang="en-US" sz="1600" dirty="0" smtClean="0"/>
              <a:t>Powered by external 32.768 kHz crystal</a:t>
            </a:r>
          </a:p>
          <a:p>
            <a:pPr lvl="1">
              <a:lnSpc>
                <a:spcPts val="2200"/>
              </a:lnSpc>
              <a:spcBef>
                <a:spcPts val="0"/>
              </a:spcBef>
            </a:pPr>
            <a:r>
              <a:rPr lang="en-US" sz="1600" dirty="0" smtClean="0"/>
              <a:t>Tracks elapsed time (seconds) in 32-bit register</a:t>
            </a:r>
          </a:p>
          <a:p>
            <a:pPr lvl="1">
              <a:lnSpc>
                <a:spcPts val="2200"/>
              </a:lnSpc>
              <a:spcBef>
                <a:spcPts val="0"/>
              </a:spcBef>
            </a:pPr>
            <a:r>
              <a:rPr lang="en-US" sz="1600" dirty="0" smtClean="0"/>
              <a:t>Can set alarm</a:t>
            </a:r>
          </a:p>
          <a:p>
            <a:pPr lvl="1">
              <a:lnSpc>
                <a:spcPts val="2200"/>
              </a:lnSpc>
              <a:spcBef>
                <a:spcPts val="0"/>
              </a:spcBef>
            </a:pPr>
            <a:r>
              <a:rPr lang="en-US" sz="1600" dirty="0" smtClean="0"/>
              <a:t>Can generate 1Hz output signal</a:t>
            </a:r>
            <a:r>
              <a:rPr lang="en-US" sz="1600" dirty="0"/>
              <a:t> </a:t>
            </a:r>
            <a:r>
              <a:rPr lang="en-US" sz="1600" dirty="0" smtClean="0"/>
              <a:t>and/or interrupt</a:t>
            </a:r>
          </a:p>
          <a:p>
            <a:pPr lvl="1">
              <a:lnSpc>
                <a:spcPts val="2200"/>
              </a:lnSpc>
              <a:spcBef>
                <a:spcPts val="0"/>
              </a:spcBef>
            </a:pPr>
            <a:r>
              <a:rPr lang="en-US" sz="1600" dirty="0" smtClean="0"/>
              <a:t>Can wake up system with interrupt</a:t>
            </a:r>
            <a:endParaRPr lang="en-US" sz="1400" dirty="0" smtClean="0"/>
          </a:p>
          <a:p>
            <a:pPr>
              <a:lnSpc>
                <a:spcPts val="2200"/>
              </a:lnSpc>
              <a:spcBef>
                <a:spcPts val="0"/>
              </a:spcBef>
            </a:pPr>
            <a:r>
              <a:rPr lang="en-US" dirty="0" smtClean="0"/>
              <a:t>SYSTICK</a:t>
            </a:r>
          </a:p>
          <a:p>
            <a:pPr lvl="1">
              <a:lnSpc>
                <a:spcPts val="2200"/>
              </a:lnSpc>
              <a:spcBef>
                <a:spcPts val="0"/>
              </a:spcBef>
            </a:pPr>
            <a:r>
              <a:rPr lang="en-US" sz="1600" dirty="0" smtClean="0"/>
              <a:t>Part of CPU core’s peripherals</a:t>
            </a:r>
          </a:p>
          <a:p>
            <a:pPr lvl="1">
              <a:lnSpc>
                <a:spcPts val="2200"/>
              </a:lnSpc>
              <a:spcBef>
                <a:spcPts val="0"/>
              </a:spcBef>
            </a:pPr>
            <a:r>
              <a:rPr lang="en-US" sz="1600" dirty="0" smtClean="0"/>
              <a:t>Can generate periodic interrupt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90813152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Count Mode and Modulo - Counting Up and Down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383" y="1524000"/>
            <a:ext cx="7763234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3075864"/>
      </p:ext>
    </p:extLst>
  </p:cSld>
  <p:clrMapOvr>
    <a:masterClrMapping/>
  </p:clrMapOvr>
  <p:transition>
    <p:pull dir="r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TPM Configuration (</a:t>
            </a:r>
            <a:r>
              <a:rPr lang="en-US" dirty="0" err="1" smtClean="0"/>
              <a:t>TPMx_CONF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TRGSEL - input trigger select</a:t>
            </a:r>
          </a:p>
          <a:p>
            <a:r>
              <a:rPr lang="en-US" sz="2000" dirty="0" smtClean="0"/>
              <a:t>CROT - counter reload on trigger</a:t>
            </a:r>
          </a:p>
          <a:p>
            <a:r>
              <a:rPr lang="en-US" sz="2000" dirty="0" smtClean="0"/>
              <a:t>CSOO - counter stop on overflow</a:t>
            </a:r>
          </a:p>
          <a:p>
            <a:r>
              <a:rPr lang="en-US" sz="2000" dirty="0" smtClean="0"/>
              <a:t>CSOT - counter start on trigger</a:t>
            </a:r>
          </a:p>
          <a:p>
            <a:r>
              <a:rPr lang="en-US" sz="2000" dirty="0" smtClean="0"/>
              <a:t>GTBEEN - external global time base enable (rather than LPTPM counter)</a:t>
            </a:r>
          </a:p>
          <a:p>
            <a:r>
              <a:rPr lang="en-US" sz="2000" dirty="0" smtClean="0"/>
              <a:t>DBGMODE - let LPTPM counter increment during debug mode</a:t>
            </a:r>
          </a:p>
          <a:p>
            <a:r>
              <a:rPr lang="en-US" sz="2000" dirty="0" smtClean="0"/>
              <a:t>DOZEEN - pause LPTPM when in doze mode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87306277"/>
      </p:ext>
    </p:extLst>
  </p:cSld>
  <p:clrMapOvr>
    <a:masterClrMapping/>
  </p:clrMapOvr>
  <p:transition>
    <p:pull dir="r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TPM Status (</a:t>
            </a:r>
            <a:r>
              <a:rPr lang="en-US" dirty="0" err="1" smtClean="0"/>
              <a:t>TPMx_STATUS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TOF - LPTPM counter has overflowed</a:t>
            </a:r>
          </a:p>
          <a:p>
            <a:r>
              <a:rPr lang="en-US" sz="2000" dirty="0" err="1" smtClean="0"/>
              <a:t>CHxF</a:t>
            </a:r>
            <a:r>
              <a:rPr lang="en-US" sz="2000" dirty="0" smtClean="0"/>
              <a:t> - Channel event has occurred (event depends on mode)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8586790"/>
      </p:ext>
    </p:extLst>
  </p:cSld>
  <p:clrMapOvr>
    <a:masterClrMapping/>
  </p:clrMapOvr>
  <p:transition>
    <p:pull dir="r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Channel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Input </a:t>
            </a:r>
            <a:r>
              <a:rPr lang="en-US" sz="2000" dirty="0"/>
              <a:t>Capture Mode</a:t>
            </a:r>
            <a:endParaRPr lang="en-US" sz="2000" dirty="0" smtClean="0"/>
          </a:p>
          <a:p>
            <a:pPr lvl="1"/>
            <a:r>
              <a:rPr lang="en-US" sz="1800" dirty="0" smtClean="0"/>
              <a:t>Capture timer’s value when input signal changes</a:t>
            </a:r>
          </a:p>
          <a:p>
            <a:pPr lvl="2"/>
            <a:r>
              <a:rPr lang="en-US" sz="1800" dirty="0" smtClean="0"/>
              <a:t>Rising edge, falling edge, both</a:t>
            </a:r>
          </a:p>
          <a:p>
            <a:pPr lvl="1"/>
            <a:r>
              <a:rPr lang="en-US" sz="1800" dirty="0" smtClean="0"/>
              <a:t>How long after I started the timer did the input change?</a:t>
            </a:r>
          </a:p>
          <a:p>
            <a:pPr lvl="2"/>
            <a:r>
              <a:rPr lang="en-US" sz="1800" dirty="0" smtClean="0"/>
              <a:t>Measure time delay</a:t>
            </a:r>
          </a:p>
          <a:p>
            <a:endParaRPr lang="en-US" sz="2000" dirty="0" smtClean="0"/>
          </a:p>
          <a:p>
            <a:r>
              <a:rPr lang="en-US" sz="2000" dirty="0" smtClean="0"/>
              <a:t>Output Compare Mode</a:t>
            </a:r>
          </a:p>
          <a:p>
            <a:pPr lvl="1"/>
            <a:r>
              <a:rPr lang="en-US" sz="1800" dirty="0" smtClean="0"/>
              <a:t>Modify </a:t>
            </a:r>
            <a:r>
              <a:rPr lang="en-US" sz="1800" dirty="0"/>
              <a:t>output signal when timer reaches specified value</a:t>
            </a:r>
          </a:p>
          <a:p>
            <a:pPr lvl="2"/>
            <a:r>
              <a:rPr lang="en-US" sz="1800" dirty="0"/>
              <a:t>Set, clear, pulse, toggle (invert)</a:t>
            </a:r>
          </a:p>
          <a:p>
            <a:pPr lvl="1"/>
            <a:r>
              <a:rPr lang="en-US" sz="1800" dirty="0" smtClean="0"/>
              <a:t>Make a pulse of specified width</a:t>
            </a:r>
          </a:p>
          <a:p>
            <a:pPr lvl="1"/>
            <a:r>
              <a:rPr lang="en-US" sz="1800" dirty="0" smtClean="0"/>
              <a:t>Make a pulse after specified delay</a:t>
            </a:r>
          </a:p>
          <a:p>
            <a:endParaRPr lang="en-US" sz="2000" dirty="0" smtClean="0"/>
          </a:p>
          <a:p>
            <a:r>
              <a:rPr lang="en-US" sz="2000" dirty="0" smtClean="0"/>
              <a:t>Pulse Width Modulation</a:t>
            </a:r>
          </a:p>
          <a:p>
            <a:pPr lvl="1"/>
            <a:r>
              <a:rPr lang="en-US" sz="1800" dirty="0" smtClean="0"/>
              <a:t>Make a series of pulses of specified width and frequency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21103958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Channel Configuration and Value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839200" cy="5943600"/>
          </a:xfrm>
        </p:spPr>
        <p:txBody>
          <a:bodyPr/>
          <a:lstStyle/>
          <a:p>
            <a:r>
              <a:rPr lang="en-US" sz="2000" dirty="0" smtClean="0"/>
              <a:t>Configuration: </a:t>
            </a:r>
            <a:r>
              <a:rPr lang="en-US" sz="2000" dirty="0" err="1" smtClean="0"/>
              <a:t>TPMx_CnSC</a:t>
            </a:r>
            <a:r>
              <a:rPr lang="en-US" sz="2000" dirty="0" smtClean="0"/>
              <a:t> 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CHF - set when event occurs</a:t>
            </a:r>
          </a:p>
          <a:p>
            <a:pPr lvl="1"/>
            <a:r>
              <a:rPr lang="en-US" sz="1800" dirty="0" smtClean="0"/>
              <a:t>CHIE - enable channel to generate an interrupt</a:t>
            </a:r>
          </a:p>
          <a:p>
            <a:pPr lvl="1"/>
            <a:r>
              <a:rPr lang="en-US" sz="1800" dirty="0" smtClean="0"/>
              <a:t>MSB:MSA - mode select</a:t>
            </a:r>
          </a:p>
          <a:p>
            <a:pPr lvl="1"/>
            <a:r>
              <a:rPr lang="en-US" sz="1800" dirty="0" smtClean="0"/>
              <a:t>ELSB:ELSA - edge or level select</a:t>
            </a:r>
          </a:p>
          <a:p>
            <a:pPr lvl="1"/>
            <a:r>
              <a:rPr lang="en-US" sz="1800" dirty="0" smtClean="0"/>
              <a:t>DMA - enable DMA transfers</a:t>
            </a:r>
            <a:endParaRPr lang="en-US" sz="2000" dirty="0" smtClean="0"/>
          </a:p>
          <a:p>
            <a:endParaRPr lang="en-US" dirty="0" smtClean="0"/>
          </a:p>
          <a:p>
            <a:r>
              <a:rPr lang="en-US" sz="2000" dirty="0" smtClean="0"/>
              <a:t>Value: </a:t>
            </a:r>
            <a:r>
              <a:rPr lang="en-US" sz="2000" dirty="0" err="1" smtClean="0"/>
              <a:t>TPMx_CnV</a:t>
            </a:r>
            <a:endParaRPr lang="en-US" sz="2000" dirty="0" smtClean="0"/>
          </a:p>
          <a:p>
            <a:pPr lvl="1"/>
            <a:r>
              <a:rPr lang="en-US" sz="1800" dirty="0" smtClean="0"/>
              <a:t>16-bit value for output compare or input capture</a:t>
            </a:r>
            <a:endParaRPr lang="en-US" sz="1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142" y="1447800"/>
            <a:ext cx="489511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8273849"/>
      </p:ext>
    </p:extLst>
  </p:cSld>
  <p:clrMapOvr>
    <a:masterClrMapping/>
  </p:clrMapOvr>
  <p:transition>
    <p:pull dir="r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Capture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839200" cy="5791200"/>
          </a:xfrm>
        </p:spPr>
        <p:txBody>
          <a:bodyPr/>
          <a:lstStyle/>
          <a:p>
            <a:r>
              <a:rPr lang="en-US" sz="2000" dirty="0" smtClean="0"/>
              <a:t>Select mode with </a:t>
            </a:r>
            <a:br>
              <a:rPr lang="en-US" sz="2000" dirty="0" smtClean="0"/>
            </a:br>
            <a:r>
              <a:rPr lang="en-US" sz="2000" dirty="0" smtClean="0"/>
              <a:t>CPWMS = 0, </a:t>
            </a:r>
            <a:br>
              <a:rPr lang="en-US" sz="2000" dirty="0" smtClean="0"/>
            </a:br>
            <a:r>
              <a:rPr lang="en-US" sz="2000" dirty="0" err="1" smtClean="0"/>
              <a:t>MSnB:MSnA</a:t>
            </a:r>
            <a:r>
              <a:rPr lang="en-US" sz="2000" dirty="0" smtClean="0"/>
              <a:t> = 00</a:t>
            </a:r>
          </a:p>
          <a:p>
            <a:r>
              <a:rPr lang="en-US" sz="2000" dirty="0" err="1" smtClean="0"/>
              <a:t>TPM_CHn</a:t>
            </a:r>
            <a:r>
              <a:rPr lang="en-US" sz="2000" dirty="0" smtClean="0"/>
              <a:t> I/O pin </a:t>
            </a:r>
            <a:br>
              <a:rPr lang="en-US" sz="2000" dirty="0" smtClean="0"/>
            </a:br>
            <a:r>
              <a:rPr lang="en-US" sz="2000" dirty="0" smtClean="0"/>
              <a:t>operates as edge-</a:t>
            </a:r>
            <a:br>
              <a:rPr lang="en-US" sz="2000" dirty="0" smtClean="0"/>
            </a:br>
            <a:r>
              <a:rPr lang="en-US" sz="2000" dirty="0" smtClean="0"/>
              <a:t>sensitive input</a:t>
            </a:r>
          </a:p>
          <a:p>
            <a:pPr lvl="1"/>
            <a:r>
              <a:rPr lang="en-US" sz="1800" dirty="0" err="1" smtClean="0"/>
              <a:t>ELSnB:ELSnA</a:t>
            </a: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en-US" sz="1800" dirty="0" smtClean="0"/>
              <a:t>select rising (01) or </a:t>
            </a:r>
            <a:br>
              <a:rPr lang="en-US" sz="1800" dirty="0" smtClean="0"/>
            </a:br>
            <a:r>
              <a:rPr lang="en-US" sz="1800" dirty="0" smtClean="0"/>
              <a:t>falling edge (10) or </a:t>
            </a:r>
            <a:br>
              <a:rPr lang="en-US" sz="1800" dirty="0" smtClean="0"/>
            </a:br>
            <a:r>
              <a:rPr lang="en-US" sz="1800" dirty="0" smtClean="0"/>
              <a:t>both (11)</a:t>
            </a:r>
          </a:p>
          <a:p>
            <a:endParaRPr lang="en-US" sz="2000" dirty="0" smtClean="0"/>
          </a:p>
          <a:p>
            <a:r>
              <a:rPr lang="en-US" sz="2000" dirty="0" smtClean="0"/>
              <a:t>When valid edge is detected on </a:t>
            </a:r>
            <a:r>
              <a:rPr lang="en-US" sz="2000" dirty="0" err="1" smtClean="0"/>
              <a:t>TPM_CHn</a:t>
            </a:r>
            <a:r>
              <a:rPr lang="en-US" sz="2000" dirty="0" smtClean="0"/>
              <a:t>…</a:t>
            </a:r>
          </a:p>
          <a:p>
            <a:pPr lvl="1"/>
            <a:r>
              <a:rPr lang="en-US" sz="1800" dirty="0" smtClean="0"/>
              <a:t>Current value of counter is stored in </a:t>
            </a:r>
            <a:r>
              <a:rPr lang="en-US" sz="1800" dirty="0" err="1" smtClean="0"/>
              <a:t>CnV</a:t>
            </a:r>
            <a:endParaRPr lang="en-US" sz="1800" dirty="0" smtClean="0"/>
          </a:p>
          <a:p>
            <a:pPr lvl="1"/>
            <a:r>
              <a:rPr lang="en-US" sz="1800" dirty="0" smtClean="0"/>
              <a:t>Interrupt is enabled (if </a:t>
            </a:r>
            <a:r>
              <a:rPr lang="en-US" sz="1800" dirty="0" err="1" smtClean="0"/>
              <a:t>CHnIE</a:t>
            </a:r>
            <a:r>
              <a:rPr lang="en-US" sz="1800" dirty="0" smtClean="0"/>
              <a:t> = 1)</a:t>
            </a:r>
          </a:p>
          <a:p>
            <a:pPr lvl="1"/>
            <a:r>
              <a:rPr lang="en-US" sz="1800" dirty="0" err="1" smtClean="0"/>
              <a:t>CHnF</a:t>
            </a:r>
            <a:r>
              <a:rPr lang="en-US" sz="1800" dirty="0" smtClean="0"/>
              <a:t> flag is set (after 3 clock delay)</a:t>
            </a:r>
            <a:endParaRPr lang="en-US" sz="1800" dirty="0"/>
          </a:p>
        </p:txBody>
      </p:sp>
      <p:grpSp>
        <p:nvGrpSpPr>
          <p:cNvPr id="4" name="Group 3"/>
          <p:cNvGrpSpPr/>
          <p:nvPr/>
        </p:nvGrpSpPr>
        <p:grpSpPr>
          <a:xfrm>
            <a:off x="3352800" y="867628"/>
            <a:ext cx="5486400" cy="3811392"/>
            <a:chOff x="1752600" y="879296"/>
            <a:chExt cx="4876800" cy="3387904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398" r="41825"/>
            <a:stretch/>
          </p:blipFill>
          <p:spPr bwMode="auto">
            <a:xfrm>
              <a:off x="2209800" y="879296"/>
              <a:ext cx="4292030" cy="2549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" name="Straight Connector 4"/>
            <p:cNvCxnSpPr/>
            <p:nvPr/>
          </p:nvCxnSpPr>
          <p:spPr bwMode="auto">
            <a:xfrm>
              <a:off x="3352800" y="3810000"/>
              <a:ext cx="2209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5562600" y="3581400"/>
              <a:ext cx="9906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5562600" y="3581400"/>
              <a:ext cx="0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1752600" y="3495645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Arial" pitchFamily="34" charset="0"/>
                  <a:cs typeface="Arial" pitchFamily="34" charset="0"/>
                </a:rPr>
                <a:t>TPM_CHn</a:t>
              </a:r>
              <a:endParaRPr lang="en-US" sz="1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752600" y="3897868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Arial" pitchFamily="34" charset="0"/>
                  <a:cs typeface="Arial" pitchFamily="34" charset="0"/>
                </a:rPr>
                <a:t>CnV</a:t>
              </a:r>
              <a:endParaRPr lang="en-US" sz="1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661003" y="3886200"/>
              <a:ext cx="17491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Arial" pitchFamily="34" charset="0"/>
                  <a:cs typeface="Arial" pitchFamily="34" charset="0"/>
                </a:rPr>
                <a:t>initialized value</a:t>
              </a:r>
              <a:endParaRPr lang="en-US" sz="1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943600" y="38862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1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 flipV="1">
              <a:off x="5562600" y="1143000"/>
              <a:ext cx="0" cy="253731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5638800" y="1143000"/>
              <a:ext cx="76200" cy="28194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Rectangle 21"/>
            <p:cNvSpPr/>
            <p:nvPr/>
          </p:nvSpPr>
          <p:spPr bwMode="auto">
            <a:xfrm>
              <a:off x="5562600" y="3962400"/>
              <a:ext cx="106680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352800" y="3962400"/>
              <a:ext cx="220980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940335"/>
      </p:ext>
    </p:extLst>
  </p:cSld>
  <p:clrMapOvr>
    <a:masterClrMapping/>
  </p:clrMapOvr>
  <p:transition>
    <p:pull dir="r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Wind Speed Indicator (Anemometer)</a:t>
            </a:r>
            <a:endParaRPr 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4648200" cy="4572000"/>
          </a:xfrm>
        </p:spPr>
        <p:txBody>
          <a:bodyPr/>
          <a:lstStyle/>
          <a:p>
            <a:r>
              <a:rPr lang="en-US" sz="2000" dirty="0" smtClean="0"/>
              <a:t>Rotational speed (and pulse frequency) is proportional to wind velocity</a:t>
            </a:r>
          </a:p>
          <a:p>
            <a:endParaRPr lang="en-US" sz="2000" dirty="0" smtClean="0"/>
          </a:p>
          <a:p>
            <a:r>
              <a:rPr lang="en-US" sz="2000" dirty="0" smtClean="0"/>
              <a:t>Two measurement options:</a:t>
            </a:r>
          </a:p>
          <a:p>
            <a:pPr lvl="1"/>
            <a:r>
              <a:rPr lang="en-US" sz="1800" dirty="0" smtClean="0"/>
              <a:t>Frequency (best for high speeds) </a:t>
            </a:r>
          </a:p>
          <a:p>
            <a:pPr lvl="1"/>
            <a:r>
              <a:rPr lang="en-US" sz="1800" dirty="0" smtClean="0"/>
              <a:t>Width (best for low speeds)</a:t>
            </a:r>
          </a:p>
          <a:p>
            <a:endParaRPr lang="en-US" sz="2000" dirty="0" smtClean="0"/>
          </a:p>
          <a:p>
            <a:r>
              <a:rPr lang="en-US" sz="2000" dirty="0" smtClean="0"/>
              <a:t>Can solve for wind velocity v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How can we use the TPM for this?</a:t>
            </a:r>
          </a:p>
          <a:p>
            <a:pPr lvl="1"/>
            <a:r>
              <a:rPr lang="en-US" sz="1800" dirty="0" smtClean="0"/>
              <a:t>Use Input Capture Mode to measure period of input signal</a:t>
            </a:r>
          </a:p>
          <a:p>
            <a:endParaRPr lang="en-US" sz="2000" dirty="0" smtClean="0"/>
          </a:p>
        </p:txBody>
      </p:sp>
      <p:pic>
        <p:nvPicPr>
          <p:cNvPr id="12292" name="Picture 3" descr="C:\Users\Alex\Documents\Teaching\Book Writin'\RL78 Book\Chapters\Timers and Counters\Photos\Anemometer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066800"/>
            <a:ext cx="2854325" cy="191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475" y="3810000"/>
            <a:ext cx="3027363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990600" y="4075131"/>
                <a:ext cx="2883417" cy="877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𝑤𝑖𝑛𝑑</m:t>
                          </m:r>
                        </m:sub>
                      </m:sSub>
                      <m:r>
                        <a:rPr lang="en-US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𝐾</m:t>
                          </m:r>
                          <m:r>
                            <a:rPr lang="en-US" i="1">
                              <a:latin typeface="Cambria Math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𝑐𝑙𝑘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𝑎𝑛𝑒𝑚𝑜𝑚𝑒𝑡𝑒𝑟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4075131"/>
                <a:ext cx="2883417" cy="87786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TPM Capture Mode for Anemometer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Configuration</a:t>
            </a:r>
          </a:p>
          <a:p>
            <a:pPr lvl="1"/>
            <a:r>
              <a:rPr lang="en-US" sz="1800" dirty="0" smtClean="0"/>
              <a:t>Set up TPM to count at given speed from internal clock</a:t>
            </a:r>
          </a:p>
          <a:p>
            <a:pPr lvl="1"/>
            <a:r>
              <a:rPr lang="en-US" sz="1800" dirty="0" smtClean="0"/>
              <a:t>Set up TPM channel for input capture on rising edge</a:t>
            </a:r>
          </a:p>
          <a:p>
            <a:endParaRPr lang="en-US" sz="2000" dirty="0" smtClean="0"/>
          </a:p>
          <a:p>
            <a:r>
              <a:rPr lang="en-US" sz="2000" dirty="0" smtClean="0"/>
              <a:t>Operation: Repeat</a:t>
            </a:r>
          </a:p>
          <a:p>
            <a:pPr lvl="1"/>
            <a:r>
              <a:rPr lang="en-US" sz="1800" dirty="0" smtClean="0"/>
              <a:t>First TPM interrupt - on rising edge</a:t>
            </a:r>
          </a:p>
          <a:p>
            <a:pPr lvl="2"/>
            <a:r>
              <a:rPr lang="en-US" sz="1800" dirty="0" smtClean="0"/>
              <a:t>Reconfigure channel for input capture on falling edge</a:t>
            </a:r>
          </a:p>
          <a:p>
            <a:pPr lvl="2"/>
            <a:r>
              <a:rPr lang="en-US" sz="1800" dirty="0"/>
              <a:t>Clear TPM counter, start it </a:t>
            </a:r>
            <a:r>
              <a:rPr lang="en-US" sz="1800" dirty="0" smtClean="0"/>
              <a:t>counting</a:t>
            </a:r>
          </a:p>
          <a:p>
            <a:pPr lvl="1"/>
            <a:r>
              <a:rPr lang="en-US" sz="1800" dirty="0" smtClean="0"/>
              <a:t>Second TPM interrupt - on falling edge</a:t>
            </a:r>
          </a:p>
          <a:p>
            <a:pPr lvl="2"/>
            <a:r>
              <a:rPr lang="en-US" sz="1800" dirty="0" smtClean="0"/>
              <a:t>Read capture value from </a:t>
            </a:r>
            <a:r>
              <a:rPr lang="en-US" sz="1800" dirty="0" err="1" smtClean="0"/>
              <a:t>CnV</a:t>
            </a:r>
            <a:r>
              <a:rPr lang="en-US" sz="1800" dirty="0" smtClean="0"/>
              <a:t>, save for later use in wind speed calculation</a:t>
            </a:r>
          </a:p>
          <a:p>
            <a:pPr lvl="2"/>
            <a:r>
              <a:rPr lang="en-US" sz="1800" dirty="0"/>
              <a:t>Reconfigure channel for input capture on </a:t>
            </a:r>
            <a:r>
              <a:rPr lang="en-US" sz="1800" dirty="0" smtClean="0"/>
              <a:t>rising edge</a:t>
            </a:r>
          </a:p>
          <a:p>
            <a:pPr lvl="2"/>
            <a:r>
              <a:rPr lang="en-US" sz="1800" dirty="0"/>
              <a:t>Clear TPM counter, start it counting</a:t>
            </a:r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63891328"/>
      </p:ext>
    </p:extLst>
  </p:cSld>
  <p:clrMapOvr>
    <a:masterClrMapping/>
  </p:clrMapOvr>
  <p:transition>
    <p:pull dir="r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Compare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45222"/>
            <a:ext cx="8534400" cy="5912778"/>
          </a:xfrm>
        </p:spPr>
        <p:txBody>
          <a:bodyPr/>
          <a:lstStyle/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en-US" sz="2000" dirty="0"/>
              <a:t>Select mode with </a:t>
            </a:r>
            <a:r>
              <a:rPr lang="en-US" sz="2000" dirty="0" smtClean="0"/>
              <a:t>CPWMS </a:t>
            </a:r>
            <a:r>
              <a:rPr lang="en-US" sz="2000" dirty="0"/>
              <a:t>= 0, </a:t>
            </a:r>
            <a:r>
              <a:rPr lang="en-US" sz="2000" dirty="0" err="1" smtClean="0"/>
              <a:t>MSnA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dirty="0" smtClean="0"/>
              <a:t>1</a:t>
            </a:r>
            <a:endParaRPr lang="en-US" sz="2000" dirty="0"/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en-US" sz="2000" dirty="0" err="1"/>
              <a:t>TPM_CHn</a:t>
            </a:r>
            <a:r>
              <a:rPr lang="en-US" sz="2000" dirty="0"/>
              <a:t> I/O pin </a:t>
            </a:r>
            <a:r>
              <a:rPr lang="en-US" sz="2000" dirty="0" smtClean="0"/>
              <a:t>operates  as output, </a:t>
            </a:r>
            <a:r>
              <a:rPr lang="en-US" sz="2000" dirty="0" err="1" smtClean="0"/>
              <a:t>MSnB</a:t>
            </a:r>
            <a:r>
              <a:rPr lang="en-US" sz="2000" dirty="0" smtClean="0"/>
              <a:t> and </a:t>
            </a:r>
            <a:r>
              <a:rPr lang="en-US" sz="2000" dirty="0" err="1" smtClean="0"/>
              <a:t>ELSnB:ELSnA</a:t>
            </a:r>
            <a:r>
              <a:rPr lang="en-US" sz="2000" dirty="0" smtClean="0"/>
              <a:t> select action on match</a:t>
            </a:r>
            <a:endParaRPr lang="en-US" sz="1800" dirty="0" smtClean="0"/>
          </a:p>
          <a:p>
            <a:pPr lvl="1">
              <a:lnSpc>
                <a:spcPts val="2000"/>
              </a:lnSpc>
              <a:spcBef>
                <a:spcPts val="600"/>
              </a:spcBef>
            </a:pPr>
            <a:r>
              <a:rPr lang="en-US" sz="1800" dirty="0" smtClean="0"/>
              <a:t>If </a:t>
            </a:r>
            <a:r>
              <a:rPr lang="en-US" sz="1800" dirty="0" err="1" smtClean="0"/>
              <a:t>MSnB</a:t>
            </a:r>
            <a:r>
              <a:rPr lang="en-US" sz="1800" dirty="0" smtClean="0"/>
              <a:t> = 0</a:t>
            </a:r>
          </a:p>
          <a:p>
            <a:pPr lvl="2">
              <a:lnSpc>
                <a:spcPts val="2000"/>
              </a:lnSpc>
              <a:spcBef>
                <a:spcPts val="600"/>
              </a:spcBef>
            </a:pPr>
            <a:r>
              <a:rPr lang="en-US" dirty="0" smtClean="0"/>
              <a:t>Toggle (01)</a:t>
            </a:r>
          </a:p>
          <a:p>
            <a:pPr lvl="2">
              <a:lnSpc>
                <a:spcPts val="2000"/>
              </a:lnSpc>
              <a:spcBef>
                <a:spcPts val="600"/>
              </a:spcBef>
            </a:pPr>
            <a:r>
              <a:rPr lang="en-US" dirty="0" smtClean="0"/>
              <a:t>Clear (00)</a:t>
            </a:r>
          </a:p>
          <a:p>
            <a:pPr lvl="2">
              <a:lnSpc>
                <a:spcPts val="2000"/>
              </a:lnSpc>
              <a:spcBef>
                <a:spcPts val="600"/>
              </a:spcBef>
            </a:pPr>
            <a:r>
              <a:rPr lang="en-US" dirty="0" smtClean="0"/>
              <a:t>Set (11)</a:t>
            </a:r>
          </a:p>
          <a:p>
            <a:pPr lvl="1">
              <a:lnSpc>
                <a:spcPts val="2000"/>
              </a:lnSpc>
              <a:spcBef>
                <a:spcPts val="600"/>
              </a:spcBef>
            </a:pPr>
            <a:r>
              <a:rPr lang="en-US" sz="1800" dirty="0" smtClean="0"/>
              <a:t>If </a:t>
            </a:r>
            <a:r>
              <a:rPr lang="en-US" sz="1800" dirty="0" err="1" smtClean="0"/>
              <a:t>MSnB</a:t>
            </a:r>
            <a:r>
              <a:rPr lang="en-US" sz="1800" dirty="0" smtClean="0"/>
              <a:t> </a:t>
            </a:r>
            <a:r>
              <a:rPr lang="en-US" sz="1800" dirty="0"/>
              <a:t>= </a:t>
            </a:r>
            <a:r>
              <a:rPr lang="en-US" sz="1800" dirty="0" smtClean="0"/>
              <a:t>1</a:t>
            </a:r>
            <a:endParaRPr lang="en-US" sz="1800" dirty="0"/>
          </a:p>
          <a:p>
            <a:pPr lvl="2">
              <a:lnSpc>
                <a:spcPts val="2000"/>
              </a:lnSpc>
              <a:spcBef>
                <a:spcPts val="600"/>
              </a:spcBef>
            </a:pPr>
            <a:r>
              <a:rPr lang="en-US" dirty="0" smtClean="0"/>
              <a:t>Pulse low (10)</a:t>
            </a:r>
          </a:p>
          <a:p>
            <a:pPr lvl="2">
              <a:lnSpc>
                <a:spcPts val="2000"/>
              </a:lnSpc>
              <a:spcBef>
                <a:spcPts val="600"/>
              </a:spcBef>
            </a:pPr>
            <a:r>
              <a:rPr lang="en-US" dirty="0" smtClean="0"/>
              <a:t>Pulse high (x1)</a:t>
            </a:r>
            <a:endParaRPr lang="en-US" dirty="0"/>
          </a:p>
          <a:p>
            <a:pPr>
              <a:lnSpc>
                <a:spcPts val="2000"/>
              </a:lnSpc>
              <a:spcBef>
                <a:spcPts val="600"/>
              </a:spcBef>
            </a:pPr>
            <a:endParaRPr lang="en-US" sz="2000" dirty="0" smtClean="0"/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en-US" sz="2000" dirty="0" smtClean="0"/>
              <a:t>When CNT matches </a:t>
            </a:r>
            <a:r>
              <a:rPr lang="en-US" sz="2000" dirty="0" err="1" smtClean="0"/>
              <a:t>CnV</a:t>
            </a:r>
            <a:r>
              <a:rPr lang="en-US" sz="2000" dirty="0" smtClean="0"/>
              <a:t> …</a:t>
            </a:r>
          </a:p>
          <a:p>
            <a:pPr lvl="1">
              <a:lnSpc>
                <a:spcPts val="2000"/>
              </a:lnSpc>
              <a:spcBef>
                <a:spcPts val="600"/>
              </a:spcBef>
            </a:pPr>
            <a:r>
              <a:rPr lang="en-US" sz="1800" dirty="0" smtClean="0"/>
              <a:t>Output signal is generated</a:t>
            </a:r>
          </a:p>
          <a:p>
            <a:pPr lvl="1">
              <a:lnSpc>
                <a:spcPts val="2000"/>
              </a:lnSpc>
              <a:spcBef>
                <a:spcPts val="600"/>
              </a:spcBef>
            </a:pPr>
            <a:r>
              <a:rPr lang="en-US" sz="1800" dirty="0" err="1" smtClean="0"/>
              <a:t>CHnF</a:t>
            </a:r>
            <a:r>
              <a:rPr lang="en-US" sz="1800" dirty="0" smtClean="0"/>
              <a:t> flag is set</a:t>
            </a:r>
          </a:p>
          <a:p>
            <a:pPr lvl="1">
              <a:lnSpc>
                <a:spcPts val="2000"/>
              </a:lnSpc>
              <a:spcBef>
                <a:spcPts val="600"/>
              </a:spcBef>
            </a:pPr>
            <a:r>
              <a:rPr lang="en-US" sz="1800" dirty="0" err="1" smtClean="0"/>
              <a:t>CHnI</a:t>
            </a:r>
            <a:r>
              <a:rPr lang="en-US" sz="1800" dirty="0" smtClean="0"/>
              <a:t> Interrupt </a:t>
            </a:r>
            <a:r>
              <a:rPr lang="en-US" sz="1800" dirty="0"/>
              <a:t>is enabled (if </a:t>
            </a:r>
            <a:r>
              <a:rPr lang="en-US" sz="1800" dirty="0" err="1"/>
              <a:t>CHnIE</a:t>
            </a:r>
            <a:r>
              <a:rPr lang="en-US" sz="1800" dirty="0"/>
              <a:t> = 1)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endParaRPr lang="en-US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455" y="1981200"/>
            <a:ext cx="597774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4754592"/>
      </p:ext>
    </p:extLst>
  </p:cSld>
  <p:clrMapOvr>
    <a:masterClrMapping/>
  </p:clrMapOvr>
  <p:transition>
    <p:pull dir="r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Pulse-Width Modulation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838200"/>
            <a:ext cx="8839200" cy="58674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ts val="300"/>
              </a:spcBef>
            </a:pPr>
            <a:r>
              <a:rPr lang="en-US" sz="2000" dirty="0" smtClean="0"/>
              <a:t>Uses of PWM</a:t>
            </a:r>
          </a:p>
          <a:p>
            <a:pPr lvl="1">
              <a:lnSpc>
                <a:spcPct val="95000"/>
              </a:lnSpc>
              <a:spcBef>
                <a:spcPts val="300"/>
              </a:spcBef>
            </a:pPr>
            <a:r>
              <a:rPr lang="en-US" sz="1800" b="1" dirty="0" smtClean="0"/>
              <a:t>Digital power amplifiers </a:t>
            </a:r>
            <a:r>
              <a:rPr lang="en-US" sz="1800" dirty="0" smtClean="0"/>
              <a:t>are more efficient and less expensive than analog power amplifiers</a:t>
            </a:r>
          </a:p>
          <a:p>
            <a:pPr lvl="2">
              <a:lnSpc>
                <a:spcPct val="95000"/>
              </a:lnSpc>
              <a:spcBef>
                <a:spcPts val="300"/>
              </a:spcBef>
            </a:pPr>
            <a:r>
              <a:rPr lang="en-US" sz="1800" dirty="0" smtClean="0"/>
              <a:t>Applications: motor speed control, light dimmer, </a:t>
            </a:r>
            <a:r>
              <a:rPr lang="en-US" sz="1800" dirty="0"/>
              <a:t>switch-mode </a:t>
            </a:r>
            <a:r>
              <a:rPr lang="en-US" sz="1800" dirty="0" smtClean="0"/>
              <a:t>power conversion</a:t>
            </a:r>
          </a:p>
          <a:p>
            <a:pPr lvl="2">
              <a:lnSpc>
                <a:spcPct val="95000"/>
              </a:lnSpc>
              <a:spcBef>
                <a:spcPts val="300"/>
              </a:spcBef>
            </a:pPr>
            <a:r>
              <a:rPr lang="en-US" sz="1800" dirty="0" smtClean="0"/>
              <a:t>Load (motor, light, etc.) responds slowly, averages PWM signal</a:t>
            </a:r>
          </a:p>
          <a:p>
            <a:pPr lvl="1">
              <a:lnSpc>
                <a:spcPct val="95000"/>
              </a:lnSpc>
              <a:spcBef>
                <a:spcPts val="300"/>
              </a:spcBef>
            </a:pPr>
            <a:r>
              <a:rPr lang="en-US" sz="1800" b="1" dirty="0" smtClean="0"/>
              <a:t>Digital communication</a:t>
            </a:r>
            <a:r>
              <a:rPr lang="en-US" sz="1800" dirty="0" smtClean="0"/>
              <a:t> is less sensitive to noise than analog methods</a:t>
            </a:r>
          </a:p>
          <a:p>
            <a:pPr lvl="2">
              <a:lnSpc>
                <a:spcPct val="95000"/>
              </a:lnSpc>
              <a:spcBef>
                <a:spcPts val="300"/>
              </a:spcBef>
            </a:pPr>
            <a:r>
              <a:rPr lang="en-US" sz="1800" dirty="0" smtClean="0"/>
              <a:t>PWM provides a </a:t>
            </a:r>
            <a:r>
              <a:rPr lang="en-US" sz="1800" i="1" dirty="0" smtClean="0"/>
              <a:t>digital encoding</a:t>
            </a:r>
            <a:r>
              <a:rPr lang="en-US" sz="1800" dirty="0" smtClean="0"/>
              <a:t> of an </a:t>
            </a:r>
            <a:r>
              <a:rPr lang="en-US" sz="1800" i="1" dirty="0" smtClean="0"/>
              <a:t>analog </a:t>
            </a:r>
            <a:r>
              <a:rPr lang="en-US" sz="1800" dirty="0" smtClean="0"/>
              <a:t>value</a:t>
            </a:r>
          </a:p>
          <a:p>
            <a:pPr lvl="2">
              <a:lnSpc>
                <a:spcPct val="95000"/>
              </a:lnSpc>
              <a:spcBef>
                <a:spcPts val="300"/>
              </a:spcBef>
            </a:pPr>
            <a:r>
              <a:rPr lang="en-US" sz="1800" dirty="0" smtClean="0"/>
              <a:t>Much less vulnerable to noise</a:t>
            </a:r>
          </a:p>
          <a:p>
            <a:pPr>
              <a:lnSpc>
                <a:spcPct val="95000"/>
              </a:lnSpc>
              <a:spcBef>
                <a:spcPts val="300"/>
              </a:spcBef>
            </a:pPr>
            <a:r>
              <a:rPr lang="en-US" sz="2000" dirty="0" smtClean="0"/>
              <a:t>PWM signal characteristics</a:t>
            </a:r>
          </a:p>
          <a:p>
            <a:pPr lvl="1">
              <a:lnSpc>
                <a:spcPct val="95000"/>
              </a:lnSpc>
              <a:spcBef>
                <a:spcPts val="300"/>
              </a:spcBef>
            </a:pPr>
            <a:r>
              <a:rPr lang="en-US" sz="1800" dirty="0" smtClean="0"/>
              <a:t>Modulation frequency – how many </a:t>
            </a:r>
            <a:br>
              <a:rPr lang="en-US" sz="1800" dirty="0" smtClean="0"/>
            </a:br>
            <a:r>
              <a:rPr lang="en-US" sz="1800" dirty="0" smtClean="0"/>
              <a:t>pulses occur per second (fixed)</a:t>
            </a:r>
          </a:p>
          <a:p>
            <a:pPr lvl="1">
              <a:lnSpc>
                <a:spcPct val="95000"/>
              </a:lnSpc>
              <a:spcBef>
                <a:spcPts val="300"/>
              </a:spcBef>
            </a:pPr>
            <a:r>
              <a:rPr lang="en-US" sz="1800" dirty="0" smtClean="0"/>
              <a:t>Period – 1/(modulation frequency)</a:t>
            </a:r>
          </a:p>
          <a:p>
            <a:pPr lvl="1">
              <a:lnSpc>
                <a:spcPct val="95000"/>
              </a:lnSpc>
              <a:spcBef>
                <a:spcPts val="300"/>
              </a:spcBef>
            </a:pPr>
            <a:r>
              <a:rPr lang="en-US" sz="1800" dirty="0" smtClean="0"/>
              <a:t>On-time – amount of time that each </a:t>
            </a:r>
            <a:br>
              <a:rPr lang="en-US" sz="1800" dirty="0" smtClean="0"/>
            </a:br>
            <a:r>
              <a:rPr lang="en-US" sz="1800" dirty="0" smtClean="0"/>
              <a:t>pulse is on (asserted)</a:t>
            </a:r>
          </a:p>
          <a:p>
            <a:pPr lvl="1">
              <a:lnSpc>
                <a:spcPct val="95000"/>
              </a:lnSpc>
              <a:spcBef>
                <a:spcPts val="300"/>
              </a:spcBef>
            </a:pPr>
            <a:r>
              <a:rPr lang="en-US" sz="1800" dirty="0" smtClean="0"/>
              <a:t>Duty-cycle – on-time/period</a:t>
            </a:r>
          </a:p>
          <a:p>
            <a:pPr lvl="1">
              <a:lnSpc>
                <a:spcPct val="95000"/>
              </a:lnSpc>
              <a:spcBef>
                <a:spcPts val="300"/>
              </a:spcBef>
            </a:pPr>
            <a:r>
              <a:rPr lang="en-US" sz="1800" dirty="0" smtClean="0"/>
              <a:t>Adjust </a:t>
            </a:r>
            <a:r>
              <a:rPr lang="en-US" sz="1800" i="1" dirty="0" smtClean="0"/>
              <a:t>on-time </a:t>
            </a:r>
            <a:r>
              <a:rPr lang="en-US" sz="1800" dirty="0" smtClean="0"/>
              <a:t>(hence </a:t>
            </a:r>
            <a:r>
              <a:rPr lang="en-US" sz="1800" i="1" dirty="0" smtClean="0"/>
              <a:t>duty cycle</a:t>
            </a:r>
            <a:r>
              <a:rPr lang="en-US" sz="1800" dirty="0" smtClean="0"/>
              <a:t>) to </a:t>
            </a:r>
            <a:br>
              <a:rPr lang="en-US" sz="1800" dirty="0" smtClean="0"/>
            </a:br>
            <a:r>
              <a:rPr lang="en-US" sz="1800" dirty="0" smtClean="0"/>
              <a:t>represent the analog value</a:t>
            </a:r>
          </a:p>
        </p:txBody>
      </p:sp>
      <p:pic>
        <p:nvPicPr>
          <p:cNvPr id="14340" name="Picture 4" descr="pw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9" r="1172"/>
          <a:stretch>
            <a:fillRect/>
          </a:stretch>
        </p:blipFill>
        <p:spPr bwMode="auto">
          <a:xfrm>
            <a:off x="4899025" y="3500438"/>
            <a:ext cx="4192588" cy="282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Timer/Counter Peripheral Introduction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867025"/>
            <a:ext cx="8839200" cy="391477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000" dirty="0" smtClean="0"/>
              <a:t>Common peripheral for microcontrollers</a:t>
            </a:r>
          </a:p>
          <a:p>
            <a:pPr>
              <a:spcBef>
                <a:spcPct val="0"/>
              </a:spcBef>
            </a:pPr>
            <a:r>
              <a:rPr lang="en-US" sz="2000" dirty="0" smtClean="0"/>
              <a:t>Based on </a:t>
            </a:r>
            <a:r>
              <a:rPr lang="en-US" sz="2000" dirty="0" err="1" smtClean="0"/>
              <a:t>presettable</a:t>
            </a:r>
            <a:r>
              <a:rPr lang="en-US" sz="2000" dirty="0" smtClean="0"/>
              <a:t> binary counter, enhanced with configurability</a:t>
            </a:r>
          </a:p>
          <a:p>
            <a:pPr lvl="1">
              <a:spcBef>
                <a:spcPct val="0"/>
              </a:spcBef>
            </a:pPr>
            <a:r>
              <a:rPr lang="en-US" sz="1800" dirty="0" smtClean="0"/>
              <a:t>Count value can be read and written by MCU</a:t>
            </a:r>
          </a:p>
          <a:p>
            <a:pPr lvl="1">
              <a:spcBef>
                <a:spcPct val="0"/>
              </a:spcBef>
            </a:pPr>
            <a:r>
              <a:rPr lang="en-US" sz="1800" dirty="0" smtClean="0"/>
              <a:t>Count </a:t>
            </a:r>
            <a:r>
              <a:rPr lang="en-US" sz="1800" b="1" dirty="0" smtClean="0"/>
              <a:t>direction </a:t>
            </a:r>
            <a:r>
              <a:rPr lang="en-US" sz="1800" dirty="0" smtClean="0"/>
              <a:t>can often be set to up or down</a:t>
            </a:r>
          </a:p>
          <a:p>
            <a:pPr lvl="1">
              <a:spcBef>
                <a:spcPct val="0"/>
              </a:spcBef>
            </a:pPr>
            <a:r>
              <a:rPr lang="en-US" sz="1800" dirty="0" smtClean="0"/>
              <a:t>Counter’s </a:t>
            </a:r>
            <a:r>
              <a:rPr lang="en-US" sz="1800" b="1" dirty="0" smtClean="0"/>
              <a:t>clock source </a:t>
            </a:r>
            <a:r>
              <a:rPr lang="en-US" sz="1800" dirty="0" smtClean="0"/>
              <a:t>can be selected</a:t>
            </a:r>
          </a:p>
          <a:p>
            <a:pPr lvl="2">
              <a:spcBef>
                <a:spcPct val="0"/>
              </a:spcBef>
            </a:pPr>
            <a:r>
              <a:rPr lang="en-US" b="1" dirty="0" smtClean="0"/>
              <a:t>Counter mode: </a:t>
            </a:r>
            <a:r>
              <a:rPr lang="en-US" dirty="0" smtClean="0"/>
              <a:t>count </a:t>
            </a:r>
            <a:r>
              <a:rPr lang="en-US" b="1" dirty="0" smtClean="0"/>
              <a:t>pulses </a:t>
            </a:r>
            <a:r>
              <a:rPr lang="en-US" dirty="0" smtClean="0"/>
              <a:t>which indicate </a:t>
            </a:r>
            <a:r>
              <a:rPr lang="en-US" b="1" dirty="0" smtClean="0"/>
              <a:t>events </a:t>
            </a:r>
            <a:r>
              <a:rPr lang="en-US" dirty="0" smtClean="0"/>
              <a:t>(e.g. odometer pulses)</a:t>
            </a:r>
          </a:p>
          <a:p>
            <a:pPr lvl="2">
              <a:spcBef>
                <a:spcPct val="0"/>
              </a:spcBef>
            </a:pPr>
            <a:r>
              <a:rPr lang="en-US" b="1" dirty="0" smtClean="0"/>
              <a:t>Timer mode</a:t>
            </a:r>
            <a:r>
              <a:rPr lang="en-US" dirty="0" smtClean="0"/>
              <a:t>: clock source is periodic, so counter value is proportional to </a:t>
            </a:r>
            <a:r>
              <a:rPr lang="en-US" b="1" dirty="0" smtClean="0"/>
              <a:t>elapsed time </a:t>
            </a:r>
            <a:r>
              <a:rPr lang="en-US" dirty="0" smtClean="0"/>
              <a:t>(e.g. stopwatch)</a:t>
            </a:r>
          </a:p>
          <a:p>
            <a:pPr lvl="1">
              <a:spcBef>
                <a:spcPct val="0"/>
              </a:spcBef>
            </a:pPr>
            <a:r>
              <a:rPr lang="en-US" sz="1800" dirty="0" smtClean="0"/>
              <a:t>Counter’s </a:t>
            </a:r>
            <a:r>
              <a:rPr lang="en-US" sz="1800" b="1" dirty="0" smtClean="0"/>
              <a:t>overflow/underflow action </a:t>
            </a:r>
            <a:r>
              <a:rPr lang="en-US" sz="1800" dirty="0" smtClean="0"/>
              <a:t>can be selected</a:t>
            </a:r>
          </a:p>
          <a:p>
            <a:pPr lvl="2">
              <a:spcBef>
                <a:spcPct val="0"/>
              </a:spcBef>
            </a:pPr>
            <a:r>
              <a:rPr lang="en-US" dirty="0" smtClean="0"/>
              <a:t>Generate interrupt</a:t>
            </a:r>
          </a:p>
          <a:p>
            <a:pPr lvl="2">
              <a:spcBef>
                <a:spcPct val="0"/>
              </a:spcBef>
            </a:pPr>
            <a:r>
              <a:rPr lang="en-US" dirty="0" smtClean="0"/>
              <a:t>Reload counter with special value and continue counting</a:t>
            </a:r>
          </a:p>
          <a:p>
            <a:pPr lvl="2">
              <a:spcBef>
                <a:spcPct val="0"/>
              </a:spcBef>
            </a:pPr>
            <a:r>
              <a:rPr lang="en-US" dirty="0" smtClean="0"/>
              <a:t>Toggle hardware output signal</a:t>
            </a:r>
          </a:p>
          <a:p>
            <a:pPr lvl="2">
              <a:spcBef>
                <a:spcPct val="0"/>
              </a:spcBef>
            </a:pPr>
            <a:r>
              <a:rPr lang="en-US" dirty="0" smtClean="0"/>
              <a:t>Stop!</a:t>
            </a: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565150" y="92868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i="1">
                <a:latin typeface="Arial" charset="0"/>
                <a:cs typeface="Arial" charset="0"/>
              </a:rPr>
              <a:t>Events</a:t>
            </a:r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615950" y="19812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i="1">
                <a:latin typeface="Arial" charset="0"/>
                <a:cs typeface="Arial" charset="0"/>
              </a:rPr>
              <a:t>Clock</a:t>
            </a:r>
          </a:p>
        </p:txBody>
      </p:sp>
      <p:grpSp>
        <p:nvGrpSpPr>
          <p:cNvPr id="4102" name="Group 38"/>
          <p:cNvGrpSpPr>
            <a:grpSpLocks/>
          </p:cNvGrpSpPr>
          <p:nvPr/>
        </p:nvGrpSpPr>
        <p:grpSpPr bwMode="auto">
          <a:xfrm>
            <a:off x="2043113" y="852488"/>
            <a:ext cx="2681287" cy="2105025"/>
            <a:chOff x="960" y="537"/>
            <a:chExt cx="1689" cy="1326"/>
          </a:xfrm>
        </p:grpSpPr>
        <p:sp>
          <p:nvSpPr>
            <p:cNvPr id="4125" name="Text Box 11"/>
            <p:cNvSpPr txBox="1">
              <a:spLocks noChangeArrowheads="1"/>
            </p:cNvSpPr>
            <p:nvPr/>
          </p:nvSpPr>
          <p:spPr bwMode="auto">
            <a:xfrm>
              <a:off x="1584" y="1632"/>
              <a:ext cx="10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i="1" dirty="0">
                  <a:latin typeface="Arial" charset="0"/>
                  <a:cs typeface="Arial" charset="0"/>
                </a:rPr>
                <a:t>Current Count</a:t>
              </a:r>
            </a:p>
          </p:txBody>
        </p:sp>
        <p:sp>
          <p:nvSpPr>
            <p:cNvPr id="4126" name="Text Box 12"/>
            <p:cNvSpPr txBox="1">
              <a:spLocks noChangeArrowheads="1"/>
            </p:cNvSpPr>
            <p:nvPr/>
          </p:nvSpPr>
          <p:spPr bwMode="auto">
            <a:xfrm>
              <a:off x="1584" y="537"/>
              <a:ext cx="9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i="1" dirty="0">
                  <a:latin typeface="Arial" charset="0"/>
                  <a:cs typeface="Arial" charset="0"/>
                </a:rPr>
                <a:t>Reload Value</a:t>
              </a:r>
            </a:p>
          </p:txBody>
        </p:sp>
        <p:sp>
          <p:nvSpPr>
            <p:cNvPr id="4127" name="Line 9"/>
            <p:cNvSpPr>
              <a:spLocks noChangeShapeType="1"/>
            </p:cNvSpPr>
            <p:nvPr/>
          </p:nvSpPr>
          <p:spPr bwMode="auto">
            <a:xfrm>
              <a:off x="960" y="1200"/>
              <a:ext cx="48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Rectangle 4"/>
            <p:cNvSpPr>
              <a:spLocks noChangeArrowheads="1"/>
            </p:cNvSpPr>
            <p:nvPr/>
          </p:nvSpPr>
          <p:spPr bwMode="auto">
            <a:xfrm>
              <a:off x="1440" y="960"/>
              <a:ext cx="1209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>
                  <a:solidFill>
                    <a:srgbClr val="FFFF00"/>
                  </a:solidFill>
                  <a:latin typeface="Arial" charset="0"/>
                  <a:cs typeface="Arial" charset="0"/>
                </a:rPr>
                <a:t>Presettable </a:t>
              </a:r>
              <a:br>
                <a:rPr lang="en-US" sz="1800" b="1">
                  <a:solidFill>
                    <a:srgbClr val="FFFF00"/>
                  </a:solidFill>
                  <a:latin typeface="Arial" charset="0"/>
                  <a:cs typeface="Arial" charset="0"/>
                </a:rPr>
              </a:br>
              <a:r>
                <a:rPr lang="en-US" sz="1800" b="1">
                  <a:solidFill>
                    <a:srgbClr val="FFFF00"/>
                  </a:solidFill>
                  <a:latin typeface="Arial" charset="0"/>
                  <a:cs typeface="Arial" charset="0"/>
                </a:rPr>
                <a:t>Binary Counter</a:t>
              </a:r>
            </a:p>
          </p:txBody>
        </p:sp>
        <p:sp>
          <p:nvSpPr>
            <p:cNvPr id="4129" name="AutoShape 5"/>
            <p:cNvSpPr>
              <a:spLocks noChangeArrowheads="1"/>
            </p:cNvSpPr>
            <p:nvPr/>
          </p:nvSpPr>
          <p:spPr bwMode="auto">
            <a:xfrm rot="5400000">
              <a:off x="1414" y="1126"/>
              <a:ext cx="196" cy="144"/>
            </a:xfrm>
            <a:prstGeom prst="triangle">
              <a:avLst>
                <a:gd name="adj" fmla="val 50000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0" name="Line 10"/>
            <p:cNvSpPr>
              <a:spLocks noChangeShapeType="1"/>
            </p:cNvSpPr>
            <p:nvPr/>
          </p:nvSpPr>
          <p:spPr bwMode="auto">
            <a:xfrm>
              <a:off x="2064" y="1440"/>
              <a:ext cx="0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1" name="Line 13"/>
            <p:cNvSpPr>
              <a:spLocks noChangeShapeType="1"/>
            </p:cNvSpPr>
            <p:nvPr/>
          </p:nvSpPr>
          <p:spPr bwMode="auto">
            <a:xfrm>
              <a:off x="2064" y="720"/>
              <a:ext cx="0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3" name="Text Box 17"/>
          <p:cNvSpPr txBox="1">
            <a:spLocks noChangeArrowheads="1"/>
          </p:cNvSpPr>
          <p:nvPr/>
        </p:nvSpPr>
        <p:spPr bwMode="auto">
          <a:xfrm>
            <a:off x="6172200" y="1666875"/>
            <a:ext cx="13747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cs typeface="Times New Roman" pitchFamily="18" charset="0"/>
              </a:rPr>
              <a:t>  </a:t>
            </a:r>
            <a:r>
              <a:rPr lang="en-US" sz="2000" b="1">
                <a:solidFill>
                  <a:srgbClr val="FFFF00"/>
                </a:solidFill>
                <a:latin typeface="Arial" charset="0"/>
                <a:cs typeface="Arial" charset="0"/>
              </a:rPr>
              <a:t>÷2 or RS</a:t>
            </a:r>
          </a:p>
        </p:txBody>
      </p:sp>
      <p:sp>
        <p:nvSpPr>
          <p:cNvPr id="4104" name="AutoShape 18"/>
          <p:cNvSpPr>
            <a:spLocks noChangeArrowheads="1"/>
          </p:cNvSpPr>
          <p:nvPr/>
        </p:nvSpPr>
        <p:spPr bwMode="auto">
          <a:xfrm rot="5400000">
            <a:off x="6130925" y="1787525"/>
            <a:ext cx="311150" cy="228600"/>
          </a:xfrm>
          <a:prstGeom prst="triangle">
            <a:avLst>
              <a:gd name="adj" fmla="val 50000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05" name="AutoShape 20"/>
          <p:cNvCxnSpPr>
            <a:cxnSpLocks noChangeShapeType="1"/>
            <a:stCxn id="4128" idx="3"/>
            <a:endCxn id="4104" idx="3"/>
          </p:cNvCxnSpPr>
          <p:nvPr/>
        </p:nvCxnSpPr>
        <p:spPr bwMode="auto">
          <a:xfrm flipV="1">
            <a:off x="4724400" y="1901825"/>
            <a:ext cx="1447800" cy="31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6" name="AutoShape 21"/>
          <p:cNvCxnSpPr>
            <a:cxnSpLocks noChangeShapeType="1"/>
            <a:stCxn id="4103" idx="3"/>
            <a:endCxn id="4107" idx="1"/>
          </p:cNvCxnSpPr>
          <p:nvPr/>
        </p:nvCxnSpPr>
        <p:spPr bwMode="auto">
          <a:xfrm flipV="1">
            <a:off x="7546975" y="1874838"/>
            <a:ext cx="225425" cy="254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7" name="Text Box 22"/>
          <p:cNvSpPr txBox="1">
            <a:spLocks noChangeArrowheads="1"/>
          </p:cNvSpPr>
          <p:nvPr/>
        </p:nvSpPr>
        <p:spPr bwMode="auto">
          <a:xfrm>
            <a:off x="7772400" y="1690688"/>
            <a:ext cx="742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i="1">
                <a:latin typeface="Arial" charset="0"/>
                <a:cs typeface="Arial" charset="0"/>
              </a:rPr>
              <a:t>PWM</a:t>
            </a:r>
          </a:p>
        </p:txBody>
      </p:sp>
      <p:sp>
        <p:nvSpPr>
          <p:cNvPr id="4108" name="Text Box 23"/>
          <p:cNvSpPr txBox="1">
            <a:spLocks noChangeArrowheads="1"/>
          </p:cNvSpPr>
          <p:nvPr/>
        </p:nvSpPr>
        <p:spPr bwMode="auto">
          <a:xfrm>
            <a:off x="6953250" y="2300288"/>
            <a:ext cx="1035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i="1">
                <a:latin typeface="Arial" charset="0"/>
                <a:cs typeface="Arial" charset="0"/>
              </a:rPr>
              <a:t>Interrupt</a:t>
            </a:r>
          </a:p>
        </p:txBody>
      </p:sp>
      <p:cxnSp>
        <p:nvCxnSpPr>
          <p:cNvPr id="4109" name="AutoShape 24"/>
          <p:cNvCxnSpPr>
            <a:cxnSpLocks noChangeShapeType="1"/>
            <a:stCxn id="4128" idx="3"/>
            <a:endCxn id="4108" idx="1"/>
          </p:cNvCxnSpPr>
          <p:nvPr/>
        </p:nvCxnSpPr>
        <p:spPr bwMode="auto">
          <a:xfrm>
            <a:off x="4724400" y="1905000"/>
            <a:ext cx="2228850" cy="57943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0" name="Freeform 26"/>
          <p:cNvSpPr>
            <a:spLocks/>
          </p:cNvSpPr>
          <p:nvPr/>
        </p:nvSpPr>
        <p:spPr bwMode="auto">
          <a:xfrm>
            <a:off x="228600" y="1295400"/>
            <a:ext cx="1752600" cy="228600"/>
          </a:xfrm>
          <a:custGeom>
            <a:avLst/>
            <a:gdLst>
              <a:gd name="T0" fmla="*/ 0 w 1104"/>
              <a:gd name="T1" fmla="*/ 2147483647 h 144"/>
              <a:gd name="T2" fmla="*/ 2147483647 w 1104"/>
              <a:gd name="T3" fmla="*/ 2147483647 h 144"/>
              <a:gd name="T4" fmla="*/ 2147483647 w 1104"/>
              <a:gd name="T5" fmla="*/ 0 h 144"/>
              <a:gd name="T6" fmla="*/ 2147483647 w 1104"/>
              <a:gd name="T7" fmla="*/ 0 h 144"/>
              <a:gd name="T8" fmla="*/ 2147483647 w 1104"/>
              <a:gd name="T9" fmla="*/ 2147483647 h 144"/>
              <a:gd name="T10" fmla="*/ 2147483647 w 1104"/>
              <a:gd name="T11" fmla="*/ 2147483647 h 144"/>
              <a:gd name="T12" fmla="*/ 2147483647 w 1104"/>
              <a:gd name="T13" fmla="*/ 0 h 144"/>
              <a:gd name="T14" fmla="*/ 2147483647 w 1104"/>
              <a:gd name="T15" fmla="*/ 0 h 144"/>
              <a:gd name="T16" fmla="*/ 2147483647 w 1104"/>
              <a:gd name="T17" fmla="*/ 2147483647 h 144"/>
              <a:gd name="T18" fmla="*/ 2147483647 w 1104"/>
              <a:gd name="T19" fmla="*/ 2147483647 h 144"/>
              <a:gd name="T20" fmla="*/ 2147483647 w 1104"/>
              <a:gd name="T21" fmla="*/ 0 h 144"/>
              <a:gd name="T22" fmla="*/ 2147483647 w 1104"/>
              <a:gd name="T23" fmla="*/ 0 h 144"/>
              <a:gd name="T24" fmla="*/ 2147483647 w 1104"/>
              <a:gd name="T25" fmla="*/ 2147483647 h 144"/>
              <a:gd name="T26" fmla="*/ 2147483647 w 1104"/>
              <a:gd name="T27" fmla="*/ 2147483647 h 144"/>
              <a:gd name="T28" fmla="*/ 2147483647 w 1104"/>
              <a:gd name="T29" fmla="*/ 0 h 144"/>
              <a:gd name="T30" fmla="*/ 2147483647 w 1104"/>
              <a:gd name="T31" fmla="*/ 0 h 144"/>
              <a:gd name="T32" fmla="*/ 2147483647 w 1104"/>
              <a:gd name="T33" fmla="*/ 2147483647 h 144"/>
              <a:gd name="T34" fmla="*/ 2147483647 w 1104"/>
              <a:gd name="T35" fmla="*/ 2147483647 h 14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104"/>
              <a:gd name="T55" fmla="*/ 0 h 144"/>
              <a:gd name="T56" fmla="*/ 1104 w 1104"/>
              <a:gd name="T57" fmla="*/ 144 h 14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104" h="144">
                <a:moveTo>
                  <a:pt x="0" y="144"/>
                </a:moveTo>
                <a:lnTo>
                  <a:pt x="96" y="144"/>
                </a:lnTo>
                <a:lnTo>
                  <a:pt x="96" y="0"/>
                </a:lnTo>
                <a:lnTo>
                  <a:pt x="144" y="0"/>
                </a:lnTo>
                <a:lnTo>
                  <a:pt x="144" y="144"/>
                </a:lnTo>
                <a:lnTo>
                  <a:pt x="432" y="144"/>
                </a:lnTo>
                <a:lnTo>
                  <a:pt x="432" y="0"/>
                </a:lnTo>
                <a:lnTo>
                  <a:pt x="528" y="0"/>
                </a:lnTo>
                <a:lnTo>
                  <a:pt x="528" y="144"/>
                </a:lnTo>
                <a:lnTo>
                  <a:pt x="576" y="144"/>
                </a:lnTo>
                <a:lnTo>
                  <a:pt x="576" y="0"/>
                </a:lnTo>
                <a:lnTo>
                  <a:pt x="624" y="0"/>
                </a:lnTo>
                <a:lnTo>
                  <a:pt x="624" y="144"/>
                </a:lnTo>
                <a:lnTo>
                  <a:pt x="864" y="144"/>
                </a:lnTo>
                <a:lnTo>
                  <a:pt x="864" y="0"/>
                </a:lnTo>
                <a:lnTo>
                  <a:pt x="912" y="0"/>
                </a:lnTo>
                <a:lnTo>
                  <a:pt x="912" y="144"/>
                </a:lnTo>
                <a:lnTo>
                  <a:pt x="1104" y="14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111" name="Group 37"/>
          <p:cNvGrpSpPr>
            <a:grpSpLocks/>
          </p:cNvGrpSpPr>
          <p:nvPr/>
        </p:nvGrpSpPr>
        <p:grpSpPr bwMode="auto">
          <a:xfrm>
            <a:off x="228600" y="2286000"/>
            <a:ext cx="1524000" cy="228600"/>
            <a:chOff x="144" y="1440"/>
            <a:chExt cx="960" cy="144"/>
          </a:xfrm>
        </p:grpSpPr>
        <p:sp>
          <p:nvSpPr>
            <p:cNvPr id="4115" name="Freeform 27"/>
            <p:cNvSpPr>
              <a:spLocks/>
            </p:cNvSpPr>
            <p:nvPr/>
          </p:nvSpPr>
          <p:spPr bwMode="auto">
            <a:xfrm>
              <a:off x="144" y="1440"/>
              <a:ext cx="96" cy="144"/>
            </a:xfrm>
            <a:custGeom>
              <a:avLst/>
              <a:gdLst>
                <a:gd name="T0" fmla="*/ 0 w 96"/>
                <a:gd name="T1" fmla="*/ 144 h 144"/>
                <a:gd name="T2" fmla="*/ 48 w 96"/>
                <a:gd name="T3" fmla="*/ 144 h 144"/>
                <a:gd name="T4" fmla="*/ 48 w 96"/>
                <a:gd name="T5" fmla="*/ 0 h 144"/>
                <a:gd name="T6" fmla="*/ 96 w 96"/>
                <a:gd name="T7" fmla="*/ 0 h 144"/>
                <a:gd name="T8" fmla="*/ 96 w 96"/>
                <a:gd name="T9" fmla="*/ 144 h 1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144"/>
                <a:gd name="T17" fmla="*/ 96 w 96"/>
                <a:gd name="T18" fmla="*/ 144 h 1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144">
                  <a:moveTo>
                    <a:pt x="0" y="144"/>
                  </a:moveTo>
                  <a:lnTo>
                    <a:pt x="48" y="144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14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Freeform 28"/>
            <p:cNvSpPr>
              <a:spLocks/>
            </p:cNvSpPr>
            <p:nvPr/>
          </p:nvSpPr>
          <p:spPr bwMode="auto">
            <a:xfrm>
              <a:off x="240" y="1440"/>
              <a:ext cx="96" cy="144"/>
            </a:xfrm>
            <a:custGeom>
              <a:avLst/>
              <a:gdLst>
                <a:gd name="T0" fmla="*/ 0 w 96"/>
                <a:gd name="T1" fmla="*/ 144 h 144"/>
                <a:gd name="T2" fmla="*/ 48 w 96"/>
                <a:gd name="T3" fmla="*/ 144 h 144"/>
                <a:gd name="T4" fmla="*/ 48 w 96"/>
                <a:gd name="T5" fmla="*/ 0 h 144"/>
                <a:gd name="T6" fmla="*/ 96 w 96"/>
                <a:gd name="T7" fmla="*/ 0 h 144"/>
                <a:gd name="T8" fmla="*/ 96 w 96"/>
                <a:gd name="T9" fmla="*/ 144 h 1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144"/>
                <a:gd name="T17" fmla="*/ 96 w 96"/>
                <a:gd name="T18" fmla="*/ 144 h 1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144">
                  <a:moveTo>
                    <a:pt x="0" y="144"/>
                  </a:moveTo>
                  <a:lnTo>
                    <a:pt x="48" y="144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14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Freeform 29"/>
            <p:cNvSpPr>
              <a:spLocks/>
            </p:cNvSpPr>
            <p:nvPr/>
          </p:nvSpPr>
          <p:spPr bwMode="auto">
            <a:xfrm>
              <a:off x="336" y="1440"/>
              <a:ext cx="96" cy="144"/>
            </a:xfrm>
            <a:custGeom>
              <a:avLst/>
              <a:gdLst>
                <a:gd name="T0" fmla="*/ 0 w 96"/>
                <a:gd name="T1" fmla="*/ 144 h 144"/>
                <a:gd name="T2" fmla="*/ 48 w 96"/>
                <a:gd name="T3" fmla="*/ 144 h 144"/>
                <a:gd name="T4" fmla="*/ 48 w 96"/>
                <a:gd name="T5" fmla="*/ 0 h 144"/>
                <a:gd name="T6" fmla="*/ 96 w 96"/>
                <a:gd name="T7" fmla="*/ 0 h 144"/>
                <a:gd name="T8" fmla="*/ 96 w 96"/>
                <a:gd name="T9" fmla="*/ 144 h 1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144"/>
                <a:gd name="T17" fmla="*/ 96 w 96"/>
                <a:gd name="T18" fmla="*/ 144 h 1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144">
                  <a:moveTo>
                    <a:pt x="0" y="144"/>
                  </a:moveTo>
                  <a:lnTo>
                    <a:pt x="48" y="144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14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Freeform 30"/>
            <p:cNvSpPr>
              <a:spLocks/>
            </p:cNvSpPr>
            <p:nvPr/>
          </p:nvSpPr>
          <p:spPr bwMode="auto">
            <a:xfrm>
              <a:off x="432" y="1440"/>
              <a:ext cx="96" cy="144"/>
            </a:xfrm>
            <a:custGeom>
              <a:avLst/>
              <a:gdLst>
                <a:gd name="T0" fmla="*/ 0 w 96"/>
                <a:gd name="T1" fmla="*/ 144 h 144"/>
                <a:gd name="T2" fmla="*/ 48 w 96"/>
                <a:gd name="T3" fmla="*/ 144 h 144"/>
                <a:gd name="T4" fmla="*/ 48 w 96"/>
                <a:gd name="T5" fmla="*/ 0 h 144"/>
                <a:gd name="T6" fmla="*/ 96 w 96"/>
                <a:gd name="T7" fmla="*/ 0 h 144"/>
                <a:gd name="T8" fmla="*/ 96 w 96"/>
                <a:gd name="T9" fmla="*/ 144 h 1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144"/>
                <a:gd name="T17" fmla="*/ 96 w 96"/>
                <a:gd name="T18" fmla="*/ 144 h 1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144">
                  <a:moveTo>
                    <a:pt x="0" y="144"/>
                  </a:moveTo>
                  <a:lnTo>
                    <a:pt x="48" y="144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14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Freeform 31"/>
            <p:cNvSpPr>
              <a:spLocks/>
            </p:cNvSpPr>
            <p:nvPr/>
          </p:nvSpPr>
          <p:spPr bwMode="auto">
            <a:xfrm>
              <a:off x="528" y="1440"/>
              <a:ext cx="96" cy="144"/>
            </a:xfrm>
            <a:custGeom>
              <a:avLst/>
              <a:gdLst>
                <a:gd name="T0" fmla="*/ 0 w 96"/>
                <a:gd name="T1" fmla="*/ 144 h 144"/>
                <a:gd name="T2" fmla="*/ 48 w 96"/>
                <a:gd name="T3" fmla="*/ 144 h 144"/>
                <a:gd name="T4" fmla="*/ 48 w 96"/>
                <a:gd name="T5" fmla="*/ 0 h 144"/>
                <a:gd name="T6" fmla="*/ 96 w 96"/>
                <a:gd name="T7" fmla="*/ 0 h 144"/>
                <a:gd name="T8" fmla="*/ 96 w 96"/>
                <a:gd name="T9" fmla="*/ 144 h 1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144"/>
                <a:gd name="T17" fmla="*/ 96 w 96"/>
                <a:gd name="T18" fmla="*/ 144 h 1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144">
                  <a:moveTo>
                    <a:pt x="0" y="144"/>
                  </a:moveTo>
                  <a:lnTo>
                    <a:pt x="48" y="144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14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Freeform 32"/>
            <p:cNvSpPr>
              <a:spLocks/>
            </p:cNvSpPr>
            <p:nvPr/>
          </p:nvSpPr>
          <p:spPr bwMode="auto">
            <a:xfrm>
              <a:off x="624" y="1440"/>
              <a:ext cx="96" cy="144"/>
            </a:xfrm>
            <a:custGeom>
              <a:avLst/>
              <a:gdLst>
                <a:gd name="T0" fmla="*/ 0 w 96"/>
                <a:gd name="T1" fmla="*/ 144 h 144"/>
                <a:gd name="T2" fmla="*/ 48 w 96"/>
                <a:gd name="T3" fmla="*/ 144 h 144"/>
                <a:gd name="T4" fmla="*/ 48 w 96"/>
                <a:gd name="T5" fmla="*/ 0 h 144"/>
                <a:gd name="T6" fmla="*/ 96 w 96"/>
                <a:gd name="T7" fmla="*/ 0 h 144"/>
                <a:gd name="T8" fmla="*/ 96 w 96"/>
                <a:gd name="T9" fmla="*/ 144 h 1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144"/>
                <a:gd name="T17" fmla="*/ 96 w 96"/>
                <a:gd name="T18" fmla="*/ 144 h 1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144">
                  <a:moveTo>
                    <a:pt x="0" y="144"/>
                  </a:moveTo>
                  <a:lnTo>
                    <a:pt x="48" y="144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14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1" name="Freeform 33"/>
            <p:cNvSpPr>
              <a:spLocks/>
            </p:cNvSpPr>
            <p:nvPr/>
          </p:nvSpPr>
          <p:spPr bwMode="auto">
            <a:xfrm>
              <a:off x="720" y="1440"/>
              <a:ext cx="96" cy="144"/>
            </a:xfrm>
            <a:custGeom>
              <a:avLst/>
              <a:gdLst>
                <a:gd name="T0" fmla="*/ 0 w 96"/>
                <a:gd name="T1" fmla="*/ 144 h 144"/>
                <a:gd name="T2" fmla="*/ 48 w 96"/>
                <a:gd name="T3" fmla="*/ 144 h 144"/>
                <a:gd name="T4" fmla="*/ 48 w 96"/>
                <a:gd name="T5" fmla="*/ 0 h 144"/>
                <a:gd name="T6" fmla="*/ 96 w 96"/>
                <a:gd name="T7" fmla="*/ 0 h 144"/>
                <a:gd name="T8" fmla="*/ 96 w 96"/>
                <a:gd name="T9" fmla="*/ 144 h 1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144"/>
                <a:gd name="T17" fmla="*/ 96 w 96"/>
                <a:gd name="T18" fmla="*/ 144 h 1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144">
                  <a:moveTo>
                    <a:pt x="0" y="144"/>
                  </a:moveTo>
                  <a:lnTo>
                    <a:pt x="48" y="144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14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Freeform 34"/>
            <p:cNvSpPr>
              <a:spLocks/>
            </p:cNvSpPr>
            <p:nvPr/>
          </p:nvSpPr>
          <p:spPr bwMode="auto">
            <a:xfrm>
              <a:off x="816" y="1440"/>
              <a:ext cx="96" cy="144"/>
            </a:xfrm>
            <a:custGeom>
              <a:avLst/>
              <a:gdLst>
                <a:gd name="T0" fmla="*/ 0 w 96"/>
                <a:gd name="T1" fmla="*/ 144 h 144"/>
                <a:gd name="T2" fmla="*/ 48 w 96"/>
                <a:gd name="T3" fmla="*/ 144 h 144"/>
                <a:gd name="T4" fmla="*/ 48 w 96"/>
                <a:gd name="T5" fmla="*/ 0 h 144"/>
                <a:gd name="T6" fmla="*/ 96 w 96"/>
                <a:gd name="T7" fmla="*/ 0 h 144"/>
                <a:gd name="T8" fmla="*/ 96 w 96"/>
                <a:gd name="T9" fmla="*/ 144 h 1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144"/>
                <a:gd name="T17" fmla="*/ 96 w 96"/>
                <a:gd name="T18" fmla="*/ 144 h 1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144">
                  <a:moveTo>
                    <a:pt x="0" y="144"/>
                  </a:moveTo>
                  <a:lnTo>
                    <a:pt x="48" y="144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14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3" name="Freeform 35"/>
            <p:cNvSpPr>
              <a:spLocks/>
            </p:cNvSpPr>
            <p:nvPr/>
          </p:nvSpPr>
          <p:spPr bwMode="auto">
            <a:xfrm>
              <a:off x="912" y="1440"/>
              <a:ext cx="96" cy="144"/>
            </a:xfrm>
            <a:custGeom>
              <a:avLst/>
              <a:gdLst>
                <a:gd name="T0" fmla="*/ 0 w 96"/>
                <a:gd name="T1" fmla="*/ 144 h 144"/>
                <a:gd name="T2" fmla="*/ 48 w 96"/>
                <a:gd name="T3" fmla="*/ 144 h 144"/>
                <a:gd name="T4" fmla="*/ 48 w 96"/>
                <a:gd name="T5" fmla="*/ 0 h 144"/>
                <a:gd name="T6" fmla="*/ 96 w 96"/>
                <a:gd name="T7" fmla="*/ 0 h 144"/>
                <a:gd name="T8" fmla="*/ 96 w 96"/>
                <a:gd name="T9" fmla="*/ 144 h 1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144"/>
                <a:gd name="T17" fmla="*/ 96 w 96"/>
                <a:gd name="T18" fmla="*/ 144 h 1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144">
                  <a:moveTo>
                    <a:pt x="0" y="144"/>
                  </a:moveTo>
                  <a:lnTo>
                    <a:pt x="48" y="144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14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Freeform 36"/>
            <p:cNvSpPr>
              <a:spLocks/>
            </p:cNvSpPr>
            <p:nvPr/>
          </p:nvSpPr>
          <p:spPr bwMode="auto">
            <a:xfrm>
              <a:off x="1008" y="1440"/>
              <a:ext cx="96" cy="144"/>
            </a:xfrm>
            <a:custGeom>
              <a:avLst/>
              <a:gdLst>
                <a:gd name="T0" fmla="*/ 0 w 96"/>
                <a:gd name="T1" fmla="*/ 144 h 144"/>
                <a:gd name="T2" fmla="*/ 48 w 96"/>
                <a:gd name="T3" fmla="*/ 144 h 144"/>
                <a:gd name="T4" fmla="*/ 48 w 96"/>
                <a:gd name="T5" fmla="*/ 0 h 144"/>
                <a:gd name="T6" fmla="*/ 96 w 96"/>
                <a:gd name="T7" fmla="*/ 0 h 144"/>
                <a:gd name="T8" fmla="*/ 96 w 96"/>
                <a:gd name="T9" fmla="*/ 144 h 1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144"/>
                <a:gd name="T17" fmla="*/ 96 w 96"/>
                <a:gd name="T18" fmla="*/ 144 h 1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144">
                  <a:moveTo>
                    <a:pt x="0" y="144"/>
                  </a:moveTo>
                  <a:lnTo>
                    <a:pt x="48" y="144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14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2" name="Text Box 41"/>
          <p:cNvSpPr txBox="1">
            <a:spLocks noChangeArrowheads="1"/>
          </p:cNvSpPr>
          <p:nvPr/>
        </p:nvSpPr>
        <p:spPr bwMode="auto">
          <a:xfrm>
            <a:off x="4070350" y="1143000"/>
            <a:ext cx="958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i="1">
                <a:latin typeface="Arial" charset="0"/>
                <a:cs typeface="Arial" charset="0"/>
              </a:rPr>
              <a:t>Reload</a:t>
            </a:r>
          </a:p>
        </p:txBody>
      </p:sp>
      <p:sp>
        <p:nvSpPr>
          <p:cNvPr id="4113" name="Freeform 42"/>
          <p:cNvSpPr>
            <a:spLocks/>
          </p:cNvSpPr>
          <p:nvPr/>
        </p:nvSpPr>
        <p:spPr bwMode="auto">
          <a:xfrm>
            <a:off x="4038600" y="1447800"/>
            <a:ext cx="838200" cy="457200"/>
          </a:xfrm>
          <a:custGeom>
            <a:avLst/>
            <a:gdLst>
              <a:gd name="T0" fmla="*/ 2147483647 w 528"/>
              <a:gd name="T1" fmla="*/ 2147483647 h 288"/>
              <a:gd name="T2" fmla="*/ 2147483647 w 528"/>
              <a:gd name="T3" fmla="*/ 0 h 288"/>
              <a:gd name="T4" fmla="*/ 0 w 528"/>
              <a:gd name="T5" fmla="*/ 0 h 288"/>
              <a:gd name="T6" fmla="*/ 0 w 528"/>
              <a:gd name="T7" fmla="*/ 2147483647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288"/>
              <a:gd name="T14" fmla="*/ 528 w 528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288">
                <a:moveTo>
                  <a:pt x="528" y="288"/>
                </a:moveTo>
                <a:lnTo>
                  <a:pt x="528" y="0"/>
                </a:lnTo>
                <a:lnTo>
                  <a:pt x="0" y="0"/>
                </a:lnTo>
                <a:lnTo>
                  <a:pt x="0" y="48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4" name="Text Box 43"/>
          <p:cNvSpPr txBox="1">
            <a:spLocks noChangeArrowheads="1"/>
          </p:cNvSpPr>
          <p:nvPr/>
        </p:nvSpPr>
        <p:spPr bwMode="auto">
          <a:xfrm>
            <a:off x="762000" y="1614488"/>
            <a:ext cx="38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i="1">
                <a:latin typeface="Arial" charset="0"/>
                <a:cs typeface="Arial" charset="0"/>
              </a:rPr>
              <a:t>or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TPM Channel for PWM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124200"/>
            <a:ext cx="8839200" cy="3352800"/>
          </a:xfrm>
        </p:spPr>
        <p:txBody>
          <a:bodyPr/>
          <a:lstStyle/>
          <a:p>
            <a:r>
              <a:rPr lang="en-US" sz="2000" dirty="0" smtClean="0"/>
              <a:t>Edge-aligned - leading edges of signals from all PWM channels are aligned</a:t>
            </a:r>
          </a:p>
          <a:p>
            <a:pPr lvl="1"/>
            <a:r>
              <a:rPr lang="en-US" sz="1800" dirty="0" smtClean="0"/>
              <a:t>Uses count up mode</a:t>
            </a:r>
          </a:p>
          <a:p>
            <a:pPr lvl="1"/>
            <a:r>
              <a:rPr lang="en-US" sz="1800" dirty="0" smtClean="0"/>
              <a:t>Period = (MOD + 1) cycles</a:t>
            </a:r>
          </a:p>
          <a:p>
            <a:pPr lvl="1"/>
            <a:r>
              <a:rPr lang="en-US" sz="1800" dirty="0" smtClean="0"/>
              <a:t>Pulse width = (</a:t>
            </a:r>
            <a:r>
              <a:rPr lang="en-US" sz="1800" dirty="0" err="1" smtClean="0"/>
              <a:t>CnV</a:t>
            </a:r>
            <a:r>
              <a:rPr lang="en-US" sz="1800" dirty="0" smtClean="0"/>
              <a:t>) cycles</a:t>
            </a:r>
          </a:p>
          <a:p>
            <a:r>
              <a:rPr lang="en-US" sz="2000" dirty="0" err="1" smtClean="0"/>
              <a:t>MSnB:MSnA</a:t>
            </a:r>
            <a:r>
              <a:rPr lang="en-US" sz="2000" dirty="0" smtClean="0"/>
              <a:t> = 01, CPWMS = 0</a:t>
            </a:r>
          </a:p>
          <a:p>
            <a:pPr lvl="1"/>
            <a:r>
              <a:rPr lang="en-US" sz="1800" dirty="0" err="1" smtClean="0"/>
              <a:t>ELSnB:ELSnA</a:t>
            </a:r>
            <a:r>
              <a:rPr lang="en-US" sz="1800" dirty="0" smtClean="0"/>
              <a:t> = 10 - high-true pulses</a:t>
            </a:r>
          </a:p>
          <a:p>
            <a:pPr lvl="1"/>
            <a:r>
              <a:rPr lang="en-US" sz="1800" dirty="0" err="1" smtClean="0"/>
              <a:t>ELSnB:ELSnA</a:t>
            </a:r>
            <a:r>
              <a:rPr lang="en-US" sz="1800" dirty="0" smtClean="0"/>
              <a:t> </a:t>
            </a:r>
            <a:r>
              <a:rPr lang="en-US" sz="1800" dirty="0"/>
              <a:t>= </a:t>
            </a:r>
            <a:r>
              <a:rPr lang="en-US" sz="1800" dirty="0" smtClean="0"/>
              <a:t>x1 - low-true pulses</a:t>
            </a:r>
            <a:endParaRPr lang="en-US" sz="1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35970"/>
            <a:ext cx="8382000" cy="2047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8600236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TPM Channel for PWM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276600"/>
            <a:ext cx="8839200" cy="2971800"/>
          </a:xfrm>
        </p:spPr>
        <p:txBody>
          <a:bodyPr/>
          <a:lstStyle/>
          <a:p>
            <a:r>
              <a:rPr lang="en-US" sz="2000" dirty="0" smtClean="0"/>
              <a:t>Center-aligned </a:t>
            </a:r>
            <a:r>
              <a:rPr lang="en-US" sz="2000" dirty="0"/>
              <a:t>- </a:t>
            </a:r>
            <a:r>
              <a:rPr lang="en-US" sz="2000" dirty="0" smtClean="0"/>
              <a:t>centers of signals from all </a:t>
            </a:r>
            <a:r>
              <a:rPr lang="en-US" sz="2000" dirty="0"/>
              <a:t>PWM </a:t>
            </a:r>
            <a:r>
              <a:rPr lang="en-US" sz="2000" dirty="0" smtClean="0"/>
              <a:t>channels </a:t>
            </a:r>
            <a:r>
              <a:rPr lang="en-US" sz="2000" dirty="0"/>
              <a:t>are </a:t>
            </a:r>
            <a:r>
              <a:rPr lang="en-US" sz="2000" dirty="0" smtClean="0"/>
              <a:t>aligned</a:t>
            </a:r>
          </a:p>
          <a:p>
            <a:pPr lvl="1"/>
            <a:r>
              <a:rPr lang="en-US" sz="1800" dirty="0" smtClean="0"/>
              <a:t>Uses count up/down mode</a:t>
            </a:r>
          </a:p>
          <a:p>
            <a:pPr lvl="1"/>
            <a:r>
              <a:rPr lang="en-US" sz="1800" dirty="0" smtClean="0"/>
              <a:t>Period = 2*MOD cycles. 0x0001 &lt;= MOD &lt;= 0x7FFFF</a:t>
            </a:r>
          </a:p>
          <a:p>
            <a:pPr lvl="1"/>
            <a:r>
              <a:rPr lang="en-US" sz="1800" dirty="0" smtClean="0"/>
              <a:t>Pulse width = 2*</a:t>
            </a:r>
            <a:r>
              <a:rPr lang="en-US" sz="1800" dirty="0" err="1" smtClean="0"/>
              <a:t>CnV</a:t>
            </a:r>
            <a:r>
              <a:rPr lang="en-US" sz="1800" dirty="0" smtClean="0"/>
              <a:t> cycles</a:t>
            </a:r>
          </a:p>
          <a:p>
            <a:r>
              <a:rPr lang="en-US" sz="2000" dirty="0" err="1"/>
              <a:t>MSnB:MSnA</a:t>
            </a:r>
            <a:r>
              <a:rPr lang="en-US" sz="2000" dirty="0"/>
              <a:t> = </a:t>
            </a:r>
            <a:r>
              <a:rPr lang="en-US" sz="2000" dirty="0" smtClean="0"/>
              <a:t>10, CPWMS = 1</a:t>
            </a:r>
            <a:endParaRPr lang="en-US" sz="2000" dirty="0"/>
          </a:p>
          <a:p>
            <a:pPr lvl="1"/>
            <a:r>
              <a:rPr lang="en-US" sz="1800" dirty="0" err="1"/>
              <a:t>ELSnB:ELSnA</a:t>
            </a:r>
            <a:r>
              <a:rPr lang="en-US" sz="1800" dirty="0"/>
              <a:t> = 10 - high-true pulses</a:t>
            </a:r>
          </a:p>
          <a:p>
            <a:pPr lvl="1"/>
            <a:r>
              <a:rPr lang="en-US" sz="1800" dirty="0" err="1"/>
              <a:t>ELSnB:ELSnA</a:t>
            </a:r>
            <a:r>
              <a:rPr lang="en-US" sz="1800" dirty="0"/>
              <a:t> = x1 - low-true pulses</a:t>
            </a:r>
          </a:p>
          <a:p>
            <a:endParaRPr lang="en-US" sz="2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914400"/>
            <a:ext cx="6879998" cy="2452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8894337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PWM to Drive Servo Motor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228600" y="3611563"/>
            <a:ext cx="4419600" cy="3246437"/>
          </a:xfrm>
        </p:spPr>
        <p:txBody>
          <a:bodyPr/>
          <a:lstStyle/>
          <a:p>
            <a:r>
              <a:rPr lang="en-US" sz="2000" dirty="0" smtClean="0"/>
              <a:t>Servo PWM signal </a:t>
            </a:r>
          </a:p>
          <a:p>
            <a:pPr lvl="1"/>
            <a:r>
              <a:rPr lang="en-US" sz="1800" dirty="0" smtClean="0"/>
              <a:t>20 ms period</a:t>
            </a:r>
          </a:p>
          <a:p>
            <a:pPr lvl="1"/>
            <a:r>
              <a:rPr lang="en-US" sz="1800" dirty="0" smtClean="0"/>
              <a:t>1 to 2 ms pulse width</a:t>
            </a:r>
          </a:p>
        </p:txBody>
      </p:sp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55" t="29216" r="32896" b="52124"/>
          <a:stretch>
            <a:fillRect/>
          </a:stretch>
        </p:blipFill>
        <p:spPr bwMode="auto">
          <a:xfrm>
            <a:off x="228600" y="1066800"/>
            <a:ext cx="5553075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4" descr="C:\Users\Alex\Documents\Teaching\Book Writin'\RL78 Book\Chapters\Timers and Counters\PWM-Screenshot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124200"/>
            <a:ext cx="4400550" cy="321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2" descr="Futaba S3003 Servo Standar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3" t="3241" b="3838"/>
          <a:stretch>
            <a:fillRect/>
          </a:stretch>
        </p:blipFill>
        <p:spPr bwMode="auto">
          <a:xfrm>
            <a:off x="6553200" y="914400"/>
            <a:ext cx="1810253" cy="217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895600"/>
            <a:ext cx="7772400" cy="1362075"/>
          </a:xfrm>
        </p:spPr>
        <p:txBody>
          <a:bodyPr/>
          <a:lstStyle/>
          <a:p>
            <a:r>
              <a:rPr lang="en-US" dirty="0" smtClean="0"/>
              <a:t>Low Power Timer (LPTMR)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09600" y="4038600"/>
            <a:ext cx="7772400" cy="150018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498129"/>
      </p:ext>
    </p:extLst>
  </p:cSld>
  <p:clrMapOvr>
    <a:masterClrMapping/>
  </p:clrMapOvr>
  <p:transition>
    <p:pull dir="ru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LPTMR Overview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Features</a:t>
            </a:r>
          </a:p>
          <a:p>
            <a:pPr lvl="1"/>
            <a:r>
              <a:rPr lang="en-US" sz="1800" dirty="0" smtClean="0"/>
              <a:t>16 bit counter</a:t>
            </a:r>
          </a:p>
          <a:p>
            <a:pPr lvl="1"/>
            <a:r>
              <a:rPr lang="en-US" sz="1800" dirty="0" smtClean="0"/>
              <a:t>Can count time or external pulses</a:t>
            </a:r>
          </a:p>
          <a:p>
            <a:pPr lvl="1"/>
            <a:r>
              <a:rPr lang="en-US" sz="1800" dirty="0" smtClean="0"/>
              <a:t>Can generate interrupt when counter matches compare value</a:t>
            </a:r>
          </a:p>
          <a:p>
            <a:pPr lvl="1"/>
            <a:r>
              <a:rPr lang="en-US" sz="1800" dirty="0" smtClean="0"/>
              <a:t>Interrupt wakes MCU from any low power mode</a:t>
            </a:r>
          </a:p>
          <a:p>
            <a:r>
              <a:rPr lang="en-US" sz="2000" dirty="0" smtClean="0"/>
              <a:t>Registers</a:t>
            </a:r>
          </a:p>
          <a:p>
            <a:pPr lvl="1"/>
            <a:r>
              <a:rPr lang="en-US" sz="1800" dirty="0" smtClean="0"/>
              <a:t>Control Status register </a:t>
            </a:r>
            <a:r>
              <a:rPr lang="en-US" sz="1800" dirty="0" err="1" smtClean="0"/>
              <a:t>LPTMRx_CSR</a:t>
            </a:r>
            <a:endParaRPr lang="en-US" sz="1800" dirty="0" smtClean="0"/>
          </a:p>
          <a:p>
            <a:pPr lvl="1"/>
            <a:r>
              <a:rPr lang="en-US" sz="1800" dirty="0" err="1" smtClean="0"/>
              <a:t>Prescale</a:t>
            </a:r>
            <a:r>
              <a:rPr lang="en-US" sz="1800" dirty="0" smtClean="0"/>
              <a:t> register </a:t>
            </a:r>
            <a:r>
              <a:rPr lang="en-US" sz="1800" dirty="0" err="1" smtClean="0"/>
              <a:t>LPTMRx_PSR</a:t>
            </a:r>
            <a:endParaRPr lang="en-US" sz="1800" dirty="0" smtClean="0"/>
          </a:p>
          <a:p>
            <a:pPr lvl="1"/>
            <a:r>
              <a:rPr lang="en-US" sz="1800" dirty="0" smtClean="0"/>
              <a:t>Counter register </a:t>
            </a:r>
            <a:r>
              <a:rPr lang="en-US" sz="1800" dirty="0" err="1" smtClean="0"/>
              <a:t>LPTMRx_CNR</a:t>
            </a:r>
            <a:endParaRPr lang="en-US" sz="1800" dirty="0" smtClean="0"/>
          </a:p>
          <a:p>
            <a:pPr lvl="1"/>
            <a:r>
              <a:rPr lang="en-US" sz="1800" dirty="0" smtClean="0"/>
              <a:t>Compare register </a:t>
            </a:r>
            <a:r>
              <a:rPr lang="en-US" sz="1800" dirty="0" err="1" smtClean="0"/>
              <a:t>LPTRMx_CMR</a:t>
            </a:r>
            <a:endParaRPr lang="en-US" sz="18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07639982"/>
      </p:ext>
    </p:extLst>
  </p:cSld>
  <p:clrMapOvr>
    <a:masterClrMapping/>
  </p:clrMapOvr>
  <p:transition>
    <p:pull dir="ru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Status Register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363" y="1981201"/>
            <a:ext cx="8910637" cy="2590800"/>
          </a:xfrm>
        </p:spPr>
        <p:txBody>
          <a:bodyPr/>
          <a:lstStyle/>
          <a:p>
            <a:r>
              <a:rPr lang="en-US" dirty="0" smtClean="0"/>
              <a:t>TCF: Timer Compare Flag</a:t>
            </a:r>
          </a:p>
          <a:p>
            <a:pPr lvl="1"/>
            <a:r>
              <a:rPr lang="en-US" sz="1800" dirty="0" smtClean="0"/>
              <a:t>1 if CNR matches CMR and increments</a:t>
            </a:r>
          </a:p>
          <a:p>
            <a:r>
              <a:rPr lang="en-US" dirty="0" smtClean="0"/>
              <a:t>TIE: Timer Interrupt Enable</a:t>
            </a:r>
          </a:p>
          <a:p>
            <a:pPr lvl="1"/>
            <a:r>
              <a:rPr lang="en-US" sz="1800" dirty="0" smtClean="0"/>
              <a:t>Set to 1 to enable interrupt when TCF == 1</a:t>
            </a:r>
          </a:p>
          <a:p>
            <a:r>
              <a:rPr lang="en-US" dirty="0" smtClean="0"/>
              <a:t>TPS: Timer Pin Select for pulse counter mode</a:t>
            </a:r>
          </a:p>
          <a:p>
            <a:pPr lvl="1"/>
            <a:r>
              <a:rPr lang="en-US" sz="1800" dirty="0" smtClean="0"/>
              <a:t>Inputs available depend on chip configuration, see KL25 SRM Chapter 3: Chip Configuration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419600"/>
            <a:ext cx="8382000" cy="1420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838200"/>
            <a:ext cx="4572000" cy="122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4277499"/>
      </p:ext>
    </p:extLst>
  </p:cSld>
  <p:clrMapOvr>
    <a:masterClrMapping/>
  </p:clrMapOvr>
  <p:transition>
    <p:pull dir="ru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Status Register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363" y="1981200"/>
            <a:ext cx="8910637" cy="3586163"/>
          </a:xfrm>
        </p:spPr>
        <p:txBody>
          <a:bodyPr/>
          <a:lstStyle/>
          <a:p>
            <a:r>
              <a:rPr lang="en-US" dirty="0" smtClean="0"/>
              <a:t>TPP: Timer Pin Polarity</a:t>
            </a:r>
          </a:p>
          <a:p>
            <a:pPr lvl="1"/>
            <a:r>
              <a:rPr lang="en-US" sz="1800" dirty="0" smtClean="0"/>
              <a:t>0: input is active high, increments CNR on rising edge</a:t>
            </a:r>
          </a:p>
          <a:p>
            <a:pPr lvl="1"/>
            <a:r>
              <a:rPr lang="en-US" sz="1800" dirty="0" smtClean="0"/>
              <a:t>1: input is active low, increments CNR on falling edge</a:t>
            </a:r>
          </a:p>
          <a:p>
            <a:r>
              <a:rPr lang="en-US" dirty="0" smtClean="0"/>
              <a:t>TFC: Timer Free-running Counter</a:t>
            </a:r>
          </a:p>
          <a:p>
            <a:pPr lvl="1"/>
            <a:r>
              <a:rPr lang="en-US" sz="1800" dirty="0" smtClean="0"/>
              <a:t>0: Reset CNR whenever TCF is set (on match)</a:t>
            </a:r>
          </a:p>
          <a:p>
            <a:pPr lvl="1"/>
            <a:r>
              <a:rPr lang="en-US" sz="1800" dirty="0" smtClean="0"/>
              <a:t>1: Reset CNR on overflow (wrap around)</a:t>
            </a:r>
          </a:p>
          <a:p>
            <a:r>
              <a:rPr lang="en-US" sz="1900" dirty="0" smtClean="0"/>
              <a:t>TMS: Timer Mode Select</a:t>
            </a:r>
          </a:p>
          <a:p>
            <a:pPr lvl="1"/>
            <a:r>
              <a:rPr lang="en-US" dirty="0" smtClean="0"/>
              <a:t>0: Time counter</a:t>
            </a:r>
          </a:p>
          <a:p>
            <a:pPr lvl="1"/>
            <a:r>
              <a:rPr lang="en-US" dirty="0" smtClean="0"/>
              <a:t>1: Pulse counter</a:t>
            </a:r>
          </a:p>
          <a:p>
            <a:r>
              <a:rPr lang="en-US" sz="1900" dirty="0" smtClean="0"/>
              <a:t>TEN: Timer Enable</a:t>
            </a:r>
          </a:p>
          <a:p>
            <a:pPr lvl="1"/>
            <a:r>
              <a:rPr lang="en-US" dirty="0" smtClean="0"/>
              <a:t>1: Enable LPTMR operation</a:t>
            </a:r>
            <a:endParaRPr lang="en-US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831631"/>
            <a:ext cx="4572000" cy="122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833451"/>
      </p:ext>
    </p:extLst>
  </p:cSld>
  <p:clrMapOvr>
    <a:masterClrMapping/>
  </p:clrMapOvr>
  <p:transition>
    <p:pull dir="ru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Prescale</a:t>
            </a:r>
            <a:r>
              <a:rPr lang="en-US" dirty="0" smtClean="0"/>
              <a:t> Register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363" y="1455354"/>
            <a:ext cx="8910637" cy="2576941"/>
          </a:xfrm>
        </p:spPr>
        <p:txBody>
          <a:bodyPr/>
          <a:lstStyle/>
          <a:p>
            <a:r>
              <a:rPr lang="en-US" sz="1600" dirty="0" smtClean="0"/>
              <a:t>PRESCALE: divide by 2 to 65536</a:t>
            </a:r>
          </a:p>
          <a:p>
            <a:pPr lvl="1"/>
            <a:r>
              <a:rPr lang="en-US" sz="1600" dirty="0" smtClean="0"/>
              <a:t>Time counter mode: Divide input clock by 2</a:t>
            </a:r>
            <a:r>
              <a:rPr lang="en-US" sz="1600" baseline="30000" dirty="0" smtClean="0"/>
              <a:t>PRESCALE+1</a:t>
            </a:r>
          </a:p>
          <a:p>
            <a:pPr lvl="1"/>
            <a:r>
              <a:rPr lang="en-US" sz="1600" dirty="0" smtClean="0"/>
              <a:t>Pulse counter mode: Is glitch filter which recognizes input signal change after</a:t>
            </a:r>
            <a:br>
              <a:rPr lang="en-US" sz="1600" dirty="0" smtClean="0"/>
            </a:br>
            <a:r>
              <a:rPr lang="en-US" sz="1600" dirty="0" smtClean="0"/>
              <a:t>2</a:t>
            </a:r>
            <a:r>
              <a:rPr lang="en-US" sz="1600" baseline="30000" dirty="0" smtClean="0"/>
              <a:t>PRESCALE</a:t>
            </a:r>
            <a:r>
              <a:rPr lang="en-US" sz="1600" dirty="0" smtClean="0"/>
              <a:t> rising clock cycles</a:t>
            </a:r>
          </a:p>
          <a:p>
            <a:r>
              <a:rPr lang="en-US" sz="1600" dirty="0" smtClean="0"/>
              <a:t>PBYP: Prescaler Bypass</a:t>
            </a:r>
          </a:p>
          <a:p>
            <a:pPr lvl="1"/>
            <a:r>
              <a:rPr lang="en-US" sz="1600" dirty="0" smtClean="0"/>
              <a:t>0: use prescaler</a:t>
            </a:r>
          </a:p>
          <a:p>
            <a:pPr lvl="1"/>
            <a:r>
              <a:rPr lang="en-US" sz="1600" dirty="0" smtClean="0"/>
              <a:t>1: bypass prescaler</a:t>
            </a:r>
          </a:p>
          <a:p>
            <a:r>
              <a:rPr lang="en-US" sz="1600" dirty="0" smtClean="0"/>
              <a:t>PCS:  Prescaler Count Select</a:t>
            </a:r>
          </a:p>
          <a:p>
            <a:pPr lvl="1"/>
            <a:r>
              <a:rPr lang="en-US" sz="1400" dirty="0"/>
              <a:t>Inputs available depend on chip configuration, see KL25 SRM Chapter 3: Chip Configuration</a:t>
            </a:r>
          </a:p>
          <a:p>
            <a:pPr lvl="1"/>
            <a:endParaRPr lang="en-US" sz="1600" dirty="0"/>
          </a:p>
        </p:txBody>
      </p:sp>
      <p:grpSp>
        <p:nvGrpSpPr>
          <p:cNvPr id="4" name="Group 3"/>
          <p:cNvGrpSpPr/>
          <p:nvPr/>
        </p:nvGrpSpPr>
        <p:grpSpPr>
          <a:xfrm>
            <a:off x="564018" y="4191000"/>
            <a:ext cx="7932648" cy="2136521"/>
            <a:chOff x="535826" y="3048000"/>
            <a:chExt cx="7932648" cy="2136521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826" y="3048000"/>
              <a:ext cx="7932648" cy="1719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689" y="4749705"/>
              <a:ext cx="7915751" cy="434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87" b="19370"/>
          <a:stretch/>
        </p:blipFill>
        <p:spPr bwMode="auto">
          <a:xfrm>
            <a:off x="4220966" y="838200"/>
            <a:ext cx="3932434" cy="864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9164617"/>
      </p:ext>
    </p:extLst>
  </p:cSld>
  <p:clrMapOvr>
    <a:masterClrMapping/>
  </p:clrMapOvr>
  <p:transition>
    <p:pull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895600"/>
            <a:ext cx="7772400" cy="1362075"/>
          </a:xfrm>
        </p:spPr>
        <p:txBody>
          <a:bodyPr/>
          <a:lstStyle/>
          <a:p>
            <a:r>
              <a:rPr lang="en-US" dirty="0" smtClean="0"/>
              <a:t>Periodic Interrupt Timer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156633"/>
      </p:ext>
    </p:extLst>
  </p:cSld>
  <p:clrMapOvr>
    <a:masterClrMapping/>
  </p:clrMapOvr>
  <p:transition>
    <p:pull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PIT - Periodic Interrupt Timer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Generates periodic interrupts with specified period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978" y="1295400"/>
            <a:ext cx="6929122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603234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Periodic Interrupt Timer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3276600"/>
            <a:ext cx="4539570" cy="344141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dirty="0" smtClean="0"/>
              <a:t>32-bit counter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Load start value (32-bit) from LDVAL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Counter counts down with each clock pulse</a:t>
            </a:r>
          </a:p>
          <a:p>
            <a:pPr lvl="1">
              <a:spcBef>
                <a:spcPct val="0"/>
              </a:spcBef>
            </a:pPr>
            <a:r>
              <a:rPr lang="en-US" sz="1600" dirty="0" smtClean="0"/>
              <a:t>Fixed clock source for PIT - Bus Clock from Multipurpose Clock Generator  - e.g. 24 MHz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When timer value (CVAL) </a:t>
            </a:r>
            <a:br>
              <a:rPr lang="en-US" dirty="0" smtClean="0"/>
            </a:br>
            <a:r>
              <a:rPr lang="en-US" dirty="0" smtClean="0"/>
              <a:t>reaches zero</a:t>
            </a:r>
          </a:p>
          <a:p>
            <a:pPr lvl="1">
              <a:spcBef>
                <a:spcPct val="0"/>
              </a:spcBef>
            </a:pPr>
            <a:r>
              <a:rPr lang="en-US" sz="1600" dirty="0" smtClean="0"/>
              <a:t>Generates interrupt</a:t>
            </a:r>
          </a:p>
          <a:p>
            <a:pPr lvl="1">
              <a:spcBef>
                <a:spcPct val="0"/>
              </a:spcBef>
            </a:pPr>
            <a:r>
              <a:rPr lang="en-US" sz="1600" dirty="0" smtClean="0"/>
              <a:t>Reloads timer with start value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3805827" y="3658559"/>
            <a:ext cx="5261973" cy="3047041"/>
            <a:chOff x="3805827" y="3405134"/>
            <a:chExt cx="5261973" cy="3047041"/>
          </a:xfrm>
        </p:grpSpPr>
        <p:sp>
          <p:nvSpPr>
            <p:cNvPr id="4101" name="Text Box 7"/>
            <p:cNvSpPr txBox="1">
              <a:spLocks noChangeArrowheads="1"/>
            </p:cNvSpPr>
            <p:nvPr/>
          </p:nvSpPr>
          <p:spPr bwMode="auto">
            <a:xfrm>
              <a:off x="3805827" y="4918414"/>
              <a:ext cx="7556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i="1" dirty="0">
                  <a:latin typeface="Arial" charset="0"/>
                  <a:cs typeface="Arial" charset="0"/>
                </a:rPr>
                <a:t>Clock</a:t>
              </a:r>
            </a:p>
          </p:txBody>
        </p:sp>
        <p:sp>
          <p:nvSpPr>
            <p:cNvPr id="4125" name="Text Box 11"/>
            <p:cNvSpPr txBox="1">
              <a:spLocks noChangeArrowheads="1"/>
            </p:cNvSpPr>
            <p:nvPr/>
          </p:nvSpPr>
          <p:spPr bwMode="auto">
            <a:xfrm>
              <a:off x="4960390" y="5867400"/>
              <a:ext cx="306045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600" i="1" dirty="0" smtClean="0">
                  <a:latin typeface="Arial" charset="0"/>
                  <a:cs typeface="Arial" charset="0"/>
                </a:rPr>
                <a:t>Read current timer value (TVL) </a:t>
              </a:r>
              <a:br>
                <a:rPr lang="en-US" sz="1600" i="1" dirty="0" smtClean="0">
                  <a:latin typeface="Arial" charset="0"/>
                  <a:cs typeface="Arial" charset="0"/>
                </a:rPr>
              </a:br>
              <a:r>
                <a:rPr lang="en-US" sz="1600" i="1" dirty="0" smtClean="0">
                  <a:latin typeface="Arial" charset="0"/>
                  <a:cs typeface="Arial" charset="0"/>
                </a:rPr>
                <a:t>from </a:t>
              </a:r>
              <a:r>
                <a:rPr lang="en-US" sz="1600" i="1" dirty="0" err="1" smtClean="0">
                  <a:latin typeface="Arial" charset="0"/>
                  <a:cs typeface="Arial" charset="0"/>
                </a:rPr>
                <a:t>PIT_CVALn</a:t>
              </a:r>
              <a:endParaRPr lang="en-US" sz="1600" i="1" dirty="0">
                <a:latin typeface="Arial" charset="0"/>
                <a:cs typeface="Arial" charset="0"/>
              </a:endParaRPr>
            </a:p>
          </p:txBody>
        </p:sp>
        <p:sp>
          <p:nvSpPr>
            <p:cNvPr id="4127" name="Line 9"/>
            <p:cNvSpPr>
              <a:spLocks noChangeShapeType="1"/>
            </p:cNvSpPr>
            <p:nvPr/>
          </p:nvSpPr>
          <p:spPr bwMode="auto">
            <a:xfrm>
              <a:off x="4768170" y="5282625"/>
              <a:ext cx="762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Rectangle 4"/>
            <p:cNvSpPr>
              <a:spLocks noChangeArrowheads="1"/>
            </p:cNvSpPr>
            <p:nvPr/>
          </p:nvSpPr>
          <p:spPr bwMode="auto">
            <a:xfrm>
              <a:off x="5530170" y="4901625"/>
              <a:ext cx="1919287" cy="7620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 dirty="0" err="1">
                  <a:solidFill>
                    <a:srgbClr val="FFFF00"/>
                  </a:solidFill>
                  <a:latin typeface="Arial" charset="0"/>
                  <a:cs typeface="Arial" charset="0"/>
                </a:rPr>
                <a:t>Presettable</a:t>
              </a:r>
              <a:r>
                <a:rPr lang="en-US" sz="1800" b="1" dirty="0">
                  <a:solidFill>
                    <a:srgbClr val="FFFF00"/>
                  </a:solidFill>
                  <a:latin typeface="Arial" charset="0"/>
                  <a:cs typeface="Arial" charset="0"/>
                </a:rPr>
                <a:t> </a:t>
              </a:r>
              <a:br>
                <a:rPr lang="en-US" sz="1800" b="1" dirty="0">
                  <a:solidFill>
                    <a:srgbClr val="FFFF00"/>
                  </a:solidFill>
                  <a:latin typeface="Arial" charset="0"/>
                  <a:cs typeface="Arial" charset="0"/>
                </a:rPr>
              </a:br>
              <a:r>
                <a:rPr lang="en-US" sz="1800" b="1" dirty="0">
                  <a:solidFill>
                    <a:srgbClr val="FFFF00"/>
                  </a:solidFill>
                  <a:latin typeface="Arial" charset="0"/>
                  <a:cs typeface="Arial" charset="0"/>
                </a:rPr>
                <a:t>Binary Counter</a:t>
              </a:r>
            </a:p>
          </p:txBody>
        </p:sp>
        <p:sp>
          <p:nvSpPr>
            <p:cNvPr id="4129" name="AutoShape 5"/>
            <p:cNvSpPr>
              <a:spLocks noChangeArrowheads="1"/>
            </p:cNvSpPr>
            <p:nvPr/>
          </p:nvSpPr>
          <p:spPr bwMode="auto">
            <a:xfrm rot="5400000">
              <a:off x="5488895" y="5165150"/>
              <a:ext cx="311150" cy="228600"/>
            </a:xfrm>
            <a:prstGeom prst="triangle">
              <a:avLst>
                <a:gd name="adj" fmla="val 50000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0" name="Line 10"/>
            <p:cNvSpPr>
              <a:spLocks noChangeShapeType="1"/>
            </p:cNvSpPr>
            <p:nvPr/>
          </p:nvSpPr>
          <p:spPr bwMode="auto">
            <a:xfrm>
              <a:off x="6520769" y="5663625"/>
              <a:ext cx="15557" cy="304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1" name="Line 13"/>
            <p:cNvSpPr>
              <a:spLocks noChangeShapeType="1"/>
            </p:cNvSpPr>
            <p:nvPr/>
          </p:nvSpPr>
          <p:spPr bwMode="auto">
            <a:xfrm>
              <a:off x="6520769" y="4648200"/>
              <a:ext cx="14287" cy="28394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4105" name="AutoShape 20"/>
            <p:cNvCxnSpPr>
              <a:cxnSpLocks noChangeShapeType="1"/>
              <a:stCxn id="4128" idx="3"/>
            </p:cNvCxnSpPr>
            <p:nvPr/>
          </p:nvCxnSpPr>
          <p:spPr bwMode="auto">
            <a:xfrm flipV="1">
              <a:off x="7449457" y="5282624"/>
              <a:ext cx="571386" cy="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08" name="Text Box 23"/>
            <p:cNvSpPr txBox="1">
              <a:spLocks noChangeArrowheads="1"/>
            </p:cNvSpPr>
            <p:nvPr/>
          </p:nvSpPr>
          <p:spPr bwMode="auto">
            <a:xfrm>
              <a:off x="8116899" y="5133202"/>
              <a:ext cx="95090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i="1" dirty="0">
                  <a:latin typeface="Arial" charset="0"/>
                  <a:cs typeface="Arial" charset="0"/>
                </a:rPr>
                <a:t>Interrupt</a:t>
              </a:r>
            </a:p>
          </p:txBody>
        </p:sp>
        <p:grpSp>
          <p:nvGrpSpPr>
            <p:cNvPr id="4111" name="Group 37"/>
            <p:cNvGrpSpPr>
              <a:grpSpLocks/>
            </p:cNvGrpSpPr>
            <p:nvPr/>
          </p:nvGrpSpPr>
          <p:grpSpPr bwMode="auto">
            <a:xfrm>
              <a:off x="3882027" y="5223214"/>
              <a:ext cx="685800" cy="304800"/>
              <a:chOff x="144" y="1440"/>
              <a:chExt cx="960" cy="144"/>
            </a:xfrm>
          </p:grpSpPr>
          <p:sp>
            <p:nvSpPr>
              <p:cNvPr id="4115" name="Freeform 27"/>
              <p:cNvSpPr>
                <a:spLocks/>
              </p:cNvSpPr>
              <p:nvPr/>
            </p:nvSpPr>
            <p:spPr bwMode="auto">
              <a:xfrm>
                <a:off x="144" y="1440"/>
                <a:ext cx="96" cy="144"/>
              </a:xfrm>
              <a:custGeom>
                <a:avLst/>
                <a:gdLst>
                  <a:gd name="T0" fmla="*/ 0 w 96"/>
                  <a:gd name="T1" fmla="*/ 144 h 144"/>
                  <a:gd name="T2" fmla="*/ 48 w 96"/>
                  <a:gd name="T3" fmla="*/ 144 h 144"/>
                  <a:gd name="T4" fmla="*/ 48 w 96"/>
                  <a:gd name="T5" fmla="*/ 0 h 144"/>
                  <a:gd name="T6" fmla="*/ 96 w 96"/>
                  <a:gd name="T7" fmla="*/ 0 h 144"/>
                  <a:gd name="T8" fmla="*/ 96 w 96"/>
                  <a:gd name="T9" fmla="*/ 144 h 1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6"/>
                  <a:gd name="T16" fmla="*/ 0 h 144"/>
                  <a:gd name="T17" fmla="*/ 96 w 96"/>
                  <a:gd name="T18" fmla="*/ 144 h 1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6" h="144">
                    <a:moveTo>
                      <a:pt x="0" y="144"/>
                    </a:moveTo>
                    <a:lnTo>
                      <a:pt x="48" y="144"/>
                    </a:lnTo>
                    <a:lnTo>
                      <a:pt x="48" y="0"/>
                    </a:lnTo>
                    <a:lnTo>
                      <a:pt x="96" y="0"/>
                    </a:lnTo>
                    <a:lnTo>
                      <a:pt x="96" y="14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" name="Freeform 28"/>
              <p:cNvSpPr>
                <a:spLocks/>
              </p:cNvSpPr>
              <p:nvPr/>
            </p:nvSpPr>
            <p:spPr bwMode="auto">
              <a:xfrm>
                <a:off x="240" y="1440"/>
                <a:ext cx="96" cy="144"/>
              </a:xfrm>
              <a:custGeom>
                <a:avLst/>
                <a:gdLst>
                  <a:gd name="T0" fmla="*/ 0 w 96"/>
                  <a:gd name="T1" fmla="*/ 144 h 144"/>
                  <a:gd name="T2" fmla="*/ 48 w 96"/>
                  <a:gd name="T3" fmla="*/ 144 h 144"/>
                  <a:gd name="T4" fmla="*/ 48 w 96"/>
                  <a:gd name="T5" fmla="*/ 0 h 144"/>
                  <a:gd name="T6" fmla="*/ 96 w 96"/>
                  <a:gd name="T7" fmla="*/ 0 h 144"/>
                  <a:gd name="T8" fmla="*/ 96 w 96"/>
                  <a:gd name="T9" fmla="*/ 144 h 1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6"/>
                  <a:gd name="T16" fmla="*/ 0 h 144"/>
                  <a:gd name="T17" fmla="*/ 96 w 96"/>
                  <a:gd name="T18" fmla="*/ 144 h 1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6" h="144">
                    <a:moveTo>
                      <a:pt x="0" y="144"/>
                    </a:moveTo>
                    <a:lnTo>
                      <a:pt x="48" y="144"/>
                    </a:lnTo>
                    <a:lnTo>
                      <a:pt x="48" y="0"/>
                    </a:lnTo>
                    <a:lnTo>
                      <a:pt x="96" y="0"/>
                    </a:lnTo>
                    <a:lnTo>
                      <a:pt x="96" y="14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" name="Freeform 29"/>
              <p:cNvSpPr>
                <a:spLocks/>
              </p:cNvSpPr>
              <p:nvPr/>
            </p:nvSpPr>
            <p:spPr bwMode="auto">
              <a:xfrm>
                <a:off x="336" y="1440"/>
                <a:ext cx="96" cy="144"/>
              </a:xfrm>
              <a:custGeom>
                <a:avLst/>
                <a:gdLst>
                  <a:gd name="T0" fmla="*/ 0 w 96"/>
                  <a:gd name="T1" fmla="*/ 144 h 144"/>
                  <a:gd name="T2" fmla="*/ 48 w 96"/>
                  <a:gd name="T3" fmla="*/ 144 h 144"/>
                  <a:gd name="T4" fmla="*/ 48 w 96"/>
                  <a:gd name="T5" fmla="*/ 0 h 144"/>
                  <a:gd name="T6" fmla="*/ 96 w 96"/>
                  <a:gd name="T7" fmla="*/ 0 h 144"/>
                  <a:gd name="T8" fmla="*/ 96 w 96"/>
                  <a:gd name="T9" fmla="*/ 144 h 1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6"/>
                  <a:gd name="T16" fmla="*/ 0 h 144"/>
                  <a:gd name="T17" fmla="*/ 96 w 96"/>
                  <a:gd name="T18" fmla="*/ 144 h 1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6" h="144">
                    <a:moveTo>
                      <a:pt x="0" y="144"/>
                    </a:moveTo>
                    <a:lnTo>
                      <a:pt x="48" y="144"/>
                    </a:lnTo>
                    <a:lnTo>
                      <a:pt x="48" y="0"/>
                    </a:lnTo>
                    <a:lnTo>
                      <a:pt x="96" y="0"/>
                    </a:lnTo>
                    <a:lnTo>
                      <a:pt x="96" y="14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8" name="Freeform 30"/>
              <p:cNvSpPr>
                <a:spLocks/>
              </p:cNvSpPr>
              <p:nvPr/>
            </p:nvSpPr>
            <p:spPr bwMode="auto">
              <a:xfrm>
                <a:off x="432" y="1440"/>
                <a:ext cx="96" cy="144"/>
              </a:xfrm>
              <a:custGeom>
                <a:avLst/>
                <a:gdLst>
                  <a:gd name="T0" fmla="*/ 0 w 96"/>
                  <a:gd name="T1" fmla="*/ 144 h 144"/>
                  <a:gd name="T2" fmla="*/ 48 w 96"/>
                  <a:gd name="T3" fmla="*/ 144 h 144"/>
                  <a:gd name="T4" fmla="*/ 48 w 96"/>
                  <a:gd name="T5" fmla="*/ 0 h 144"/>
                  <a:gd name="T6" fmla="*/ 96 w 96"/>
                  <a:gd name="T7" fmla="*/ 0 h 144"/>
                  <a:gd name="T8" fmla="*/ 96 w 96"/>
                  <a:gd name="T9" fmla="*/ 144 h 1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6"/>
                  <a:gd name="T16" fmla="*/ 0 h 144"/>
                  <a:gd name="T17" fmla="*/ 96 w 96"/>
                  <a:gd name="T18" fmla="*/ 144 h 1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6" h="144">
                    <a:moveTo>
                      <a:pt x="0" y="144"/>
                    </a:moveTo>
                    <a:lnTo>
                      <a:pt x="48" y="144"/>
                    </a:lnTo>
                    <a:lnTo>
                      <a:pt x="48" y="0"/>
                    </a:lnTo>
                    <a:lnTo>
                      <a:pt x="96" y="0"/>
                    </a:lnTo>
                    <a:lnTo>
                      <a:pt x="96" y="14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9" name="Freeform 31"/>
              <p:cNvSpPr>
                <a:spLocks/>
              </p:cNvSpPr>
              <p:nvPr/>
            </p:nvSpPr>
            <p:spPr bwMode="auto">
              <a:xfrm>
                <a:off x="528" y="1440"/>
                <a:ext cx="96" cy="144"/>
              </a:xfrm>
              <a:custGeom>
                <a:avLst/>
                <a:gdLst>
                  <a:gd name="T0" fmla="*/ 0 w 96"/>
                  <a:gd name="T1" fmla="*/ 144 h 144"/>
                  <a:gd name="T2" fmla="*/ 48 w 96"/>
                  <a:gd name="T3" fmla="*/ 144 h 144"/>
                  <a:gd name="T4" fmla="*/ 48 w 96"/>
                  <a:gd name="T5" fmla="*/ 0 h 144"/>
                  <a:gd name="T6" fmla="*/ 96 w 96"/>
                  <a:gd name="T7" fmla="*/ 0 h 144"/>
                  <a:gd name="T8" fmla="*/ 96 w 96"/>
                  <a:gd name="T9" fmla="*/ 144 h 1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6"/>
                  <a:gd name="T16" fmla="*/ 0 h 144"/>
                  <a:gd name="T17" fmla="*/ 96 w 96"/>
                  <a:gd name="T18" fmla="*/ 144 h 1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6" h="144">
                    <a:moveTo>
                      <a:pt x="0" y="144"/>
                    </a:moveTo>
                    <a:lnTo>
                      <a:pt x="48" y="144"/>
                    </a:lnTo>
                    <a:lnTo>
                      <a:pt x="48" y="0"/>
                    </a:lnTo>
                    <a:lnTo>
                      <a:pt x="96" y="0"/>
                    </a:lnTo>
                    <a:lnTo>
                      <a:pt x="96" y="14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" name="Freeform 32"/>
              <p:cNvSpPr>
                <a:spLocks/>
              </p:cNvSpPr>
              <p:nvPr/>
            </p:nvSpPr>
            <p:spPr bwMode="auto">
              <a:xfrm>
                <a:off x="624" y="1440"/>
                <a:ext cx="96" cy="144"/>
              </a:xfrm>
              <a:custGeom>
                <a:avLst/>
                <a:gdLst>
                  <a:gd name="T0" fmla="*/ 0 w 96"/>
                  <a:gd name="T1" fmla="*/ 144 h 144"/>
                  <a:gd name="T2" fmla="*/ 48 w 96"/>
                  <a:gd name="T3" fmla="*/ 144 h 144"/>
                  <a:gd name="T4" fmla="*/ 48 w 96"/>
                  <a:gd name="T5" fmla="*/ 0 h 144"/>
                  <a:gd name="T6" fmla="*/ 96 w 96"/>
                  <a:gd name="T7" fmla="*/ 0 h 144"/>
                  <a:gd name="T8" fmla="*/ 96 w 96"/>
                  <a:gd name="T9" fmla="*/ 144 h 1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6"/>
                  <a:gd name="T16" fmla="*/ 0 h 144"/>
                  <a:gd name="T17" fmla="*/ 96 w 96"/>
                  <a:gd name="T18" fmla="*/ 144 h 1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6" h="144">
                    <a:moveTo>
                      <a:pt x="0" y="144"/>
                    </a:moveTo>
                    <a:lnTo>
                      <a:pt x="48" y="144"/>
                    </a:lnTo>
                    <a:lnTo>
                      <a:pt x="48" y="0"/>
                    </a:lnTo>
                    <a:lnTo>
                      <a:pt x="96" y="0"/>
                    </a:lnTo>
                    <a:lnTo>
                      <a:pt x="96" y="14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" name="Freeform 33"/>
              <p:cNvSpPr>
                <a:spLocks/>
              </p:cNvSpPr>
              <p:nvPr/>
            </p:nvSpPr>
            <p:spPr bwMode="auto">
              <a:xfrm>
                <a:off x="720" y="1440"/>
                <a:ext cx="96" cy="144"/>
              </a:xfrm>
              <a:custGeom>
                <a:avLst/>
                <a:gdLst>
                  <a:gd name="T0" fmla="*/ 0 w 96"/>
                  <a:gd name="T1" fmla="*/ 144 h 144"/>
                  <a:gd name="T2" fmla="*/ 48 w 96"/>
                  <a:gd name="T3" fmla="*/ 144 h 144"/>
                  <a:gd name="T4" fmla="*/ 48 w 96"/>
                  <a:gd name="T5" fmla="*/ 0 h 144"/>
                  <a:gd name="T6" fmla="*/ 96 w 96"/>
                  <a:gd name="T7" fmla="*/ 0 h 144"/>
                  <a:gd name="T8" fmla="*/ 96 w 96"/>
                  <a:gd name="T9" fmla="*/ 144 h 1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6"/>
                  <a:gd name="T16" fmla="*/ 0 h 144"/>
                  <a:gd name="T17" fmla="*/ 96 w 96"/>
                  <a:gd name="T18" fmla="*/ 144 h 1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6" h="144">
                    <a:moveTo>
                      <a:pt x="0" y="144"/>
                    </a:moveTo>
                    <a:lnTo>
                      <a:pt x="48" y="144"/>
                    </a:lnTo>
                    <a:lnTo>
                      <a:pt x="48" y="0"/>
                    </a:lnTo>
                    <a:lnTo>
                      <a:pt x="96" y="0"/>
                    </a:lnTo>
                    <a:lnTo>
                      <a:pt x="96" y="14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Freeform 34"/>
              <p:cNvSpPr>
                <a:spLocks/>
              </p:cNvSpPr>
              <p:nvPr/>
            </p:nvSpPr>
            <p:spPr bwMode="auto">
              <a:xfrm>
                <a:off x="816" y="1440"/>
                <a:ext cx="96" cy="144"/>
              </a:xfrm>
              <a:custGeom>
                <a:avLst/>
                <a:gdLst>
                  <a:gd name="T0" fmla="*/ 0 w 96"/>
                  <a:gd name="T1" fmla="*/ 144 h 144"/>
                  <a:gd name="T2" fmla="*/ 48 w 96"/>
                  <a:gd name="T3" fmla="*/ 144 h 144"/>
                  <a:gd name="T4" fmla="*/ 48 w 96"/>
                  <a:gd name="T5" fmla="*/ 0 h 144"/>
                  <a:gd name="T6" fmla="*/ 96 w 96"/>
                  <a:gd name="T7" fmla="*/ 0 h 144"/>
                  <a:gd name="T8" fmla="*/ 96 w 96"/>
                  <a:gd name="T9" fmla="*/ 144 h 1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6"/>
                  <a:gd name="T16" fmla="*/ 0 h 144"/>
                  <a:gd name="T17" fmla="*/ 96 w 96"/>
                  <a:gd name="T18" fmla="*/ 144 h 1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6" h="144">
                    <a:moveTo>
                      <a:pt x="0" y="144"/>
                    </a:moveTo>
                    <a:lnTo>
                      <a:pt x="48" y="144"/>
                    </a:lnTo>
                    <a:lnTo>
                      <a:pt x="48" y="0"/>
                    </a:lnTo>
                    <a:lnTo>
                      <a:pt x="96" y="0"/>
                    </a:lnTo>
                    <a:lnTo>
                      <a:pt x="96" y="14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Freeform 35"/>
              <p:cNvSpPr>
                <a:spLocks/>
              </p:cNvSpPr>
              <p:nvPr/>
            </p:nvSpPr>
            <p:spPr bwMode="auto">
              <a:xfrm>
                <a:off x="912" y="1440"/>
                <a:ext cx="96" cy="144"/>
              </a:xfrm>
              <a:custGeom>
                <a:avLst/>
                <a:gdLst>
                  <a:gd name="T0" fmla="*/ 0 w 96"/>
                  <a:gd name="T1" fmla="*/ 144 h 144"/>
                  <a:gd name="T2" fmla="*/ 48 w 96"/>
                  <a:gd name="T3" fmla="*/ 144 h 144"/>
                  <a:gd name="T4" fmla="*/ 48 w 96"/>
                  <a:gd name="T5" fmla="*/ 0 h 144"/>
                  <a:gd name="T6" fmla="*/ 96 w 96"/>
                  <a:gd name="T7" fmla="*/ 0 h 144"/>
                  <a:gd name="T8" fmla="*/ 96 w 96"/>
                  <a:gd name="T9" fmla="*/ 144 h 1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6"/>
                  <a:gd name="T16" fmla="*/ 0 h 144"/>
                  <a:gd name="T17" fmla="*/ 96 w 96"/>
                  <a:gd name="T18" fmla="*/ 144 h 1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6" h="144">
                    <a:moveTo>
                      <a:pt x="0" y="144"/>
                    </a:moveTo>
                    <a:lnTo>
                      <a:pt x="48" y="144"/>
                    </a:lnTo>
                    <a:lnTo>
                      <a:pt x="48" y="0"/>
                    </a:lnTo>
                    <a:lnTo>
                      <a:pt x="96" y="0"/>
                    </a:lnTo>
                    <a:lnTo>
                      <a:pt x="96" y="14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4" name="Freeform 36"/>
              <p:cNvSpPr>
                <a:spLocks/>
              </p:cNvSpPr>
              <p:nvPr/>
            </p:nvSpPr>
            <p:spPr bwMode="auto">
              <a:xfrm>
                <a:off x="1008" y="1440"/>
                <a:ext cx="96" cy="144"/>
              </a:xfrm>
              <a:custGeom>
                <a:avLst/>
                <a:gdLst>
                  <a:gd name="T0" fmla="*/ 0 w 96"/>
                  <a:gd name="T1" fmla="*/ 144 h 144"/>
                  <a:gd name="T2" fmla="*/ 48 w 96"/>
                  <a:gd name="T3" fmla="*/ 144 h 144"/>
                  <a:gd name="T4" fmla="*/ 48 w 96"/>
                  <a:gd name="T5" fmla="*/ 0 h 144"/>
                  <a:gd name="T6" fmla="*/ 96 w 96"/>
                  <a:gd name="T7" fmla="*/ 0 h 144"/>
                  <a:gd name="T8" fmla="*/ 96 w 96"/>
                  <a:gd name="T9" fmla="*/ 144 h 1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6"/>
                  <a:gd name="T16" fmla="*/ 0 h 144"/>
                  <a:gd name="T17" fmla="*/ 96 w 96"/>
                  <a:gd name="T18" fmla="*/ 144 h 1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6" h="144">
                    <a:moveTo>
                      <a:pt x="0" y="144"/>
                    </a:moveTo>
                    <a:lnTo>
                      <a:pt x="48" y="144"/>
                    </a:lnTo>
                    <a:lnTo>
                      <a:pt x="48" y="0"/>
                    </a:lnTo>
                    <a:lnTo>
                      <a:pt x="96" y="0"/>
                    </a:lnTo>
                    <a:lnTo>
                      <a:pt x="96" y="14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2" name="Text Box 41"/>
            <p:cNvSpPr txBox="1">
              <a:spLocks noChangeArrowheads="1"/>
            </p:cNvSpPr>
            <p:nvPr/>
          </p:nvSpPr>
          <p:spPr bwMode="auto">
            <a:xfrm>
              <a:off x="6795407" y="4520624"/>
              <a:ext cx="958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i="1">
                  <a:latin typeface="Arial" charset="0"/>
                  <a:cs typeface="Arial" charset="0"/>
                </a:rPr>
                <a:t>Reload</a:t>
              </a:r>
            </a:p>
          </p:txBody>
        </p:sp>
        <p:sp>
          <p:nvSpPr>
            <p:cNvPr id="4113" name="Freeform 42"/>
            <p:cNvSpPr>
              <a:spLocks/>
            </p:cNvSpPr>
            <p:nvPr/>
          </p:nvSpPr>
          <p:spPr bwMode="auto">
            <a:xfrm>
              <a:off x="6763657" y="4825424"/>
              <a:ext cx="838200" cy="457200"/>
            </a:xfrm>
            <a:custGeom>
              <a:avLst/>
              <a:gdLst>
                <a:gd name="T0" fmla="*/ 2147483647 w 528"/>
                <a:gd name="T1" fmla="*/ 2147483647 h 288"/>
                <a:gd name="T2" fmla="*/ 2147483647 w 528"/>
                <a:gd name="T3" fmla="*/ 0 h 288"/>
                <a:gd name="T4" fmla="*/ 0 w 528"/>
                <a:gd name="T5" fmla="*/ 0 h 288"/>
                <a:gd name="T6" fmla="*/ 0 w 528"/>
                <a:gd name="T7" fmla="*/ 2147483647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28"/>
                <a:gd name="T13" fmla="*/ 0 h 288"/>
                <a:gd name="T14" fmla="*/ 528 w 528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28" h="288">
                  <a:moveTo>
                    <a:pt x="528" y="288"/>
                  </a:moveTo>
                  <a:lnTo>
                    <a:pt x="528" y="0"/>
                  </a:lnTo>
                  <a:lnTo>
                    <a:pt x="0" y="0"/>
                  </a:lnTo>
                  <a:lnTo>
                    <a:pt x="0" y="48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Rectangle 4"/>
            <p:cNvSpPr>
              <a:spLocks noChangeArrowheads="1"/>
            </p:cNvSpPr>
            <p:nvPr/>
          </p:nvSpPr>
          <p:spPr bwMode="auto">
            <a:xfrm>
              <a:off x="5544457" y="4252556"/>
              <a:ext cx="1919287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 dirty="0" smtClean="0">
                  <a:solidFill>
                    <a:srgbClr val="FFFF00"/>
                  </a:solidFill>
                  <a:latin typeface="Arial" charset="0"/>
                  <a:cs typeface="Arial" charset="0"/>
                </a:rPr>
                <a:t>Start Value</a:t>
              </a:r>
              <a:endParaRPr lang="en-US" sz="1800" b="1" dirty="0">
                <a:solidFill>
                  <a:srgbClr val="FFFF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7" name="Text Box 11"/>
            <p:cNvSpPr txBox="1">
              <a:spLocks noChangeArrowheads="1"/>
            </p:cNvSpPr>
            <p:nvPr/>
          </p:nvSpPr>
          <p:spPr bwMode="auto">
            <a:xfrm>
              <a:off x="4823337" y="3405134"/>
              <a:ext cx="3334566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600" i="1" dirty="0" smtClean="0">
                  <a:latin typeface="Arial" charset="0"/>
                  <a:cs typeface="Arial" charset="0"/>
                </a:rPr>
                <a:t>Read/write timer start value (TSV) </a:t>
              </a:r>
              <a:br>
                <a:rPr lang="en-US" sz="1600" i="1" dirty="0" smtClean="0">
                  <a:latin typeface="Arial" charset="0"/>
                  <a:cs typeface="Arial" charset="0"/>
                </a:rPr>
              </a:br>
              <a:r>
                <a:rPr lang="en-US" sz="1600" i="1" dirty="0" smtClean="0">
                  <a:latin typeface="Arial" charset="0"/>
                  <a:cs typeface="Arial" charset="0"/>
                </a:rPr>
                <a:t>from </a:t>
              </a:r>
              <a:r>
                <a:rPr lang="en-US" sz="1600" i="1" dirty="0" err="1" smtClean="0">
                  <a:latin typeface="Arial" charset="0"/>
                  <a:cs typeface="Arial" charset="0"/>
                </a:rPr>
                <a:t>PIT_LDVALn</a:t>
              </a:r>
              <a:endParaRPr lang="en-US" sz="1600" i="1" dirty="0">
                <a:latin typeface="Arial" charset="0"/>
                <a:cs typeface="Arial" charset="0"/>
              </a:endParaRPr>
            </a:p>
          </p:txBody>
        </p:sp>
        <p:sp>
          <p:nvSpPr>
            <p:cNvPr id="38" name="Line 13"/>
            <p:cNvSpPr>
              <a:spLocks noChangeShapeType="1"/>
            </p:cNvSpPr>
            <p:nvPr/>
          </p:nvSpPr>
          <p:spPr bwMode="auto">
            <a:xfrm flipH="1">
              <a:off x="6535057" y="3886200"/>
              <a:ext cx="1270" cy="36635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6" name="Straight Arrow Connector 5"/>
          <p:cNvCxnSpPr/>
          <p:nvPr/>
        </p:nvCxnSpPr>
        <p:spPr bwMode="auto">
          <a:xfrm>
            <a:off x="609600" y="2133600"/>
            <a:ext cx="7315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1066800" y="1219200"/>
            <a:ext cx="2895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3950607" y="1524000"/>
            <a:ext cx="379185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1524000" y="1219200"/>
            <a:ext cx="1905000" cy="914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>
            <a:off x="3429000" y="1219200"/>
            <a:ext cx="1905000" cy="914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V="1">
            <a:off x="1524000" y="1219200"/>
            <a:ext cx="0" cy="1066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/>
          <p:nvPr/>
        </p:nvCxnSpPr>
        <p:spPr bwMode="auto">
          <a:xfrm flipV="1">
            <a:off x="3429000" y="1219200"/>
            <a:ext cx="0" cy="1066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5346972" y="1545461"/>
            <a:ext cx="1225290" cy="58813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H="1" flipV="1">
            <a:off x="5334000" y="1524000"/>
            <a:ext cx="10371" cy="6091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2" name="Text Box 11"/>
          <p:cNvSpPr txBox="1">
            <a:spLocks noChangeArrowheads="1"/>
          </p:cNvSpPr>
          <p:nvPr/>
        </p:nvSpPr>
        <p:spPr bwMode="auto">
          <a:xfrm>
            <a:off x="191674" y="2133600"/>
            <a:ext cx="73289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i="1" dirty="0" smtClean="0">
                <a:latin typeface="Arial" charset="0"/>
                <a:cs typeface="Arial" charset="0"/>
              </a:rPr>
              <a:t>Write </a:t>
            </a:r>
            <a:br>
              <a:rPr lang="en-US" sz="1400" i="1" dirty="0" smtClean="0">
                <a:latin typeface="Arial" charset="0"/>
                <a:cs typeface="Arial" charset="0"/>
              </a:rPr>
            </a:br>
            <a:r>
              <a:rPr lang="en-US" sz="1400" i="1" dirty="0" smtClean="0">
                <a:latin typeface="Arial" charset="0"/>
                <a:cs typeface="Arial" charset="0"/>
              </a:rPr>
              <a:t>1000</a:t>
            </a:r>
            <a:br>
              <a:rPr lang="en-US" sz="1400" i="1" dirty="0" smtClean="0">
                <a:latin typeface="Arial" charset="0"/>
                <a:cs typeface="Arial" charset="0"/>
              </a:rPr>
            </a:br>
            <a:r>
              <a:rPr lang="en-US" sz="1400" i="1" dirty="0" smtClean="0">
                <a:latin typeface="Arial" charset="0"/>
                <a:cs typeface="Arial" charset="0"/>
              </a:rPr>
              <a:t>to TSV</a:t>
            </a:r>
            <a:endParaRPr lang="en-US" sz="1400" i="1" dirty="0">
              <a:latin typeface="Arial" charset="0"/>
              <a:cs typeface="Arial" charset="0"/>
            </a:endParaRPr>
          </a:p>
        </p:txBody>
      </p:sp>
      <p:cxnSp>
        <p:nvCxnSpPr>
          <p:cNvPr id="73" name="Straight Arrow Connector 72"/>
          <p:cNvCxnSpPr>
            <a:stCxn id="72" idx="0"/>
          </p:cNvCxnSpPr>
          <p:nvPr/>
        </p:nvCxnSpPr>
        <p:spPr bwMode="auto">
          <a:xfrm flipV="1">
            <a:off x="558121" y="1219200"/>
            <a:ext cx="508679" cy="914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97803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Text Box 11"/>
          <p:cNvSpPr txBox="1">
            <a:spLocks noChangeArrowheads="1"/>
          </p:cNvSpPr>
          <p:nvPr/>
        </p:nvSpPr>
        <p:spPr bwMode="auto">
          <a:xfrm>
            <a:off x="914400" y="2133600"/>
            <a:ext cx="12954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i="1" dirty="0" smtClean="0">
                <a:latin typeface="Arial" charset="0"/>
                <a:cs typeface="Arial" charset="0"/>
              </a:rPr>
              <a:t>Enabling </a:t>
            </a:r>
            <a:r>
              <a:rPr lang="en-US" sz="1400" i="1" dirty="0">
                <a:latin typeface="Arial" charset="0"/>
                <a:cs typeface="Arial" charset="0"/>
              </a:rPr>
              <a:t>t</a:t>
            </a:r>
            <a:r>
              <a:rPr lang="en-US" sz="1400" i="1" dirty="0" smtClean="0">
                <a:latin typeface="Arial" charset="0"/>
                <a:cs typeface="Arial" charset="0"/>
              </a:rPr>
              <a:t>imer  loads counter with 1000, starts counting</a:t>
            </a:r>
            <a:endParaRPr lang="en-US" sz="1400" i="1" dirty="0">
              <a:latin typeface="Arial" charset="0"/>
              <a:cs typeface="Arial" charset="0"/>
            </a:endParaRPr>
          </a:p>
        </p:txBody>
      </p:sp>
      <p:sp>
        <p:nvSpPr>
          <p:cNvPr id="77" name="Text Box 11"/>
          <p:cNvSpPr txBox="1">
            <a:spLocks noChangeArrowheads="1"/>
          </p:cNvSpPr>
          <p:nvPr/>
        </p:nvSpPr>
        <p:spPr bwMode="auto">
          <a:xfrm>
            <a:off x="2133600" y="2133600"/>
            <a:ext cx="838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i="1" dirty="0" smtClean="0">
                <a:latin typeface="Arial" charset="0"/>
                <a:cs typeface="Arial" charset="0"/>
              </a:rPr>
              <a:t>TVL </a:t>
            </a:r>
            <a:br>
              <a:rPr lang="en-US" sz="1400" i="1" dirty="0" smtClean="0">
                <a:latin typeface="Arial" charset="0"/>
                <a:cs typeface="Arial" charset="0"/>
              </a:rPr>
            </a:br>
            <a:r>
              <a:rPr lang="en-US" sz="1400" i="1" dirty="0" smtClean="0">
                <a:latin typeface="Arial" charset="0"/>
                <a:cs typeface="Arial" charset="0"/>
              </a:rPr>
              <a:t>counts down to 0</a:t>
            </a:r>
            <a:endParaRPr lang="en-US" sz="1400" i="1" dirty="0">
              <a:latin typeface="Arial" charset="0"/>
              <a:cs typeface="Arial" charset="0"/>
            </a:endParaRPr>
          </a:p>
        </p:txBody>
      </p:sp>
      <p:sp>
        <p:nvSpPr>
          <p:cNvPr id="78" name="Text Box 11"/>
          <p:cNvSpPr txBox="1">
            <a:spLocks noChangeArrowheads="1"/>
          </p:cNvSpPr>
          <p:nvPr/>
        </p:nvSpPr>
        <p:spPr bwMode="auto">
          <a:xfrm>
            <a:off x="2860947" y="2133599"/>
            <a:ext cx="1295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i="1" dirty="0" smtClean="0">
                <a:latin typeface="Arial" charset="0"/>
                <a:cs typeface="Arial" charset="0"/>
              </a:rPr>
              <a:t>PIT interrupt generated, counter  reloads with 1000, starts counting</a:t>
            </a:r>
            <a:endParaRPr lang="en-US" sz="1400" i="1" dirty="0">
              <a:latin typeface="Arial" charset="0"/>
              <a:cs typeface="Arial" charset="0"/>
            </a:endParaRPr>
          </a:p>
        </p:txBody>
      </p:sp>
      <p:sp>
        <p:nvSpPr>
          <p:cNvPr id="79" name="Text Box 11"/>
          <p:cNvSpPr txBox="1">
            <a:spLocks noChangeArrowheads="1"/>
          </p:cNvSpPr>
          <p:nvPr/>
        </p:nvSpPr>
        <p:spPr bwMode="auto">
          <a:xfrm>
            <a:off x="4122057" y="2272082"/>
            <a:ext cx="73289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i="1" dirty="0" smtClean="0">
                <a:latin typeface="Arial" charset="0"/>
                <a:cs typeface="Arial" charset="0"/>
              </a:rPr>
              <a:t>Write </a:t>
            </a:r>
            <a:br>
              <a:rPr lang="en-US" sz="1400" i="1" dirty="0" smtClean="0">
                <a:latin typeface="Arial" charset="0"/>
                <a:cs typeface="Arial" charset="0"/>
              </a:rPr>
            </a:br>
            <a:r>
              <a:rPr lang="en-US" sz="1400" i="1" dirty="0" smtClean="0">
                <a:latin typeface="Arial" charset="0"/>
                <a:cs typeface="Arial" charset="0"/>
              </a:rPr>
              <a:t>700</a:t>
            </a:r>
            <a:br>
              <a:rPr lang="en-US" sz="1400" i="1" dirty="0" smtClean="0">
                <a:latin typeface="Arial" charset="0"/>
                <a:cs typeface="Arial" charset="0"/>
              </a:rPr>
            </a:br>
            <a:r>
              <a:rPr lang="en-US" sz="1400" i="1" dirty="0" smtClean="0">
                <a:latin typeface="Arial" charset="0"/>
                <a:cs typeface="Arial" charset="0"/>
              </a:rPr>
              <a:t>to TSV</a:t>
            </a:r>
            <a:endParaRPr lang="en-US" sz="1400" i="1" dirty="0">
              <a:latin typeface="Arial" charset="0"/>
              <a:cs typeface="Arial" charset="0"/>
            </a:endParaRPr>
          </a:p>
        </p:txBody>
      </p:sp>
      <p:cxnSp>
        <p:nvCxnSpPr>
          <p:cNvPr id="80" name="Straight Arrow Connector 79"/>
          <p:cNvCxnSpPr>
            <a:stCxn id="79" idx="0"/>
          </p:cNvCxnSpPr>
          <p:nvPr/>
        </p:nvCxnSpPr>
        <p:spPr bwMode="auto">
          <a:xfrm flipH="1" flipV="1">
            <a:off x="3962400" y="1524000"/>
            <a:ext cx="526104" cy="74808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97803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3" name="Text Box 11"/>
          <p:cNvSpPr txBox="1">
            <a:spLocks noChangeArrowheads="1"/>
          </p:cNvSpPr>
          <p:nvPr/>
        </p:nvSpPr>
        <p:spPr bwMode="auto">
          <a:xfrm>
            <a:off x="4768170" y="2133190"/>
            <a:ext cx="1295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i="1" dirty="0" smtClean="0">
                <a:latin typeface="Arial" charset="0"/>
                <a:cs typeface="Arial" charset="0"/>
              </a:rPr>
              <a:t>PIT interrupt generated, counter  reloads with 400, starts counting</a:t>
            </a:r>
            <a:endParaRPr lang="en-US" sz="1400" i="1" dirty="0">
              <a:latin typeface="Arial" charset="0"/>
              <a:cs typeface="Arial" charset="0"/>
            </a:endParaRPr>
          </a:p>
        </p:txBody>
      </p:sp>
      <p:cxnSp>
        <p:nvCxnSpPr>
          <p:cNvPr id="87" name="Straight Arrow Connector 86"/>
          <p:cNvCxnSpPr/>
          <p:nvPr/>
        </p:nvCxnSpPr>
        <p:spPr bwMode="auto">
          <a:xfrm flipV="1">
            <a:off x="6553200" y="1545461"/>
            <a:ext cx="12023" cy="5881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>
            <a:off x="6576785" y="1545461"/>
            <a:ext cx="1225290" cy="58813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Text Box 11"/>
          <p:cNvSpPr txBox="1">
            <a:spLocks noChangeArrowheads="1"/>
          </p:cNvSpPr>
          <p:nvPr/>
        </p:nvSpPr>
        <p:spPr bwMode="auto">
          <a:xfrm>
            <a:off x="5894030" y="2133600"/>
            <a:ext cx="1295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i="1" dirty="0" smtClean="0">
                <a:latin typeface="Arial" charset="0"/>
                <a:cs typeface="Arial" charset="0"/>
              </a:rPr>
              <a:t>PIT interrupt generated, counter  reloads with 400, starts counting</a:t>
            </a:r>
            <a:endParaRPr lang="en-US" sz="1400" i="1" dirty="0">
              <a:latin typeface="Arial" charset="0"/>
              <a:cs typeface="Arial" charset="0"/>
            </a:endParaRPr>
          </a:p>
        </p:txBody>
      </p:sp>
      <p:cxnSp>
        <p:nvCxnSpPr>
          <p:cNvPr id="94" name="Straight Arrow Connector 93"/>
          <p:cNvCxnSpPr/>
          <p:nvPr/>
        </p:nvCxnSpPr>
        <p:spPr bwMode="auto">
          <a:xfrm flipV="1">
            <a:off x="7778426" y="1524000"/>
            <a:ext cx="12023" cy="5881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5" name="Text Box 11"/>
          <p:cNvSpPr txBox="1">
            <a:spLocks noChangeArrowheads="1"/>
          </p:cNvSpPr>
          <p:nvPr/>
        </p:nvSpPr>
        <p:spPr bwMode="auto">
          <a:xfrm>
            <a:off x="7119256" y="2112139"/>
            <a:ext cx="1295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i="1" dirty="0" smtClean="0">
                <a:latin typeface="Arial" charset="0"/>
                <a:cs typeface="Arial" charset="0"/>
              </a:rPr>
              <a:t>PIT interrupt generated, counter  reloads with 400, starts counting</a:t>
            </a:r>
            <a:endParaRPr lang="en-US" sz="1400" i="1" dirty="0">
              <a:latin typeface="Arial" charset="0"/>
              <a:cs typeface="Arial" charset="0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558120" y="1066800"/>
            <a:ext cx="72904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V="1">
            <a:off x="1524000" y="914400"/>
            <a:ext cx="0" cy="152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/>
          <p:nvPr/>
        </p:nvCxnSpPr>
        <p:spPr bwMode="auto">
          <a:xfrm flipV="1">
            <a:off x="3429000" y="914400"/>
            <a:ext cx="0" cy="152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 flipV="1">
            <a:off x="5334000" y="914400"/>
            <a:ext cx="0" cy="152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101"/>
          <p:cNvCxnSpPr/>
          <p:nvPr/>
        </p:nvCxnSpPr>
        <p:spPr bwMode="auto">
          <a:xfrm flipV="1">
            <a:off x="6576785" y="917122"/>
            <a:ext cx="0" cy="152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 flipV="1">
            <a:off x="7804796" y="914400"/>
            <a:ext cx="0" cy="152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 Box 11"/>
          <p:cNvSpPr txBox="1">
            <a:spLocks noChangeArrowheads="1"/>
          </p:cNvSpPr>
          <p:nvPr/>
        </p:nvSpPr>
        <p:spPr bwMode="auto">
          <a:xfrm>
            <a:off x="111170" y="823888"/>
            <a:ext cx="8499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i="1" dirty="0" smtClean="0">
                <a:latin typeface="Arial" charset="0"/>
                <a:cs typeface="Arial" charset="0"/>
              </a:rPr>
              <a:t>PIT </a:t>
            </a:r>
            <a:br>
              <a:rPr lang="en-US" sz="1400" i="1" dirty="0" smtClean="0">
                <a:latin typeface="Arial" charset="0"/>
                <a:cs typeface="Arial" charset="0"/>
              </a:rPr>
            </a:br>
            <a:r>
              <a:rPr lang="en-US" sz="1400" i="1" dirty="0" smtClean="0">
                <a:latin typeface="Arial" charset="0"/>
                <a:cs typeface="Arial" charset="0"/>
              </a:rPr>
              <a:t>Interrupt</a:t>
            </a:r>
            <a:endParaRPr lang="en-US" sz="1400" i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043901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PIT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First: Clock gating</a:t>
            </a:r>
          </a:p>
          <a:p>
            <a:pPr lvl="1"/>
            <a:r>
              <a:rPr lang="en-US" sz="1800" dirty="0" smtClean="0"/>
              <a:t>SIMCGC6 PIT</a:t>
            </a:r>
          </a:p>
          <a:p>
            <a:r>
              <a:rPr lang="en-US" sz="2000" dirty="0" smtClean="0"/>
              <a:t>Second: Module Control Register </a:t>
            </a:r>
            <a:br>
              <a:rPr lang="en-US" sz="2000" dirty="0" smtClean="0"/>
            </a:br>
            <a:r>
              <a:rPr lang="en-US" sz="2000" dirty="0" smtClean="0"/>
              <a:t>(PIT-&gt;MCR)</a:t>
            </a:r>
          </a:p>
          <a:p>
            <a:pPr lvl="1"/>
            <a:r>
              <a:rPr lang="en-US" sz="1800" dirty="0" smtClean="0"/>
              <a:t>MDIS - Module disable</a:t>
            </a:r>
          </a:p>
          <a:p>
            <a:pPr lvl="2"/>
            <a:r>
              <a:rPr lang="en-US" sz="1600" dirty="0"/>
              <a:t>0: module enabled</a:t>
            </a:r>
          </a:p>
          <a:p>
            <a:pPr lvl="2"/>
            <a:r>
              <a:rPr lang="en-US" sz="1600" dirty="0" smtClean="0"/>
              <a:t>1: module disabled (clock</a:t>
            </a:r>
            <a:br>
              <a:rPr lang="en-US" sz="1600" dirty="0" smtClean="0"/>
            </a:br>
            <a:r>
              <a:rPr lang="en-US" sz="1600" dirty="0" smtClean="0"/>
              <a:t> disabled)</a:t>
            </a:r>
          </a:p>
          <a:p>
            <a:pPr lvl="1"/>
            <a:r>
              <a:rPr lang="en-US" sz="1800" dirty="0" smtClean="0"/>
              <a:t>FRZ - Freeze - stops </a:t>
            </a:r>
            <a:br>
              <a:rPr lang="en-US" sz="1800" dirty="0" smtClean="0"/>
            </a:br>
            <a:r>
              <a:rPr lang="en-US" sz="1800" dirty="0" smtClean="0"/>
              <a:t>timers in debug mode</a:t>
            </a:r>
          </a:p>
          <a:p>
            <a:pPr lvl="2"/>
            <a:r>
              <a:rPr lang="en-US" sz="1600" dirty="0" smtClean="0"/>
              <a:t>0: timers run in debug </a:t>
            </a:r>
            <a:br>
              <a:rPr lang="en-US" sz="1600" dirty="0" smtClean="0"/>
            </a:br>
            <a:r>
              <a:rPr lang="en-US" sz="1600" dirty="0" smtClean="0"/>
              <a:t>mode</a:t>
            </a:r>
          </a:p>
          <a:p>
            <a:pPr lvl="2"/>
            <a:r>
              <a:rPr lang="en-US" sz="1600" dirty="0" smtClean="0"/>
              <a:t>1: timers are frozen (don’t run) in debug mode</a:t>
            </a:r>
          </a:p>
          <a:p>
            <a:r>
              <a:rPr lang="en-US" sz="2000" dirty="0"/>
              <a:t>Multiple timer channels within PIT</a:t>
            </a:r>
          </a:p>
          <a:p>
            <a:pPr lvl="1"/>
            <a:r>
              <a:rPr lang="en-US" sz="1800" dirty="0"/>
              <a:t>KL25Z has two </a:t>
            </a:r>
            <a:r>
              <a:rPr lang="en-US" sz="1800" dirty="0" smtClean="0"/>
              <a:t>channels</a:t>
            </a:r>
          </a:p>
          <a:p>
            <a:r>
              <a:rPr lang="en-US" sz="2000" dirty="0" smtClean="0"/>
              <a:t>Can chain timers together to create 64-bit timer </a:t>
            </a:r>
            <a:endParaRPr lang="en-US" sz="2000" dirty="0"/>
          </a:p>
          <a:p>
            <a:endParaRPr lang="en-US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927" y="914400"/>
            <a:ext cx="4794673" cy="3480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2642059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of Each Timer Channel 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762000"/>
            <a:ext cx="8839200" cy="5867400"/>
          </a:xfrm>
        </p:spPr>
        <p:txBody>
          <a:bodyPr/>
          <a:lstStyle/>
          <a:p>
            <a:r>
              <a:rPr lang="en-US" dirty="0" smtClean="0"/>
              <a:t>CMSIS Interface: </a:t>
            </a:r>
          </a:p>
          <a:p>
            <a:pPr lvl="1"/>
            <a:r>
              <a:rPr lang="en-US" sz="1400" dirty="0" smtClean="0"/>
              <a:t>General PIT settings accessed as </a:t>
            </a:r>
            <a:r>
              <a:rPr lang="en-US" sz="1400" dirty="0" err="1" smtClean="0"/>
              <a:t>struct</a:t>
            </a:r>
            <a:r>
              <a:rPr lang="en-US" sz="1400" dirty="0" smtClean="0"/>
              <a:t>: PIT-&gt;MCR, etc.</a:t>
            </a:r>
          </a:p>
          <a:p>
            <a:pPr lvl="1"/>
            <a:r>
              <a:rPr lang="en-US" sz="1400" dirty="0" smtClean="0"/>
              <a:t>Channels are accessed as an array of </a:t>
            </a:r>
            <a:r>
              <a:rPr lang="en-US" sz="1400" dirty="0" err="1" smtClean="0"/>
              <a:t>structs</a:t>
            </a:r>
            <a:r>
              <a:rPr lang="en-US" sz="1400" dirty="0" smtClean="0"/>
              <a:t>: PIT-&gt;CHANNEL[n].LDVAL, </a:t>
            </a:r>
            <a:r>
              <a:rPr lang="en-US" sz="1400" dirty="0" err="1" smtClean="0"/>
              <a:t>etc</a:t>
            </a:r>
            <a:endParaRPr lang="en-US" sz="1400" dirty="0" smtClean="0"/>
          </a:p>
          <a:p>
            <a:r>
              <a:rPr lang="en-US" dirty="0" err="1" smtClean="0"/>
              <a:t>PIT_LDVALn</a:t>
            </a:r>
            <a:r>
              <a:rPr lang="en-US" dirty="0" smtClean="0"/>
              <a:t>: Load value (PIT-&gt;CHANNEL[n].LDVAL)</a:t>
            </a:r>
          </a:p>
          <a:p>
            <a:r>
              <a:rPr lang="en-US" dirty="0" err="1" smtClean="0"/>
              <a:t>PIT_CVALn</a:t>
            </a:r>
            <a:r>
              <a:rPr lang="en-US" dirty="0" smtClean="0"/>
              <a:t>: Current value </a:t>
            </a:r>
            <a:r>
              <a:rPr lang="en-US" dirty="0"/>
              <a:t>(PIT-&gt;CHANNEL[n</a:t>
            </a:r>
            <a:r>
              <a:rPr lang="en-US" dirty="0" smtClean="0"/>
              <a:t>].CVAL</a:t>
            </a:r>
            <a:r>
              <a:rPr lang="en-US" dirty="0"/>
              <a:t>)</a:t>
            </a:r>
            <a:endParaRPr lang="en-US" dirty="0" smtClean="0"/>
          </a:p>
          <a:p>
            <a:r>
              <a:rPr lang="en-US" dirty="0" err="1" smtClean="0"/>
              <a:t>PIT_TCTRLn</a:t>
            </a:r>
            <a:r>
              <a:rPr lang="en-US" dirty="0" smtClean="0"/>
              <a:t>: Timer control</a:t>
            </a:r>
            <a:r>
              <a:rPr lang="en-US" dirty="0"/>
              <a:t> (PIT-&gt;CHANNEL[n</a:t>
            </a:r>
            <a:r>
              <a:rPr lang="en-US" dirty="0" smtClean="0"/>
              <a:t>].TCTRL)</a:t>
            </a:r>
          </a:p>
          <a:p>
            <a:pPr lvl="1"/>
            <a:r>
              <a:rPr lang="en-US" sz="1600" dirty="0" smtClean="0"/>
              <a:t>CHN: Chain</a:t>
            </a:r>
          </a:p>
          <a:p>
            <a:pPr lvl="2"/>
            <a:r>
              <a:rPr lang="en-US" sz="1400" dirty="0" smtClean="0"/>
              <a:t>0: independent timer operation, uses own clock source</a:t>
            </a:r>
          </a:p>
          <a:p>
            <a:pPr lvl="2"/>
            <a:r>
              <a:rPr lang="en-US" sz="1400" dirty="0" smtClean="0"/>
              <a:t>1: timer n is clocked by underflow of timer n-1</a:t>
            </a:r>
          </a:p>
          <a:p>
            <a:pPr lvl="1"/>
            <a:r>
              <a:rPr lang="en-US" sz="1600" dirty="0" smtClean="0"/>
              <a:t>TIE: Timer interrupt enable</a:t>
            </a:r>
          </a:p>
          <a:p>
            <a:pPr lvl="2"/>
            <a:r>
              <a:rPr lang="en-US" sz="1400" dirty="0" smtClean="0"/>
              <a:t>0: Timer will not generate interrupts</a:t>
            </a:r>
          </a:p>
          <a:p>
            <a:pPr lvl="2"/>
            <a:r>
              <a:rPr lang="en-US" sz="1400" dirty="0" smtClean="0"/>
              <a:t>1: Interrupt will be requested on underflow (i.e. when TIF is set)</a:t>
            </a:r>
          </a:p>
          <a:p>
            <a:pPr lvl="1"/>
            <a:r>
              <a:rPr lang="en-US" sz="1600" dirty="0" smtClean="0"/>
              <a:t>TEN: Timer enable</a:t>
            </a:r>
          </a:p>
          <a:p>
            <a:pPr lvl="2"/>
            <a:r>
              <a:rPr lang="en-US" sz="1400" dirty="0" smtClean="0"/>
              <a:t>0: Timer will not count</a:t>
            </a:r>
          </a:p>
          <a:p>
            <a:pPr lvl="2"/>
            <a:r>
              <a:rPr lang="en-US" sz="1400" dirty="0" smtClean="0"/>
              <a:t>1: Timer is enabled, will count</a:t>
            </a:r>
          </a:p>
          <a:p>
            <a:r>
              <a:rPr lang="en-US" dirty="0" smtClean="0"/>
              <a:t>PIT_TFLG0: Timer flags</a:t>
            </a:r>
          </a:p>
          <a:p>
            <a:pPr lvl="1"/>
            <a:r>
              <a:rPr lang="en-US" sz="1600" dirty="0" smtClean="0"/>
              <a:t>TIF: Timer interrupt flag</a:t>
            </a:r>
          </a:p>
          <a:p>
            <a:pPr lvl="2"/>
            <a:r>
              <a:rPr lang="en-US" sz="1400" dirty="0" smtClean="0"/>
              <a:t>1: Timeout has occurred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96530930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Configuring the PIT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 </a:t>
            </a:r>
            <a:r>
              <a:rPr lang="en-US" sz="2000" dirty="0"/>
              <a:t>Enable clock to PIT module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Lucida Console" pitchFamily="49" charset="0"/>
              </a:rPr>
              <a:t>SIM-</a:t>
            </a:r>
            <a:r>
              <a:rPr lang="en-US" sz="1800" dirty="0">
                <a:latin typeface="Lucida Console" pitchFamily="49" charset="0"/>
              </a:rPr>
              <a:t>&gt;SCGC6 |= SIM_SCGC6_PIT_MASK;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Enable module, freeze timers in debug mode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Lucida Console" pitchFamily="49" charset="0"/>
              </a:rPr>
              <a:t>PIT-</a:t>
            </a:r>
            <a:r>
              <a:rPr lang="en-US" sz="1800" dirty="0">
                <a:latin typeface="Lucida Console" pitchFamily="49" charset="0"/>
              </a:rPr>
              <a:t>&gt;MCR &amp;= ~PIT_MCR_MDIS_MASK;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Lucida Console" pitchFamily="49" charset="0"/>
              </a:rPr>
              <a:t>PIT-</a:t>
            </a:r>
            <a:r>
              <a:rPr lang="en-US" sz="1800" dirty="0">
                <a:latin typeface="Lucida Console" pitchFamily="49" charset="0"/>
              </a:rPr>
              <a:t>&gt;MCR |= PIT_MCR_FRZ_MASK</a:t>
            </a:r>
            <a:r>
              <a:rPr lang="en-US" sz="1800" dirty="0" smtClean="0">
                <a:latin typeface="Lucida Console" pitchFamily="49" charset="0"/>
              </a:rPr>
              <a:t>;</a:t>
            </a:r>
            <a:endParaRPr lang="en-US" sz="1800" dirty="0">
              <a:latin typeface="Lucida Console" pitchFamily="49" charset="0"/>
            </a:endParaRPr>
          </a:p>
          <a:p>
            <a:r>
              <a:rPr lang="en-US" sz="2000" dirty="0" smtClean="0"/>
              <a:t>Initialize </a:t>
            </a:r>
            <a:r>
              <a:rPr lang="en-US" sz="2000" dirty="0"/>
              <a:t>PIT0 to count down </a:t>
            </a:r>
            <a:r>
              <a:rPr lang="en-US" sz="2000" dirty="0" smtClean="0"/>
              <a:t>from </a:t>
            </a:r>
            <a:r>
              <a:rPr lang="en-US" sz="2000" dirty="0" err="1" smtClean="0"/>
              <a:t>starting_value</a:t>
            </a:r>
            <a:endParaRPr lang="en-US" sz="2000" dirty="0"/>
          </a:p>
          <a:p>
            <a:pPr marL="457200" lvl="1" indent="0">
              <a:buNone/>
            </a:pPr>
            <a:r>
              <a:rPr lang="en-US" sz="1800" dirty="0" smtClean="0">
                <a:latin typeface="Lucida Console" pitchFamily="49" charset="0"/>
              </a:rPr>
              <a:t>PIT-</a:t>
            </a:r>
            <a:r>
              <a:rPr lang="en-US" sz="1800" dirty="0">
                <a:latin typeface="Lucida Console" pitchFamily="49" charset="0"/>
              </a:rPr>
              <a:t>&gt;CHANNEL[0].LDVAL = </a:t>
            </a:r>
            <a:r>
              <a:rPr lang="en-US" sz="1800" dirty="0" smtClean="0">
                <a:latin typeface="Lucida Console" pitchFamily="49" charset="0"/>
              </a:rPr>
              <a:t>PIT_LDVAL_TSV(</a:t>
            </a:r>
            <a:r>
              <a:rPr lang="en-US" sz="1800" dirty="0" err="1" smtClean="0">
                <a:latin typeface="Lucida Console" pitchFamily="49" charset="0"/>
              </a:rPr>
              <a:t>starting_value</a:t>
            </a:r>
            <a:r>
              <a:rPr lang="en-US" sz="1800" dirty="0" smtClean="0">
                <a:latin typeface="Lucida Console" pitchFamily="49" charset="0"/>
              </a:rPr>
              <a:t>);</a:t>
            </a:r>
            <a:endParaRPr lang="en-US" sz="1800" dirty="0">
              <a:latin typeface="Lucida Console" pitchFamily="49" charset="0"/>
            </a:endParaRPr>
          </a:p>
          <a:p>
            <a:r>
              <a:rPr lang="en-US" sz="2000" dirty="0" smtClean="0"/>
              <a:t>No chaining of timers</a:t>
            </a:r>
            <a:endParaRPr lang="en-US" sz="2000" dirty="0"/>
          </a:p>
          <a:p>
            <a:pPr marL="457200" lvl="1" indent="0">
              <a:buNone/>
            </a:pPr>
            <a:r>
              <a:rPr lang="en-US" sz="1800" dirty="0" smtClean="0">
                <a:latin typeface="Lucida Console" pitchFamily="49" charset="0"/>
              </a:rPr>
              <a:t>PIT-</a:t>
            </a:r>
            <a:r>
              <a:rPr lang="en-US" sz="1800" dirty="0">
                <a:latin typeface="Lucida Console" pitchFamily="49" charset="0"/>
              </a:rPr>
              <a:t>&gt;CHANNEL[0].TCTRL &amp;= PIT_TCTRL_CHN_MASK</a:t>
            </a:r>
            <a:r>
              <a:rPr lang="en-US" sz="1800" dirty="0" smtClean="0">
                <a:latin typeface="Lucida Console" pitchFamily="49" charset="0"/>
              </a:rPr>
              <a:t>;</a:t>
            </a:r>
            <a:r>
              <a:rPr lang="en-US" sz="1800" dirty="0">
                <a:latin typeface="Lucida Console" pitchFamily="49" charset="0"/>
              </a:rPr>
              <a:t>	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13111123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ARMTheme">
  <a:themeElements>
    <a:clrScheme name="test3 12">
      <a:dk1>
        <a:srgbClr val="1D315B"/>
      </a:dk1>
      <a:lt1>
        <a:srgbClr val="FFFFFF"/>
      </a:lt1>
      <a:dk2>
        <a:srgbClr val="660066"/>
      </a:dk2>
      <a:lt2>
        <a:srgbClr val="FF9933"/>
      </a:lt2>
      <a:accent1>
        <a:srgbClr val="FFCC00"/>
      </a:accent1>
      <a:accent2>
        <a:srgbClr val="990033"/>
      </a:accent2>
      <a:accent3>
        <a:srgbClr val="FFFFFF"/>
      </a:accent3>
      <a:accent4>
        <a:srgbClr val="17284C"/>
      </a:accent4>
      <a:accent5>
        <a:srgbClr val="FFE2AA"/>
      </a:accent5>
      <a:accent6>
        <a:srgbClr val="8A002D"/>
      </a:accent6>
      <a:hlink>
        <a:srgbClr val="336600"/>
      </a:hlink>
      <a:folHlink>
        <a:srgbClr val="007FAC"/>
      </a:folHlink>
    </a:clrScheme>
    <a:fontScheme name="test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801688" rtl="0" eaLnBrk="0" fontAlgn="ctr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>
            <a:schemeClr val="bg2"/>
          </a:buClr>
          <a:buSzPct val="12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801688" rtl="0" eaLnBrk="0" fontAlgn="ctr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>
            <a:schemeClr val="bg2"/>
          </a:buClr>
          <a:buSzPct val="12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test3 1">
        <a:dk1>
          <a:srgbClr val="80B7C0"/>
        </a:dk1>
        <a:lt1>
          <a:srgbClr val="FFFFFF"/>
        </a:lt1>
        <a:dk2>
          <a:srgbClr val="000066"/>
        </a:dk2>
        <a:lt2>
          <a:srgbClr val="4F647E"/>
        </a:lt2>
        <a:accent1>
          <a:srgbClr val="F49766"/>
        </a:accent1>
        <a:accent2>
          <a:srgbClr val="8866A6"/>
        </a:accent2>
        <a:accent3>
          <a:srgbClr val="AAAAB8"/>
        </a:accent3>
        <a:accent4>
          <a:srgbClr val="DADADA"/>
        </a:accent4>
        <a:accent5>
          <a:srgbClr val="F8C9B8"/>
        </a:accent5>
        <a:accent6>
          <a:srgbClr val="7B5C96"/>
        </a:accent6>
        <a:hlink>
          <a:srgbClr val="9C484F"/>
        </a:hlink>
        <a:folHlink>
          <a:srgbClr val="7492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2">
        <a:dk1>
          <a:srgbClr val="80B7C0"/>
        </a:dk1>
        <a:lt1>
          <a:srgbClr val="FFFFFF"/>
        </a:lt1>
        <a:dk2>
          <a:srgbClr val="000066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AAAB8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3">
        <a:dk1>
          <a:srgbClr val="80B7C0"/>
        </a:dk1>
        <a:lt1>
          <a:srgbClr val="FFFFFF"/>
        </a:lt1>
        <a:dk2>
          <a:srgbClr val="00325F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AADB6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4">
        <a:dk1>
          <a:srgbClr val="80B7C0"/>
        </a:dk1>
        <a:lt1>
          <a:srgbClr val="FFFFFF"/>
        </a:lt1>
        <a:dk2>
          <a:srgbClr val="1D315B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BADB5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5">
        <a:dk1>
          <a:srgbClr val="80B7C0"/>
        </a:dk1>
        <a:lt1>
          <a:srgbClr val="FFFFFF"/>
        </a:lt1>
        <a:dk2>
          <a:srgbClr val="1D315B"/>
        </a:dk2>
        <a:lt2>
          <a:srgbClr val="FFFFFF"/>
        </a:lt2>
        <a:accent1>
          <a:srgbClr val="FFCC00"/>
        </a:accent1>
        <a:accent2>
          <a:srgbClr val="CC0000"/>
        </a:accent2>
        <a:accent3>
          <a:srgbClr val="ABADB5"/>
        </a:accent3>
        <a:accent4>
          <a:srgbClr val="DADADA"/>
        </a:accent4>
        <a:accent5>
          <a:srgbClr val="FFE2AA"/>
        </a:accent5>
        <a:accent6>
          <a:srgbClr val="B90000"/>
        </a:accent6>
        <a:hlink>
          <a:srgbClr val="33CC33"/>
        </a:hlink>
        <a:folHlink>
          <a:srgbClr val="66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6">
        <a:dk1>
          <a:srgbClr val="80B7C0"/>
        </a:dk1>
        <a:lt1>
          <a:srgbClr val="FF9933"/>
        </a:lt1>
        <a:dk2>
          <a:srgbClr val="1D315B"/>
        </a:dk2>
        <a:lt2>
          <a:srgbClr val="990099"/>
        </a:lt2>
        <a:accent1>
          <a:srgbClr val="FFCC00"/>
        </a:accent1>
        <a:accent2>
          <a:srgbClr val="CC0000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B90000"/>
        </a:accent6>
        <a:hlink>
          <a:srgbClr val="33CC33"/>
        </a:hlink>
        <a:folHlink>
          <a:srgbClr val="66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7">
        <a:dk1>
          <a:srgbClr val="FFFFFF"/>
        </a:dk1>
        <a:lt1>
          <a:srgbClr val="FF9933"/>
        </a:lt1>
        <a:dk2>
          <a:srgbClr val="1D315B"/>
        </a:dk2>
        <a:lt2>
          <a:srgbClr val="800080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009900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8">
        <a:dk1>
          <a:srgbClr val="FFFFFF"/>
        </a:dk1>
        <a:lt1>
          <a:srgbClr val="FF9933"/>
        </a:lt1>
        <a:dk2>
          <a:srgbClr val="1D315B"/>
        </a:dk2>
        <a:lt2>
          <a:srgbClr val="800080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009900"/>
        </a:hlink>
        <a:folHlink>
          <a:srgbClr val="007F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9">
        <a:dk1>
          <a:srgbClr val="FFFFFF"/>
        </a:dk1>
        <a:lt1>
          <a:srgbClr val="FF9933"/>
        </a:lt1>
        <a:dk2>
          <a:srgbClr val="1D315B"/>
        </a:dk2>
        <a:lt2>
          <a:srgbClr val="660066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10">
        <a:dk1>
          <a:srgbClr val="FF9933"/>
        </a:dk1>
        <a:lt1>
          <a:srgbClr val="FFFFFF"/>
        </a:lt1>
        <a:dk2>
          <a:srgbClr val="660066"/>
        </a:dk2>
        <a:lt2>
          <a:srgbClr val="1D315B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3 11">
        <a:dk1>
          <a:srgbClr val="1D315B"/>
        </a:dk1>
        <a:lt1>
          <a:srgbClr val="FFFFFF"/>
        </a:lt1>
        <a:dk2>
          <a:srgbClr val="660066"/>
        </a:dk2>
        <a:lt2>
          <a:srgbClr val="1D315B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17284C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3 12">
        <a:dk1>
          <a:srgbClr val="1D315B"/>
        </a:dk1>
        <a:lt1>
          <a:srgbClr val="FFFFFF"/>
        </a:lt1>
        <a:dk2>
          <a:srgbClr val="660066"/>
        </a:dk2>
        <a:lt2>
          <a:srgbClr val="FF9933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17284C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mproved ARMTheme">
  <a:themeElements>
    <a:clrScheme name="test3 12">
      <a:dk1>
        <a:srgbClr val="1D315B"/>
      </a:dk1>
      <a:lt1>
        <a:srgbClr val="FFFFFF"/>
      </a:lt1>
      <a:dk2>
        <a:srgbClr val="660066"/>
      </a:dk2>
      <a:lt2>
        <a:srgbClr val="FF9933"/>
      </a:lt2>
      <a:accent1>
        <a:srgbClr val="FFCC00"/>
      </a:accent1>
      <a:accent2>
        <a:srgbClr val="990033"/>
      </a:accent2>
      <a:accent3>
        <a:srgbClr val="FFFFFF"/>
      </a:accent3>
      <a:accent4>
        <a:srgbClr val="17284C"/>
      </a:accent4>
      <a:accent5>
        <a:srgbClr val="FFE2AA"/>
      </a:accent5>
      <a:accent6>
        <a:srgbClr val="8A002D"/>
      </a:accent6>
      <a:hlink>
        <a:srgbClr val="336600"/>
      </a:hlink>
      <a:folHlink>
        <a:srgbClr val="007FAC"/>
      </a:folHlink>
    </a:clrScheme>
    <a:fontScheme name="test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801688" rtl="0" eaLnBrk="0" fontAlgn="ctr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>
            <a:schemeClr val="bg2"/>
          </a:buClr>
          <a:buSzPct val="12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801688" rtl="0" eaLnBrk="0" fontAlgn="ctr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>
            <a:schemeClr val="bg2"/>
          </a:buClr>
          <a:buSzPct val="12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test3 1">
        <a:dk1>
          <a:srgbClr val="80B7C0"/>
        </a:dk1>
        <a:lt1>
          <a:srgbClr val="FFFFFF"/>
        </a:lt1>
        <a:dk2>
          <a:srgbClr val="000066"/>
        </a:dk2>
        <a:lt2>
          <a:srgbClr val="4F647E"/>
        </a:lt2>
        <a:accent1>
          <a:srgbClr val="F49766"/>
        </a:accent1>
        <a:accent2>
          <a:srgbClr val="8866A6"/>
        </a:accent2>
        <a:accent3>
          <a:srgbClr val="AAAAB8"/>
        </a:accent3>
        <a:accent4>
          <a:srgbClr val="DADADA"/>
        </a:accent4>
        <a:accent5>
          <a:srgbClr val="F8C9B8"/>
        </a:accent5>
        <a:accent6>
          <a:srgbClr val="7B5C96"/>
        </a:accent6>
        <a:hlink>
          <a:srgbClr val="9C484F"/>
        </a:hlink>
        <a:folHlink>
          <a:srgbClr val="7492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2">
        <a:dk1>
          <a:srgbClr val="80B7C0"/>
        </a:dk1>
        <a:lt1>
          <a:srgbClr val="FFFFFF"/>
        </a:lt1>
        <a:dk2>
          <a:srgbClr val="000066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AAAB8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3">
        <a:dk1>
          <a:srgbClr val="80B7C0"/>
        </a:dk1>
        <a:lt1>
          <a:srgbClr val="FFFFFF"/>
        </a:lt1>
        <a:dk2>
          <a:srgbClr val="00325F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AADB6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4">
        <a:dk1>
          <a:srgbClr val="80B7C0"/>
        </a:dk1>
        <a:lt1>
          <a:srgbClr val="FFFFFF"/>
        </a:lt1>
        <a:dk2>
          <a:srgbClr val="1D315B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BADB5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5">
        <a:dk1>
          <a:srgbClr val="80B7C0"/>
        </a:dk1>
        <a:lt1>
          <a:srgbClr val="FFFFFF"/>
        </a:lt1>
        <a:dk2>
          <a:srgbClr val="1D315B"/>
        </a:dk2>
        <a:lt2>
          <a:srgbClr val="FFFFFF"/>
        </a:lt2>
        <a:accent1>
          <a:srgbClr val="FFCC00"/>
        </a:accent1>
        <a:accent2>
          <a:srgbClr val="CC0000"/>
        </a:accent2>
        <a:accent3>
          <a:srgbClr val="ABADB5"/>
        </a:accent3>
        <a:accent4>
          <a:srgbClr val="DADADA"/>
        </a:accent4>
        <a:accent5>
          <a:srgbClr val="FFE2AA"/>
        </a:accent5>
        <a:accent6>
          <a:srgbClr val="B90000"/>
        </a:accent6>
        <a:hlink>
          <a:srgbClr val="33CC33"/>
        </a:hlink>
        <a:folHlink>
          <a:srgbClr val="66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6">
        <a:dk1>
          <a:srgbClr val="80B7C0"/>
        </a:dk1>
        <a:lt1>
          <a:srgbClr val="FF9933"/>
        </a:lt1>
        <a:dk2>
          <a:srgbClr val="1D315B"/>
        </a:dk2>
        <a:lt2>
          <a:srgbClr val="990099"/>
        </a:lt2>
        <a:accent1>
          <a:srgbClr val="FFCC00"/>
        </a:accent1>
        <a:accent2>
          <a:srgbClr val="CC0000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B90000"/>
        </a:accent6>
        <a:hlink>
          <a:srgbClr val="33CC33"/>
        </a:hlink>
        <a:folHlink>
          <a:srgbClr val="66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7">
        <a:dk1>
          <a:srgbClr val="FFFFFF"/>
        </a:dk1>
        <a:lt1>
          <a:srgbClr val="FF9933"/>
        </a:lt1>
        <a:dk2>
          <a:srgbClr val="1D315B"/>
        </a:dk2>
        <a:lt2>
          <a:srgbClr val="800080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009900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8">
        <a:dk1>
          <a:srgbClr val="FFFFFF"/>
        </a:dk1>
        <a:lt1>
          <a:srgbClr val="FF9933"/>
        </a:lt1>
        <a:dk2>
          <a:srgbClr val="1D315B"/>
        </a:dk2>
        <a:lt2>
          <a:srgbClr val="800080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009900"/>
        </a:hlink>
        <a:folHlink>
          <a:srgbClr val="007F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9">
        <a:dk1>
          <a:srgbClr val="FFFFFF"/>
        </a:dk1>
        <a:lt1>
          <a:srgbClr val="FF9933"/>
        </a:lt1>
        <a:dk2>
          <a:srgbClr val="1D315B"/>
        </a:dk2>
        <a:lt2>
          <a:srgbClr val="660066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10">
        <a:dk1>
          <a:srgbClr val="FF9933"/>
        </a:dk1>
        <a:lt1>
          <a:srgbClr val="FFFFFF"/>
        </a:lt1>
        <a:dk2>
          <a:srgbClr val="660066"/>
        </a:dk2>
        <a:lt2>
          <a:srgbClr val="1D315B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3 11">
        <a:dk1>
          <a:srgbClr val="1D315B"/>
        </a:dk1>
        <a:lt1>
          <a:srgbClr val="FFFFFF"/>
        </a:lt1>
        <a:dk2>
          <a:srgbClr val="660066"/>
        </a:dk2>
        <a:lt2>
          <a:srgbClr val="1D315B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17284C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3 12">
        <a:dk1>
          <a:srgbClr val="1D315B"/>
        </a:dk1>
        <a:lt1>
          <a:srgbClr val="FFFFFF"/>
        </a:lt1>
        <a:dk2>
          <a:srgbClr val="660066"/>
        </a:dk2>
        <a:lt2>
          <a:srgbClr val="FF9933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17284C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ARMTheme</Template>
  <TotalTime>22220</TotalTime>
  <Words>1939</Words>
  <Application>Microsoft Office PowerPoint</Application>
  <PresentationFormat>On-screen Show (4:3)</PresentationFormat>
  <Paragraphs>430</Paragraphs>
  <Slides>37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ARMTheme</vt:lpstr>
      <vt:lpstr>Improved ARMTheme</vt:lpstr>
      <vt:lpstr>Timer Peripherals</vt:lpstr>
      <vt:lpstr>KL25 Timer Peripherals</vt:lpstr>
      <vt:lpstr>Timer/Counter Peripheral Introduction</vt:lpstr>
      <vt:lpstr>Periodic Interrupt Timer</vt:lpstr>
      <vt:lpstr>PIT - Periodic Interrupt Timer</vt:lpstr>
      <vt:lpstr>Periodic Interrupt Timer</vt:lpstr>
      <vt:lpstr>PIT Configuration</vt:lpstr>
      <vt:lpstr>Control of Each Timer Channel n</vt:lpstr>
      <vt:lpstr>Configuring the PIT</vt:lpstr>
      <vt:lpstr>Calculating Load Value</vt:lpstr>
      <vt:lpstr>Configuring the PIT and NVIC for Interrupts</vt:lpstr>
      <vt:lpstr>Interrupt Handler</vt:lpstr>
      <vt:lpstr>Starting and Stopping the Timer Channel</vt:lpstr>
      <vt:lpstr>Example: Stopwatch</vt:lpstr>
      <vt:lpstr>Timer/PWM Module (TPM)</vt:lpstr>
      <vt:lpstr>TPM - Timer/PWM Module</vt:lpstr>
      <vt:lpstr>Timer Configuration</vt:lpstr>
      <vt:lpstr>Basic Counter Mode</vt:lpstr>
      <vt:lpstr>Count Mode and Modulo - Counting Up</vt:lpstr>
      <vt:lpstr>Count Mode and Modulo - Counting Up and Down</vt:lpstr>
      <vt:lpstr>TPM Configuration (TPMx_CONF)</vt:lpstr>
      <vt:lpstr>TPM Status (TPMx_STATUS) </vt:lpstr>
      <vt:lpstr>Major Channel Modes</vt:lpstr>
      <vt:lpstr>Channel Configuration and Value</vt:lpstr>
      <vt:lpstr>Input Capture Mode</vt:lpstr>
      <vt:lpstr>Wind Speed Indicator (Anemometer)</vt:lpstr>
      <vt:lpstr>TPM Capture Mode for Anemometer</vt:lpstr>
      <vt:lpstr>Output Compare Mode</vt:lpstr>
      <vt:lpstr>Pulse-Width Modulation</vt:lpstr>
      <vt:lpstr>TPM Channel for PWM Mode</vt:lpstr>
      <vt:lpstr>TPM Channel for PWM Mode</vt:lpstr>
      <vt:lpstr>PWM to Drive Servo Motor</vt:lpstr>
      <vt:lpstr>Low Power Timer (LPTMR)</vt:lpstr>
      <vt:lpstr>LPTMR Overview</vt:lpstr>
      <vt:lpstr>Control Status Register </vt:lpstr>
      <vt:lpstr>Control Status Register </vt:lpstr>
      <vt:lpstr>Prescale Register</vt:lpstr>
    </vt:vector>
  </TitlesOfParts>
  <Company>NCSU ECE Department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Timers and Event Counters</dc:title>
  <dc:creator>Alex Dean</dc:creator>
  <cp:lastModifiedBy>Alex</cp:lastModifiedBy>
  <cp:revision>342</cp:revision>
  <cp:lastPrinted>2003-07-21T16:39:51Z</cp:lastPrinted>
  <dcterms:created xsi:type="dcterms:W3CDTF">2002-08-12T14:57:34Z</dcterms:created>
  <dcterms:modified xsi:type="dcterms:W3CDTF">2013-06-22T00:35:33Z</dcterms:modified>
</cp:coreProperties>
</file>