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1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78" r:id="rId2"/>
  </p:sldMasterIdLst>
  <p:notesMasterIdLst>
    <p:notesMasterId r:id="rId105"/>
  </p:notesMasterIdLst>
  <p:handoutMasterIdLst>
    <p:handoutMasterId r:id="rId106"/>
  </p:handoutMasterIdLst>
  <p:sldIdLst>
    <p:sldId id="260" r:id="rId3"/>
    <p:sldId id="411" r:id="rId4"/>
    <p:sldId id="313" r:id="rId5"/>
    <p:sldId id="314" r:id="rId6"/>
    <p:sldId id="332" r:id="rId7"/>
    <p:sldId id="333" r:id="rId8"/>
    <p:sldId id="335" r:id="rId9"/>
    <p:sldId id="334" r:id="rId10"/>
    <p:sldId id="336" r:id="rId11"/>
    <p:sldId id="337" r:id="rId12"/>
    <p:sldId id="299" r:id="rId13"/>
    <p:sldId id="338" r:id="rId14"/>
    <p:sldId id="448" r:id="rId15"/>
    <p:sldId id="488" r:id="rId16"/>
    <p:sldId id="442" r:id="rId17"/>
    <p:sldId id="449" r:id="rId18"/>
    <p:sldId id="450" r:id="rId19"/>
    <p:sldId id="451" r:id="rId20"/>
    <p:sldId id="452" r:id="rId21"/>
    <p:sldId id="453" r:id="rId22"/>
    <p:sldId id="454" r:id="rId23"/>
    <p:sldId id="463" r:id="rId24"/>
    <p:sldId id="478" r:id="rId25"/>
    <p:sldId id="479" r:id="rId26"/>
    <p:sldId id="475" r:id="rId27"/>
    <p:sldId id="476" r:id="rId28"/>
    <p:sldId id="477" r:id="rId29"/>
    <p:sldId id="480" r:id="rId30"/>
    <p:sldId id="460" r:id="rId31"/>
    <p:sldId id="462" r:id="rId32"/>
    <p:sldId id="447" r:id="rId33"/>
    <p:sldId id="361" r:id="rId34"/>
    <p:sldId id="316" r:id="rId35"/>
    <p:sldId id="465" r:id="rId36"/>
    <p:sldId id="317" r:id="rId37"/>
    <p:sldId id="440" r:id="rId38"/>
    <p:sldId id="424" r:id="rId39"/>
    <p:sldId id="425" r:id="rId40"/>
    <p:sldId id="444" r:id="rId41"/>
    <p:sldId id="426" r:id="rId42"/>
    <p:sldId id="459" r:id="rId43"/>
    <p:sldId id="439" r:id="rId44"/>
    <p:sldId id="438" r:id="rId45"/>
    <p:sldId id="445" r:id="rId46"/>
    <p:sldId id="446" r:id="rId47"/>
    <p:sldId id="472" r:id="rId48"/>
    <p:sldId id="466" r:id="rId49"/>
    <p:sldId id="473" r:id="rId50"/>
    <p:sldId id="474" r:id="rId51"/>
    <p:sldId id="467" r:id="rId52"/>
    <p:sldId id="471" r:id="rId53"/>
    <p:sldId id="470" r:id="rId54"/>
    <p:sldId id="468" r:id="rId55"/>
    <p:sldId id="469" r:id="rId56"/>
    <p:sldId id="403" r:id="rId57"/>
    <p:sldId id="483" r:id="rId58"/>
    <p:sldId id="481" r:id="rId59"/>
    <p:sldId id="484" r:id="rId60"/>
    <p:sldId id="487" r:id="rId61"/>
    <p:sldId id="485" r:id="rId62"/>
    <p:sldId id="486" r:id="rId63"/>
    <p:sldId id="346" r:id="rId64"/>
    <p:sldId id="364" r:id="rId65"/>
    <p:sldId id="366" r:id="rId66"/>
    <p:sldId id="427" r:id="rId67"/>
    <p:sldId id="428" r:id="rId68"/>
    <p:sldId id="434" r:id="rId69"/>
    <p:sldId id="435" r:id="rId70"/>
    <p:sldId id="431" r:id="rId71"/>
    <p:sldId id="432" r:id="rId72"/>
    <p:sldId id="433" r:id="rId73"/>
    <p:sldId id="410" r:id="rId74"/>
    <p:sldId id="436" r:id="rId75"/>
    <p:sldId id="437" r:id="rId76"/>
    <p:sldId id="358" r:id="rId77"/>
    <p:sldId id="350" r:id="rId78"/>
    <p:sldId id="352" r:id="rId79"/>
    <p:sldId id="355" r:id="rId80"/>
    <p:sldId id="356" r:id="rId81"/>
    <p:sldId id="357" r:id="rId82"/>
    <p:sldId id="347" r:id="rId83"/>
    <p:sldId id="349" r:id="rId84"/>
    <p:sldId id="412" r:id="rId85"/>
    <p:sldId id="413" r:id="rId86"/>
    <p:sldId id="419" r:id="rId87"/>
    <p:sldId id="420" r:id="rId88"/>
    <p:sldId id="421" r:id="rId89"/>
    <p:sldId id="418" r:id="rId90"/>
    <p:sldId id="416" r:id="rId91"/>
    <p:sldId id="417" r:id="rId92"/>
    <p:sldId id="422" r:id="rId93"/>
    <p:sldId id="423" r:id="rId94"/>
    <p:sldId id="348" r:id="rId95"/>
    <p:sldId id="402" r:id="rId96"/>
    <p:sldId id="351" r:id="rId97"/>
    <p:sldId id="415" r:id="rId98"/>
    <p:sldId id="414" r:id="rId99"/>
    <p:sldId id="353" r:id="rId100"/>
    <p:sldId id="354" r:id="rId101"/>
    <p:sldId id="489" r:id="rId102"/>
    <p:sldId id="490" r:id="rId103"/>
    <p:sldId id="491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66FF"/>
    <a:srgbClr val="FEDCD6"/>
    <a:srgbClr val="FFCC99"/>
    <a:srgbClr val="CCFF99"/>
    <a:srgbClr val="FFCCFF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8" autoAdjust="0"/>
  </p:normalViewPr>
  <p:slideViewPr>
    <p:cSldViewPr>
      <p:cViewPr varScale="1">
        <p:scale>
          <a:sx n="68" d="100"/>
          <a:sy n="68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762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16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32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1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8F0351-4157-4027-B737-1775CC1DD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.07599" units="1/cm"/>
          <inkml:channelProperty channel="Y" name="resolution" value="1000.60571" units="1/cm"/>
          <inkml:channelProperty channel="F" name="resolution" value="3.97878E-7" units="1/dev"/>
        </inkml:channelProperties>
      </inkml:inkSource>
      <inkml:timestamp xml:id="ts0" timeString="2013-05-05T14:08:57.858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6FADD19-BE2F-44DE-A53A-D28D2B2395BC}" emma:medium="tactile" emma:mode="ink">
          <msink:context xmlns:msink="http://schemas.microsoft.com/ink/2010/main" type="inkDrawing" rotatedBoundingBox="2430,3080 24857,4046 24682,8110 2255,7144" semanticType="callout" shapeName="Other"/>
        </emma:interpretation>
      </emma:emma>
    </inkml:annotationXML>
    <inkml:trace contextRef="#ctx0" brushRef="#br0">0 282 3,'0'0'7,"0"0"0,0 0-2,0 0 0,0 0-1,0 0-1,0 0-1,0 0 1,0 0-2,0 0 0,19-16 1,-19 16-1,15-15 2,-15 15-2,18-13 1,-18 13-1,18-10 2,-18 10-2,19-6 2,-19 6-1,18-7 0,-18 7 0,19-5 0,-19 5-1,20-1 1,-20 1 0,22 0-1,-22 0 0,18 1 1,-18-1 0,18 5-1,-18-5 0,16 4 2,-16-4 0,17 3-1,-17-3 1,16 5 0,-16-5-1,18 0 2,-18 0-1,25-2 0,-8 0-2,-1 1 1,2-4-1,-1 0 0,2 0-1,-2 3 1,-1-3-2,-16 5 2,25-6 0,-10 1-1,-15 5 2,25-2-2,-25 2 2,21-5-1,-21 5 0,23-3-1,-23 3 1,20-1-1,-20 1 3,18-2-3,-18 2 0,18 0 0,-18 0 1,15-3-1,-15 3 0,0 0 0,18-7-1,-18 7 1,0 0 0,18-8 1,-18 8-1,0 0 0,20-5 0,-20 5 0,20-5 0,-20 5 0,21-7 0,-21 7-1,22-8 1,-22 8 0,21-8 0,-21 8 0,20-7 1,-20 7-1,16-4 0,-16 4 0,0 0 1,20-4-1,-20 4 0,0 0 1,21-1-1,-21 1 0,15-4 1,-15 4-1,17 4 0,-17-4 0,18 0 1,-18 0-2,18 3 1,-18-3 1,20 5-1,-20-5 0,21 3 1,-21-3-1,20 10 0,-20-10 1,21 5-2,-21-5 1,19 5 0,-19-5 0,19 6 0,-19-6 0,20 5 0,-20-5 0,18 4 0,-18-4 1,22 4-1,-22-4 0,18 0 1,-18 0-1,19 4 0,-19-4 0,20 3 0,-20-3 0,18 2-1,-18-2 2,20 3-2,-20-3 2,18-3-2,-18 3 2,20-2-1,-20 2 1,21-2-1,-21 2 0,22-3 0,-22 3 0,25-2 0,-25 2-1,23 0 1,-23 0 0,23 4 0,-23-4-1,21 3 1,-21-3 1,22 0-1,-22 0 0,21 2 0,-21-2 1,21 1-1,-21-1-1,22 4 2,-22-4-1,21 3 0,-21-3-1,25 2 1,-25-2 0,26 3 0,-26-3 0,23 1 0,-23-1-1,23 0 1,-23 0 0,24 0 0,-24 0 0,21 2 0,-21-2 0,23 0 0,-23 0 0,21-3 1,-21 3-1,20-5 0,-20 5 0,18-8 0,-18 8 1,20-12-1,-20 12 0,18-10 1,-18 10-1,18-13 1,-18 13-1,18-10 1,-18 10-1,17-8 0,-17 8 0,15-8 0,-15 8 0,15-10 0,-15 10 0,13-15 0,-13 15 0,0 0 0,21-19 0,-21 19 0,0 0 0,22-20 0,-22 20 0,18-11 0,-18 11 0,18-10 0,-18 10 0,20-10 0,-20 10 0,19-8 0,-19 8 0,20-7 0,-20 7 0,22-5 0,-22 5 0,21-1 0,-21 1 0,21 0 0,-21 0 0,22-4 1,-22 4-2,16-1 1,-16 1 0,17 0 0,-17 0 0,15 0 0,-15 0 0,18 6 0,-18-6 0,16 5 0,-16-5 1,17 3-1,-17-3 0,18 2 0,-18-2 0,16 3 0,-16-3 0,15 4 0,-15-4 0,17 6 0,-17-6 0,0 0 0,19 8 0,-19-8 0,0 0 0,20 5 1,-20-5-1,0 0 0,20 8 0,-20-8-1,0 0 1,20 9 1,-20-9-1,14 8 0,-14-8 0,0 0 0,20 10 0,-20-10 0,15 10 0,-15-10-1,15 4 1,-15-4 0,16 2 1,-16-2-1,15 2 0,-15-2 0,18 1 1,-18-1-1,17-1 0,-17 1 0,18 5 0,-18-5 0,18 3 0,-18-3 0,21 3 0,-21-3-1,20 7 1,-20-7 0,22 3 0,-22-3 0,18 5 0,-18-5 0,23 3 0,-23-3 0,20 0 0,-20 0 0,18 4-1,-18-4 1,19 3 0,-19-3 0,0 0 0,20 11 0,-20-11 0,18 7 0,-18-7-1,17 6 2,-17-6-2,18 4 1,-18-4 0,18 0 0,-18 0 0,18-5 0,-18 5 0,20-7 0,-20 7 0,25-8 0,-25 8-1,23-3 1,-23 3 0,21-5 0,-21 5 0,20 0 0,-20 0 0,16 1 0,-16-1 0,0 0 1,20 4-2,-20-4 2,17 6-2,-17-6 1,16 5 0,-16-5 0,20 4 0,-20-4 0,26 4 1,-26-4-1,28 4 0,-28-4 0,28 5 0,-28-5 0,30 6 0,-30-6 0,25 8-1,-25-8 2,23 14-2,-8-11 1,-15-3 0,23 8 0,-23-8 0,23 3 0,-23-3 0,24-1 0,-24 1 1,23-4-1,-8-1 0,-15 5 1,23-6-1,-23 6 0,25-12 0,-25 12 1,23-6-1,-23 6 0,18-5 0,-18 5-1,18-8 1,-18 8 0,0 0 0,19-4 0,-19 4 0,0 0 0,0 0 0,16-6 1,-16 6-1,0 0 0,0 0 0,0 0 0,16 0-1,-16 0 1,0 0 0,0 0 0,0 0 0,15 6 0,-15-6 0,0 0 0,0 0 0,0 0 0,0 0 0,0 0 0,17 12 0,-17-12 0,0 0 1,10 16-1,-10-16 0,0 0 0,18 23 0,-18-23 0,11 17 0,-11-17 0,13 18-1,-13-18 1,14 16 0,-14-16 1,0 0-1,18 21 2,-18-21-2,11 15 1,-11-15-1,14 18 2,-14-18-2,13 22-1,-13-22 1,16 19 0,-16-19 0,22 20 0,-22-20 0,21 21 0,-21-21 0,20 26 0,-20-26 0,18 23-1,-18-23 1,16 18 0,-16-18-1,18 27 2,-9-11-2,-9-16 1,23 25 0,-23-25 0,23 28 0,-15-12 0,4 2-1,-12-18 0,19 21 1,-19-21 0,17 22 0,-17-22 0,20 24 0,-20-24 0,18 23 0,-18-23 1,20 25-1,-11-9 0,1-1 0,-10-15-1,17 26 2,-6-9-2,-1 4 2,2-1-2,1 3 2,0 0-1,-1 3 0,1 3 0,0-2 0,0-1 0,-1-3 0,-1 1 0,-1-1 0,3-3 0,0 1 0,1-4 0,-1 2 0,-3-4 0,1 5 1,-1-4-1,2 1 0,-4-3 0,2 4 0,0 1 1,-2-1-1,5 1 0,-13-19 1,23 31-1,-11-16 0,1 3 0,-2-1 0,3-1 0,2-1 0,-1 0-1,-2 3 0,0-4 1,0 1 0,-13-15 0,23 26 0,-11-9 1,0-3-1,-4 3 0,5-2 0,-13-15 0,23 29 0,-10-14 0,2 1 0,-2-1-1,2 0 2,3-2-1,-3 2 0,1-1 0,1 0 0,-2-1 1,1 0-1,-1 5 0,-15-18 0,26 29 0,-9-14 0,-2 0-1,-2 1 1,3 1 0,-1 2 0,0-4-1,0 5 1,0-2 0,0 2 0,-2 1 0,2 0 0,-6 2 0,6-6 0,-5 2 0,2-1-1,-2 0 1,-1-1 1,1-1-2,0-1 2,0 1-1,-2 1 0,2-3-1,0 4 1,-2-3 0,-1 3 0,1-1 0,-1-1 0,-2-1 0,-5-15 1,11 26-1,-11-26 0,7 20 0,-7-20 0,8 16 0,-8-16-1,0 0 1,12 21 0,-12-21 0,13 17 0,-13-17 0,16 13 0,-16-13 0,22 13 0,-22-13 0,24 8 0,-9-3 0,-15-5 0,27 10 0,-27-10-2,28 13 3,-28-13-1,24 13 1,-24-13 0,25 18-1,-10-9 1,-15-9 0,23 24 0,-23-24-1,23 23-2,-8-15 2,-2 7-2,3-3 2,-1 2-1,0-2 1,2-2 0,-1 1 0,-1-1 0,0 1 0,0 3 0,-15-14-1,26 23 2,-26-23-2,25 24 2,-16-9-1,1 1 0,-10-16 0,19 27 1,-13-13-1,-6-14 0,10 27 0,-10-27 0,8 18 0,-8-18 0,5 16 0,-5-16 0,8 15 0,-8-15 0,0 0 0,14 18 0,-14-18 0,0 0-1,21 21 1,-21-21 0,15 8 0,-15-8-1,20 9 1,-20-9-1,19 6 1,-19-6 0,20 3 0,-20-3 0,22 7 0,-22-7 0,23 8 0,-23-8 0,23 10 0,-23-10 0,23 15 0,-23-15 0,24 11 0,-24-11-1,27 8 1,-12-4 0,-1-1 0,3-1-1,-2-2 1,1 1 0,-16-1 0,27 5 0,-27-5 0,24 0 0,-24 0 0,20 10 0,-20-10 0,18 15 1,-18-15-1,17 19 0,-7-2 0,-2-1 0,2 1 0,-2-1 0,0 0 0,2 2 0,-2-1 0,-8-17 1,15 24-2,-15-24 2,17 20-1,-17-20 0,16 18 0,-16-18 0,15 20-1,-15-20 1,21 26 0,-12-11 0,0 0 0,3-1 0,-12-14 0,20 25 0,-20-25 0,21 25 0,-21-25 1,20 19-1,-20-19 0,21 17 1,-21-17-1,23 13 0,-23-13 0,23 5 0,-23-5 1,27 3-2,-12-1 1,1-2 0,1 0 0,-1 1 0,2-1-1,2 0 1,-2-3 0,2 3 0,-2-3 0,2-2 0,0 2 0,-2-1 0,0 1 0,0 0 0,-2 1 0,3 0-1,-3 1 2,0 4-1,-1 0 0,2 1 1,-2-1-1,-1 2 0,-14-5 0,27 3 0,-27-3 0,23 3 0,-23-3 0,21 0 0,-21 0 0,20 2 0,-20-2 0,21 8 0,-21-8 0,24 12 0,-24-12 0,26 10 0,-11 1 0,-15-11 0,26 8 0,-11-5 0,-15-3 0,26 2 1,-26-2-1,25 3 0,-25-3 0,21-5 0,-21 5 0,27 14 2,-27-14-2,24 14 2,-24-14-2,24 12 1,-24-12 0,23 16 0,-23-16 0,16 7-1,-16-7 1,17 3-1,-17-3 0,18 5 0,-18-5 0,19 10 0,-19-10 0,22 11 0,-22-11 0,26 17-1,-26-17 1,28 13-1,-28-13 1,27 6-1,-13-2 1,1-4 1,-15 0-1,25-4 1,-25 4-1,23-3 1,-23 3-1,23-2 1,-23 2 0,23 2-3,-6-2 3,-17 0-1,24 2-1,-9 1 0,-15-3 1,25 3 0,-25-3 0,16 2 1,-16-2-1,15 3-1,-15-3 2,0 0 0,15 4-1,-15-4-1,0 0 1,20 1-2,-20-1 2,15 5 0,-15-5-1,14 3 0,-14-3 1,17 4 0,-17-4 0,15 3 1,-15-3-1,16 2 0,-16-2 0,17 1 0,-17-1 0,16 3 0,-16-3 0,18-1 0,-18 1 0,20 0 0,-20 0 0,20 0 0,-20 0 0,18-3 0,-18 3 0,18 0 0,-18 0 0,17-4 0,-17 4 0,14-3 0,-14 3 0,17-5 0,-17 5 1,18-5-2,-18 5 2,21-3-1,-21 3-1,25-3 1,-25 3 0,23 0 1,-23 0-1,25 0 1,-25 0-1,21-4 1,-21 4-1,20-1 0,-20 1 0,18 3-1,-18-3 1,15 2-1,-15-2 1,16 5-1,-16-5 1,15 3 0,-15-3 0,0 0 0,20 0 0,-20 0 0,0 0 0,15 0 2,-15 0-2,0 0 0,16 0 0,-16 0-1,0 0 2,20-3-1,-20 3 0,18-5-1,-18 5 1,22-7 1,-22 7-1,21-8 1,-21 8-1,22-8 1,-22 8-1,26-15 0,-26 15 0,25-15 0,-25 15-1,28-15 2,-14 10-2,3-4 1,-2-1-1,0 6 0,1-4 0,-1 3 0,-15 5 2,26-6-1,-26 6 0,23-12-1,-23 12 1,20-8 0,-20 8 0,18-10 0,-18 10-2,22-13 1,-8 12 1,-14 1 0,23-7 0,-23 7 0,24-7 0,-24 7 0,23-3 0,-23 3 0,21-3 0,-21 3 0,21-3 0,-21 3 0,19 0 0,-19 0 0,19 0 0,-19 0 0,17-2 0,-17 2 0,16-2 1,-16 2-2,15-6 1,-15 6 0,0 0 0,20-8 0,-20 8 0,15-4 0,-15 4 0,18 0 0,-18 0 1,18-5-1,-18 5 0,21-3 0,-21 3 0,22-7 0,-22 7-1,20-9 1,-20 9 0,21-7 0,-21 7 0,25-11 0,-25 11 0,26-12 0,-11 9 0,0-2 0,1 2 1,-1-6-1,-15 9 0,28-11 0,-13 4 0,-15 7-1,28-16 1,-28 16 0,28-20 0,-12 10 0,-16 10 0,28-22 1,-13 10-1,-15 12 0,23-16 0,-23 16 0,18-12 0,-18 12 0,0 0 0,18-11 0,-18 11 0,0 0 0,0 0 0,0 0 0,19-5 0,-19 5 0,0 0 0,19-7 0,-19 7 0,19-16 0,-19 16 0,19-17 0,-19 17 0,22-21 0,-22 21 0,24-23 0,-7 13 1,-2-1-2,1-2 1,2 0 0,2-2 0,-2 0 0,2 2 0,-2-3 1,-1-3-1,-1 1 0,-1 4 0,0-3-1,0 1 2,-1-1-2,1 1 1,-2 0 0,5 1 0,-3 3 0,2-1 0,-1 3 0,-1-1 0,0 4 0,0 1 0,0 1 0,-15 5 0,23-12 0,-23 12 0,16-13 0,-16 13 1,17-16-1,-17 16 0,13-16 0,-13 16 1,16-14-1,-16 14-1,22-16 1,-22 16 0,19-15 0,-19 15 0,25-16 0,-25 16 0,22-21 0,-22 21 0,21-19 0,-21 19 0,23-18 0,-23 18 0,23-19 0,-8 12 0,-15 7-1,28-19 2,-13 5 0,1 8 0,-1-7 1,2 5-2,-17 8 2,26-25-3,-26 25 2,26-21-1,-26 21-1,22-20 0,-22 20 0,21-18 1,-21 18-1,23-13 2,-23 13-1,22-15-1,-22 15 1,19-16 0,-19 16 0,20-15 0,-20 15 0,18-17 0,-18 17-1,17-19 1,-17 19 0,18-20 1,-18 20-1,18-21 0,-18 21 0,18-22 1,-18 22-1,20-18 0,-20 18 0,20-19-1,-20 19 1,18-22 0,-18 22 0,20-21 0,-20 21 0,16-23 0,-16 23 0,18-21 1,-18 21-1,18-17 0,-18 17-1,17-14 1,-17 14 0,16-15 0,-16 15 0,17-18 0,-17 18 0,18-21 0,-18 21 0,16-23 0,-16 23 0,15-18 0,-15 18 0,17-19 0,-17 19 0,14-18 0,-14 18 0,15-18 0,-15 18 0,18-16 0,-18 16 0,20-21 0,-20 21 0,20-25 0,-20 25 0,25-25 0,-25 25 0,24-31-1,-10 15 2,-3 1-1,6-1 0,-4-1 0,3-2 0,1-3 1,-3 3-2,3-1 2,-1 5-2,-1-3 1,0 2 0,-2-2 0,0 3 0,-13 15 0,24-25 0,-24 25 0,21-26 0,-21 26 0,18-26 0,-18 26 0,18-26 1,-18 26-1,17-28 2,-17 28-3,16-26 1,-16 26 0,17-27 1,-17 27-2,14-21 0,-14 21 0,14-21 0,-9 4 0,-5 17 1,9-29 0,-9 29-1,7-25 1,-7 25 0,10-28 1,-5 14-2,-5 14 2,13-23-1,-13 23 0,13-22 0,-13 22-1,13-26 1,-13 26 0,12-25 0,-12 25 0,10-21 1,-10 21-1,8-21 0,-8 21 0,0 0 0,17-18 0,-17 18 0,14-13 0,-14 13 0,15-10 0,-15 10 0,0 0 0,20-15 0,-20 15 0,0 0 0,16-13 0,-16 13 0,0 0 0,19-13 0,-19 13 1,0 0-2,18-12 1,-18 12 1,0 0-1,18-13 0,-18 13 0,15-8 0,-15 8-1,13-18 1,-13 18 0,13-18 0,-13 18 0,20-21 0,-10 6 0,0-2 1,-10 17-1,24-21 0,-24 21 0,23-23 0,-23 23 0,27-24-1,-27 24 1,26-22 0,-26 22 0,25-23 0,-12 7 0,2 1 0,-15 15 0,24-25 0,-10 11 0,-14 14 0,21-22 1,-21 22-2,20-14 1,-20 14 0,20-17 0,-20 17 0,14-15 0,-14 15 0,19-14 0,-19 14 1,19-17-1,-19 17 0,18-16 0,-18 16 0,19-15 0,-19 15-1,19-13 2,-19 13-1,18-11 0,-18 11 0,19-12 0,-19 12 0,18-13 0,-18 13 0,16-13 0,-16 13 0,18-12 0,-18 12 1,20-13-1,-20 13 0,21-10 0,-21 10 0,20-11 1,-20 11-1,20-8 0,-20 8 0,18-13 0,-18 13 0,20-14 0,-20 14 0,20-14 0,-20 14 1,23-23-1,-23 23 0,24-18 1,-24 18-1,25-22 0,-25 22 1,25-14-1,-25 14-1,25-12 1,-25 12 0,23-6 1,-23 6-1,26-4 0,-26 4-1,23-5 0,-23 5 1,25-8-2,-25 8 1,26-6 0,-26 6 0,22-9 0,-22 9 1,21-9 0,-21 9 0,21-7 1,-21 7-1,19-8 0,-19 8 0,19-2 0,-19 2 0,20-1 1,-20 1-1,18 1 0,-18-1 0,22 2 1,-22-2-1,21-8 0,-21 8 0,20-9 0,-20 9 0,20-13 0,-20 13 0,16-11 0,-16 11 0,18-3 0,-18 3 0,15-4 0,-15 4 0,16 0 0,-16 0 0,19-1 0,-19 1 0,19-7 0,-19 7 0,22-10 0,-22 10 0,21-5 1,-21 5-1,20-5 0,-20 5 0,18 0 0,-18 0 0,17 2 0,-17-2 0,0 0 0,19-5 0,-19 5 0,0 0 0,0 0 0,15-6 1,-15 6-1,0 0 0,0 0 1,20 0-1,-20 0 0,0 0 0,21 8 0,-21-8 0,15-2 0,-15 2 0,15-5-1,-15 5 2,16-10-2,-16 10 1,19-6 0,-19 6 0,21-2 0,-21 2 1,21 3-1,-21-3 0,20 5 0,-20-5 1,15 9-1,-15-9 0,0 0 0,18 8 0,-18-8 0,0 0 0,0 0 0,17 6 1,-17-6-1,0 0 0,0 0 0,14 12 1,-14-12-1,0 0 1,12 15-1,-12-15 0,0 0 0,10 14 0,-10-14 0,0 0 0,0 0 0,15 20 0,-15-20 0,0 0 1,15 13 1,-15-13-2,0 0 1,21 16-1,-21-16 1,15 7-1,-15-7 0,15 5 0,-15-5-1,0 0 1,18 5-1,-18-5 1,0 0 0,15 2 1,-15-2-1,0 0 0,16 1-1,-16-1 1,0 0 1,0 0-2,17 2 1,-17-2 0,0 0 2,0 0-2,16 5 0,-16-5 0,0 0 2,16 3-3,-16-3 2,15 3-2,-15-3 0,15-1 1,-15 1 2,17-2-2,-17 2-1,16-2 1,-16 2 0,17-8 0,-17 8 2,16-5-3,-16 5 0,15-8 0,-15 8 1,16-7 0,-16 7 0,20 0 0,-20 0-1,17-3 1,-17 3 0,18 0 1,-18 0-1,0 0-1,18 5 1,-18-5 0,0 0 0,0 0 0,18-2 0,-18 2 0,0 0 2,18 4-2,-18-4 1,17 5-2,-17-5 1,16-5 0,-16 5 0,20-4 0,-20 4-2,16-6 2,-16 6 0,18-8 0,-18 8 0,15-4 0,-15 4 0,15-3 0,-15 3 0,0 0 0,21-5 0,-21 5 0,15-6-1,-15 6 1,17-9 0,-17 9 0,18-9 0,-18 9 0,20-10 0,-20 10 0,18-8 1,-18 8-1,20-4 0,-20 4 0,21-3 0,-21 3 0,20-3 0,-20 3 1,18-2-1,-18 2 0,18 0 0,-18 0 0,20 0 1,-20 0-2,20 2 1,-20-2 0,19 6 0,-19-6 0,20 4 0,-20-4 0,18 6 0,-18-6 0,18 3 0,-18-3 0,22 2-1,-22-2 1,21 5 0,-21-5 0,23 2 0,-23-2 0,25 3 0,-25-3 1,25 6-1,-25-6 0,26 14 0,-26-14 0,28 16 0,-28-16 0,26 23 0,-11-12 0,0 7 1,0 2-1,0-3 2,1 2-2,-1 4 2,1 0-2,1 2 1,-2-1-1,0-1 0,1-1 0,-1 4 0,0-3 0,1 1 0,-1-2 0,5-3 0,-5 1 0,4-5 0,-1-2 0,1-3 0,-5-2 0,1 0 0,2 0 0,-17-8 0,24 15 1,-24-15-2,22 22 2,-22-22-2,23 31 1,-12-17 0,1 3 0,1 1 0,-1 0-1,-2-3 1,-10-15 0,21 23 0,-21-23 0,20 18 0,-20-18 0,18 16 1,-18-16-1,16 20 0,-16-20 0,19 28 0,-10-10 0,-9-18-1,20 29 2,-12-14-2,1 1 1,-9-16 0,18 27 1,-18-27-1,13 23 0,-13-23 0,13 21 0,-13-21 0,12 21 0,-12-21 0,16 28 0,-8-13 0,4 0 0,-2 1 0,-2-1 0,4 1 0,-1-1 0,-1 1 0,0 1 0,0-2 0,-4 1 1,3-1-1,-1-1 0,-3 3 1,1 1 0,1-3-1,-2 1 1,0 2 0,1-2 0,-6-16 0,17 30-1,-17-30 0,16 26 0,-16-26 2,18 25-2,-18-25 0,15 15 0,-15-15 2,15 14-4,-15-14 2,17 15 0,-17-15 0,19 7 0,-19-7 0,23 16-1,-23-16 1,22 16 1,-22-16-2,23 19 2,-23-19-1,25 27 0,-14-12 0,2 0 0,1 1 2,-1 6-2,0-1 0,0 0 0,0-3 0,-1 4 0,-1-1 0,-1 0 1,0 1-1,0-1 1,-2-1-1,2-1 0,-10-19 1,17 27-1,-17-27 0,14 19 0,-14-19 0,17 23 0,-17-23 0,16 25 0,-7-10 0,-1-1 0,0 4 0,-8-18 0,17 25 0,-17-25 0,19 21 0,-19-21 0,23 13 0,-23-13 0,25 13 0,-10-8 0,-15-5 0,28 10 0,-28-10 0,26 17 0,-26-17 0,27 23 0,-17-9 0,1 1 0,1 2 0,-3-1 0,3 0 1,-12-16-1,18 25 0,-18-25 0,20 18 0,-20-18 1,16 15-1,-16-15 0,15 18 0,-15-18 0,15 23 0,-15-23 0,15 24 0,-9-7-1,1 1 2,1 0-1,-1-3 1,-1 8-2,3-5 2,-3 1-1,3 3 1,-1-3-1,0-1 0,-1 0 1,1 0-1,0 0-1,0-3 1,1 0 0,0 1 0,3-1 0,-1 2 0,4 1 0,0-5 0,0 3 0,-2 4 1,0-1-1,-1-2 0,-1-1 0,1-1 0,-12-15 0,20 30 1,-20-30-1,21 18 0,-6-9 0,-15-9 0,28 23 0,-12-13 0,-1 5 0,2-4 0,1 4-1,0-3 1,0 1 0,2 2 1,-4-2-1,2-2 0,1 1 0,-1 1 0,-3-3-1,1 3 1,0-3 0,-1-4 0,2 4-1,-2-2 1,1 2 0,2 1 0,2-1 1,-2 3-1,-1-1 0,1 3 0,-2-2 1,1 0-1,-17-13 0,23 21 0,-23-21 0,18 20 0,-18-20 0,15 13-1,-15-13 2,16 12-2,-16-12 1,20 16 0,-20-16 1,23 20-1,-23-20 0,25 24 0,-25-24-1,24 25 1,-24-25 0,25 19 0,-25-19-1,20 14 1,-20-14 0,18 9 1,-18-9 0,16 12-1,-16-12-1,15 15 1,-15-15-1,15 23 1,-15-23 0,15 24-1,-15-24 1,10 20 0,-10-20 0,0 0 0,15 18 0,-15-18 0,0 0 0,0 0 0,0 0-1,18 8 1,-18-8 0,0 0 0,15 12 0,-15-12 1,10 14-1,-10-14 0,16 20 0,-8-5 0,-8-15 0,20 26 1,-20-26-2,20 20 1,-20-20 0,23 13 0,-23-13 0,23 3 0,-23-3 0,23 0 0,-23 0 1,21-1-1,-21 1 1,19 4-1,-19-4 0,16 14 0,-16-14 0,16 13 0,-16-13 0,19 13-1,-19-13 2,18 8-2,-18-8 1,16 0 0,-16 0 0,18-2-1,-18 2 2,17-5-1,-17 5 0,20-3 0,-20 3 0,19-1 0,-19 1 0,20-2 1,-20 2-1,18 2-1,-18-2 2,17-2-2,-17 2 1,0 0 0,19-7 0,-19 7 0,0 0 0,20-6 0,-20 6 0,15-2 1,-15 2-2,0 0 1,20 3 0,-20-3 0,0 0 0,20 7 0,-20-7-1,0 0 1,21 2 0,-21-2 0,16-7 1,-16 7-1,25-7 0,-25 7 0,27-11 0,-11 6 1,2-3-1,0 3 0,0-2-1,1-1 1,-3 2 0,-1-1 0,1 2-1,-16 5 1,23-10 1,-23 10-1,20-13 0,-20 13-1,20-13 1,-20 13 0,20-10 0,-20 10 1,19-6-1,-19 6 0,22-2 0,-22 2 0,23 5 0,-23-5 1,25 8-2,-25-8 1,24 5 0,-24-5 0,22 3 1,-22-3-2,21 2 2,-21-2-1,22-2 0,-22 2 0,23 5 0,-23-5 0,26 12 0,-11-7 0,1 3 0,2 0-1,-1 0 1,-1-1 0,-1-2 0,0-4 0,0 1 0,0 0 0,-15-2 0,21-5 0,-21 5 0,18-7 0,-18 7 0,20-1 0,-20 1 0,20 1 0,-20-1 0,21 5 0,-21-5 0,25 10 0,-25-10 0,28 16 0,-13-4 0,0-2 0,1 3 1,1 0-2,-1-3 2,0-2-1,-1-1 0,0-4 0,0-2 0,0-2 0,-15 1 0,26-5 0,-26 5-1,25-5 1,-25 5 0,25-3 0,-25 3 0,24 3 1,-24-3-1,23 5 0,-23-5 0,23 6 0,-23-6 0,20 5 0,-20-5-1,15 2 1,-15-2 0,0 0 0,21 5 0,-21-5 0,20 11 1,-20-11-1,28 14 1,-11-8-1,-1 2 0,2-3 0,0-3 0,-1-2 0,-2-3 0,1-2 0,-16 5 0,25-13 0,-25 13-1,25-17 2,-25 17-2,24-13 1,-24 13 0,27-5 0,-12 2 0,-15 3 0,28 0 1,-14 0-1,-14 0 0,27 0 0,-12-3 0,-15 3 1,24 1-2,-24-1 1,27-3 0,-27 3 0,28-5 0,-14 2 0,3 3 0,-2-4-1,1 3 2,-1-1-1,0 2 0,-15 0 0,26 0 0,-26 0 0,20 0 0,-20 0 0,16 2-1,-16-2 1,17 1 0,-17-1 0,0 0 0,20 0 0,-20 0 0,20-3 0,-20 3 0,16-6 0,-16 6 0,18-7 0,-18 7 0,23-8 0,-23 8 0,28-8 0,-13 3 0,0 0 0,1 1-1,-1 0 1,2-1 0,-3-2 0,1 2 0,0-1 0,0-3 0,-15 9 0,26-14 0,-26 14 0,23-12 0,-23 12 1,17-13-1,-17 13 0,0 0 0,18-11 0,-18 11 0,0 0 0,0 0 0,0 0 0,18-14 0,-18 14 0,0 0 0,17-9 0,-17 9 0,14-12 0,-14 12 0,17-29-1,-9 12 2,2 1-2,1-4 2,1 0-2,3-1 2,1 1-2,1 2 1,1 7 1,2-2-2,1-2 1,1 5 0,-1 0 0,-3 2 0,3 2 0,-2-1 0,-1 0 0,0-1 0,-2 2 1,-1-2-1,0-1 0,-15 9-1,25-18 1,-25 18 0,23-19-1,-23 19 1,20-20 0,-20 20 0,19-21 0,-19 21 0,15-27 1,-8 13-1,-1-1 0,-1 0-1,0-1 1,0-4 0,0 5 0,2-3-1,-1 2 1,-1 1-1,2 0 2,1 1-1,-8 14 0,17-25 0,-8 10 0,0 0 0,2-3 0,-3 0 0,2-1 0,0-3-1,-2-1 1,-1 0 0,1 0 0,-1 2 0,-1 1 0,3 1 0,-6-1 0,0 2 0,1-3 0,-1 1 0,-2-5-1,3 1 1,-3-6 1,3 1-1,1 3 1,1-7-1,1 0 0,1 0 1,-1 2-1,1 0 1,-3 3-2,1 2 0,1-4 1,0 6 0,-2 2 0,1 4 0,2 2 0,2-1 0,-10 17 0,18-24 0,-18 24 0,22-15 0,-22 15 0,20-13 0,-20 13 0,18-16-1,-18 16 1,16-28 0,-8 8 0,4 0 0,-1-1 0,3-5 0,-1-2 0,0-2 0,0-1 0,2-2 0,-3 2 1,-3-5-2,0 3 2,-3 1-2,-4 0 2,0 1-2,-2 2 2,-4 1-2,3 0 1,-3 3 0,1-3-1,0 5 1,1-1-1,0 3 2,2-4-2,0 4 2,2-1-2,0 1 1,-1 1 0,-1-1-1,0 1 1,0-4-1,0 2 1,-1 1-2,-1 0 2,0-2 0,1 0 0,1-2 0,1 1 2,1 2-4,1 1 2,2 1 0,0 1 0,2 1 0,1 3 2,0 0-2,2 0-2,-2-1 2,-8 16 2,22-33-2,-12 12 0,0-2 0,-2-2-2,2-3 2,0 2 0,-2 0 0,-2 1 0,1 2 0,0 4 0,-1 2 0,-6 17 0,12-21 0,-12 21 2,6-18-2,-6 18 0,5-15 0,-5 15 0,2-15 0,-2 15-2,3-24 2,-3 24 0,7-23 2,-7 23-2,13-23 0,-13 23 0,23-25 0,-23 25 0,28-18 0,-11 12 0,-1-6 0,2 1 0,-18 11 0,28-25 0,-13 12 0,1-2 1,-2-5-1,2-1-1,1 1 1,-3 2-2,1 2 2,0 0-1,0-1 2,-15 17-2,26-23 1,-26 23 1,20-13-1,-20 13 0,17-11 0,-17 11 2,16-2-2,-16 2-2,15-3 4,-15 3-4,18-4 4,-18 4-4,18-1 4,-18 1-4,20-5 4,-20 5-2,21 2 0,-21-2 0,23 4 0,-8-2 0,-15-2-2,31-3 2,-14 3 0,3-3 0,-1-1-1,3-1 1,-2-1 1,1-1-1,4 4 0,-2 0 2,0 1-2,0 2 0,2 2 1,-2 1-1,3 4 0,-3-3 0,2 1 1,-2-1-2,2-3 1,-6-2 0,3-3 0,-1-2 0,-1-4 0,0 2 0,0-4 0,-2-2-1,0 2 2,3-3-1,-3 4 0,4 4 0,-1 1 0,-1-3 1,1 5-2,2 2 2,1-1-1,-3 3 0,0-2 0,1-3-1,1 0 1,-2 0 0,2-1 1,-1 1-1,2 1 0,0 0 1,-1 2-1,-2 5 0,4 4 1,-4-1-2,-1 4 1,0 0 0,-2-3 0,2 1 0,-2-2 0,0-4 0,-18-2 0,29-2 0,-14 1 0,0-1 0,0 2 0,-15 0 0,26 3 0,-26-3 0,28 7 0,-13-2 0,0-2 0,-15-3 0,26 7 0,-11-2 0,-15-5 0,25 1 0,-10-1 0,0 0 0,-1 3 0,3-4 0,-2 2 1,1-2-1,1-1 0,-1 4 1,-16-2-2,25 0 1,-25 0 0,20-2 0,-20 2-1,16 0 1,-16 0-1,0 0 0,18-3 0,-18 3-2,0 0-2,18-13-3,-23-4-13,5 17-11,0 0-2,4-14 2,-4 14-1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16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50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5237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32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16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E6131A-8D2F-46B1-A987-0CE752F88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3786D4-512D-423D-BDF7-C36342531DF3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3BEFD1-5AA1-4FBA-997E-89399F2978F2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306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926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2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8AD7D8-020E-4D45-A3D5-39193D87F570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135474-DE9A-49EE-A806-EA7C9DEA97D8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8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78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66277-26E3-4F14-9B0F-EA8CB95055DF}" type="slidenum">
              <a:rPr lang="en-US"/>
              <a:pPr/>
              <a:t>16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7244-C239-44DC-A57A-29483E4B576B}" type="slidenum">
              <a:rPr lang="en-US"/>
              <a:pPr/>
              <a:t>17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DA76-A98A-4370-B44B-3B3FE387C5EB}" type="slidenum">
              <a:rPr lang="en-US"/>
              <a:pPr/>
              <a:t>18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9520B-CE95-4B9C-8691-45B0A45F4C93}" type="slidenum">
              <a:rPr lang="en-US"/>
              <a:pPr/>
              <a:t>19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74529F-2520-4A4C-82A0-4A327540F1F1}" type="slidenum">
              <a:rPr lang="en-US"/>
              <a:pPr/>
              <a:t>20</a:t>
            </a:fld>
            <a:endParaRPr lang="en-US"/>
          </a:p>
        </p:txBody>
      </p:sp>
      <p:sp>
        <p:nvSpPr>
          <p:cNvPr id="58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A378-B1F8-4A7E-B375-6396DA99BED2}" type="slidenum">
              <a:rPr lang="en-US"/>
              <a:pPr/>
              <a:t>21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79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8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5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91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6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26D74-93E5-4469-B344-D8CC0D8E836D}" type="slidenum">
              <a:rPr lang="en-US" sz="1300" smtClean="0"/>
              <a:pPr/>
              <a:t>27</a:t>
            </a:fld>
            <a:endParaRPr lang="en-US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4036"/>
            <a:ext cx="5485785" cy="41135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A378-B1F8-4A7E-B375-6396DA99BED2}" type="slidenum">
              <a:rPr lang="en-US"/>
              <a:pPr/>
              <a:t>28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854D51-0640-4DE8-A091-4FE4F9043A64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CBAFE4-0DD4-4449-ACD4-48CEEBB7F3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35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40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5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00705-A3CD-4DB7-BF22-3BD2268F0047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700705-A3CD-4DB7-BF22-3BD2268F0047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DC1D037-2DB6-4104-B01E-42E6C6486759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5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588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25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8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731A82D-A184-43AC-8262-14E769E0B50C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600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107EB1-6CFD-42E2-AB6B-CF4C9E797F87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03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03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4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34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6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65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79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2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00C6F6-01F9-4EDC-B13D-0088253CAFCC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2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51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20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2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2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15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917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0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09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6BD239-3E63-4FD9-8C08-9CCFC99B7FC9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09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09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50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9594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47748-0F3F-4E55-BF40-A818E96306C6}" type="slidenum">
              <a:rPr lang="en-US" sz="1200" smtClean="0"/>
              <a:pPr/>
              <a:t>64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78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3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76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276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247748-0F3F-4E55-BF40-A818E96306C6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8685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84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40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9148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205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245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5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5171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66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377519-1A2B-4F0F-9B3D-4CBDA88EACF9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466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48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081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61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176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330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98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0123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2999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38EB84E-723B-42FB-A198-6F3BF4916FF9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8876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0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701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2807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587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1705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606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9073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098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6131A-8D2F-46B1-A987-0CE752F88A64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 userDrawn="1"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 userDrawn="1"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7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ela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yager.jpl.nasa.gov/spacecraft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olu.com/catalog/product/391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elm-chan.org/docs/mmc/mmc_e.html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elm-chan.org/fsw/ff/00index_e.html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0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0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8500" y="1409700"/>
            <a:ext cx="7772400" cy="1917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Serial Communications</a:t>
            </a:r>
          </a:p>
        </p:txBody>
      </p:sp>
      <p:sp>
        <p:nvSpPr>
          <p:cNvPr id="2052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Asynchronous</a:t>
            </a:r>
            <a:r>
              <a:rPr lang="en-US" dirty="0" smtClean="0"/>
              <a:t> Serial Communication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88392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Eliminate the clock line!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Transmitter and receiver must generate clock </a:t>
            </a:r>
            <a:r>
              <a:rPr lang="en-US" sz="2000" b="1" i="1" dirty="0" smtClean="0"/>
              <a:t>locally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Transmitter must add start bit (always same value) to indicate start of each data frame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Receiver detects leading edge of start bit, then uses it as a timing reference for sampling data line to extract each data bit N at time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bit</a:t>
            </a:r>
            <a:r>
              <a:rPr lang="en-US" sz="2000" dirty="0" smtClean="0"/>
              <a:t>*(N+1.5)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Stop bit is also used to detect some timing errors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974725"/>
            <a:ext cx="8229600" cy="2937662"/>
            <a:chOff x="304800" y="974725"/>
            <a:chExt cx="8229600" cy="2937662"/>
          </a:xfrm>
        </p:grpSpPr>
        <p:graphicFrame>
          <p:nvGraphicFramePr>
            <p:cNvPr id="1024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967634"/>
                </p:ext>
              </p:extLst>
            </p:nvPr>
          </p:nvGraphicFramePr>
          <p:xfrm>
            <a:off x="2581275" y="985611"/>
            <a:ext cx="5953125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1" name="Bitmap Image" r:id="rId4" imgW="5952381" imgH="1409897" progId="Paint.Picture">
                    <p:embed/>
                  </p:oleObj>
                </mc:Choice>
                <mc:Fallback>
                  <p:oleObj name="Bitmap Image" r:id="rId4" imgW="5952381" imgH="1409897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275" y="985611"/>
                          <a:ext cx="5953125" cy="140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9" name="Text Box 13"/>
            <p:cNvSpPr txBox="1">
              <a:spLocks noChangeArrowheads="1"/>
            </p:cNvSpPr>
            <p:nvPr/>
          </p:nvSpPr>
          <p:spPr bwMode="auto">
            <a:xfrm rot="5400000">
              <a:off x="3210946" y="3159442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*1.5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3670300" y="974725"/>
              <a:ext cx="720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  <a:cs typeface="Arial" charset="0"/>
                </a:rPr>
                <a:t>Data</a:t>
              </a:r>
            </a:p>
            <a:p>
              <a:pPr algn="ctr"/>
              <a:r>
                <a:rPr lang="en-US" sz="2000">
                  <a:latin typeface="Arial" charset="0"/>
                  <a:cs typeface="Arial" charset="0"/>
                </a:rPr>
                <a:t>bits</a:t>
              </a:r>
            </a:p>
          </p:txBody>
        </p: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1931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 dirty="0">
                  <a:latin typeface="Arial" charset="0"/>
                  <a:cs typeface="Arial" charset="0"/>
                </a:rPr>
                <a:t>Data Sampling Time at Receiver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28575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5814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4038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4958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9911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54864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943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4008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886575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737235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848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2857500" y="2362200"/>
              <a:ext cx="7239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 rot="5400000">
              <a:off x="36666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*2.5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 rot="5400000">
              <a:off x="41238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*3.5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 rot="5400000">
              <a:off x="4584034" y="3188367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*4.5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 rot="5400000">
              <a:off x="51144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5.5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 rot="5400000">
              <a:off x="55716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*6.5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 rot="5400000">
              <a:off x="6031835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*7.5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 rot="5400000">
              <a:off x="65622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*8.5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Text Box 13"/>
            <p:cNvSpPr txBox="1">
              <a:spLocks noChangeArrowheads="1"/>
            </p:cNvSpPr>
            <p:nvPr/>
          </p:nvSpPr>
          <p:spPr bwMode="auto">
            <a:xfrm rot="5400000">
              <a:off x="70194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*9.5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 rot="5400000">
              <a:off x="7429942" y="3188366"/>
              <a:ext cx="8402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*10.5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 rot="5400000">
              <a:off x="2312494" y="3250105"/>
              <a:ext cx="10167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Time Zero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857500" y="2438400"/>
              <a:ext cx="11731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2857500" y="2514600"/>
              <a:ext cx="1638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2856011" y="2743200"/>
              <a:ext cx="499258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2857500" y="2671762"/>
              <a:ext cx="45148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/>
          <a:lstStyle/>
          <a:p>
            <a:r>
              <a:rPr lang="en-US" dirty="0" smtClean="0"/>
              <a:t>Protocol Comparison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98092"/>
      </p:ext>
    </p:extLst>
  </p:cSld>
  <p:clrMapOvr>
    <a:masterClrMapping/>
  </p:clrMapOvr>
  <p:transition>
    <p:pull dir="ru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to 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363" y="838200"/>
            <a:ext cx="8910637" cy="5422900"/>
          </a:xfrm>
        </p:spPr>
        <p:txBody>
          <a:bodyPr/>
          <a:lstStyle/>
          <a:p>
            <a:r>
              <a:rPr lang="en-US" sz="2400" dirty="0" smtClean="0"/>
              <a:t>How fast can the data get through?</a:t>
            </a:r>
          </a:p>
          <a:p>
            <a:pPr lvl="1"/>
            <a:r>
              <a:rPr lang="en-US" sz="2000" dirty="0" smtClean="0"/>
              <a:t>Depends on raw bit rate, protocol overhead in packet</a:t>
            </a:r>
          </a:p>
          <a:p>
            <a:r>
              <a:rPr lang="en-US" sz="2400" dirty="0" smtClean="0"/>
              <a:t>How many hardware signals do we need?</a:t>
            </a:r>
          </a:p>
          <a:p>
            <a:pPr lvl="1"/>
            <a:r>
              <a:rPr lang="en-US" sz="2000" dirty="0" smtClean="0"/>
              <a:t>May need clock line, chip select lines, etc.</a:t>
            </a:r>
          </a:p>
          <a:p>
            <a:r>
              <a:rPr lang="en-US" sz="2400" dirty="0" smtClean="0"/>
              <a:t>How do we connect multiple devices (topology)?</a:t>
            </a:r>
          </a:p>
          <a:p>
            <a:pPr lvl="1"/>
            <a:r>
              <a:rPr lang="en-US" sz="2000" dirty="0" smtClean="0"/>
              <a:t>Dedicated link and hardware per device - point-to-point</a:t>
            </a:r>
          </a:p>
          <a:p>
            <a:pPr lvl="1"/>
            <a:r>
              <a:rPr lang="en-US" sz="2000" dirty="0" smtClean="0"/>
              <a:t>One bus for master transmit/slave receive, one bus for slave transmit/master receive</a:t>
            </a:r>
          </a:p>
          <a:p>
            <a:pPr lvl="1"/>
            <a:r>
              <a:rPr lang="en-US" sz="2000" dirty="0" smtClean="0"/>
              <a:t>All transmitters and receivers connected to same bus – multi-point</a:t>
            </a:r>
          </a:p>
          <a:p>
            <a:r>
              <a:rPr lang="en-US" sz="2400" dirty="0" smtClean="0"/>
              <a:t>How do we address a target device?</a:t>
            </a:r>
          </a:p>
          <a:p>
            <a:pPr lvl="1"/>
            <a:r>
              <a:rPr lang="en-US" sz="2000" dirty="0" smtClean="0"/>
              <a:t>Discrete hardware signal (chip select line)</a:t>
            </a:r>
          </a:p>
          <a:p>
            <a:pPr lvl="1"/>
            <a:r>
              <a:rPr lang="en-US" sz="2000" dirty="0" smtClean="0"/>
              <a:t>Address embedded in packet, decoded internally by receiver</a:t>
            </a:r>
          </a:p>
          <a:p>
            <a:r>
              <a:rPr lang="en-US" sz="2400" dirty="0" smtClean="0"/>
              <a:t>How do these factors change as we add more devices?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6032175"/>
      </p:ext>
    </p:extLst>
  </p:cSld>
  <p:clrMapOvr>
    <a:masterClrMapping/>
  </p:clrMapOvr>
  <p:transition>
    <p:pull dir="r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Trade-Offs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416186"/>
              </p:ext>
            </p:extLst>
          </p:nvPr>
        </p:nvGraphicFramePr>
        <p:xfrm>
          <a:off x="304799" y="914400"/>
          <a:ext cx="876300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93"/>
                <a:gridCol w="2028131"/>
                <a:gridCol w="2201877"/>
                <a:gridCol w="1602841"/>
                <a:gridCol w="19023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Protocol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Speed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Signals Req. for Bidirectional Communication with N devices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Device 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Topology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UART (Point to Point)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– Tens of Mbit/s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2*N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err="1" smtClean="0"/>
                        <a:t>TxD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RxD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Point-to-point full duplex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UART (Multi-drop)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– Tens of Mbit/s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err="1" smtClean="0"/>
                        <a:t>TxD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RxD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Added by user in software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Multi-drop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SPI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Fast – Tens of Mbit/s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3+N</a:t>
                      </a:r>
                      <a:r>
                        <a:rPr lang="en-US" sz="1600" baseline="0" dirty="0" smtClean="0"/>
                        <a:t> for </a:t>
                      </a:r>
                      <a:r>
                        <a:rPr lang="en-US" sz="1600" dirty="0" smtClean="0"/>
                        <a:t>SCLK, MOSI, MISO, and one SS per 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Hardware chip</a:t>
                      </a:r>
                      <a:r>
                        <a:rPr lang="en-US" sz="1600" baseline="0" dirty="0" smtClean="0"/>
                        <a:t> select signal per 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Multi-point full-duplex, multi-drop half-duplex buses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Moderate –</a:t>
                      </a:r>
                      <a:r>
                        <a:rPr lang="en-US" sz="1600" baseline="0" dirty="0" smtClean="0"/>
                        <a:t> 100 </a:t>
                      </a:r>
                      <a:r>
                        <a:rPr lang="en-US" sz="1600" baseline="0" dirty="0" err="1" smtClean="0"/>
                        <a:t>kbit</a:t>
                      </a:r>
                      <a:r>
                        <a:rPr lang="en-US" sz="1600" baseline="0" dirty="0" smtClean="0"/>
                        <a:t>/s, </a:t>
                      </a:r>
                      <a:r>
                        <a:rPr lang="en-US" sz="1600" dirty="0" smtClean="0"/>
                        <a:t>400 </a:t>
                      </a:r>
                      <a:r>
                        <a:rPr lang="en-US" sz="1600" dirty="0" err="1" smtClean="0"/>
                        <a:t>kbit</a:t>
                      </a:r>
                      <a:r>
                        <a:rPr lang="en-US" sz="1600" dirty="0" smtClean="0"/>
                        <a:t>/s, 1 Mbit/s, 3.4 Mbit/s. Packet</a:t>
                      </a:r>
                      <a:r>
                        <a:rPr lang="en-US" sz="1600" baseline="0" dirty="0" smtClean="0"/>
                        <a:t> overhead.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2: SCL, SDA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</a:t>
                      </a:r>
                      <a:r>
                        <a:rPr lang="en-US" sz="1600" baseline="0" dirty="0" smtClean="0"/>
                        <a:t> packet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Multi-point half-duplex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bus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510079"/>
      </p:ext>
    </p:extLst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Serial Communication Specifics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8300" y="974725"/>
            <a:ext cx="8547100" cy="5502275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Data frame fields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Start bit (one bit)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Data (LSB first or </a:t>
            </a:r>
            <a:br>
              <a:rPr lang="en-US" sz="1800" dirty="0" smtClean="0"/>
            </a:br>
            <a:r>
              <a:rPr lang="en-US" sz="1800" dirty="0" smtClean="0"/>
              <a:t>MSB, and size – </a:t>
            </a:r>
            <a:br>
              <a:rPr lang="en-US" sz="1800" dirty="0" smtClean="0"/>
            </a:br>
            <a:r>
              <a:rPr lang="en-US" sz="1800" dirty="0" smtClean="0"/>
              <a:t>7, 8, 9 bits)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Optional parity bit is </a:t>
            </a:r>
            <a:br>
              <a:rPr lang="en-US" sz="1800" dirty="0" smtClean="0"/>
            </a:br>
            <a:r>
              <a:rPr lang="en-US" sz="1800" dirty="0" smtClean="0"/>
              <a:t>used to make total </a:t>
            </a:r>
            <a:br>
              <a:rPr lang="en-US" sz="1800" dirty="0" smtClean="0"/>
            </a:br>
            <a:r>
              <a:rPr lang="en-US" sz="1800" dirty="0" smtClean="0"/>
              <a:t>number of ones in data even or odd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Stop bit (one or two bits)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All devices must use the same communications parameters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E.g. communication speed (300 baud, 600, 1200, 2400, 9600, 14400, 19200, etc.)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Sophisticated network protocols have more information in each data frame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Medium access control – when multiple nodes are on bus, they must arbitrate for permission to transmit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Addressing information – for which node is this message intended?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Larger data payload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Stronger error detection or error correction information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/>
              <a:t>Request for immediate response (“in-frame”)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3124200" y="914400"/>
          <a:ext cx="59531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name="Bitmap Image" r:id="rId4" imgW="5952381" imgH="1409897" progId="Paint.Picture">
                  <p:embed/>
                </p:oleObj>
              </mc:Choice>
              <mc:Fallback>
                <p:oleObj name="Bitmap Image" r:id="rId4" imgW="5952381" imgH="140989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14400"/>
                        <a:ext cx="59531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3409950" y="1712913"/>
            <a:ext cx="457200" cy="5334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3867150" y="1712913"/>
            <a:ext cx="3810000" cy="5334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47" name="Rectangle 11"/>
          <p:cNvSpPr>
            <a:spLocks noChangeArrowheads="1"/>
          </p:cNvSpPr>
          <p:nvPr/>
        </p:nvSpPr>
        <p:spPr bwMode="auto">
          <a:xfrm>
            <a:off x="7677150" y="1712913"/>
            <a:ext cx="457200" cy="5334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8134350" y="1712913"/>
            <a:ext cx="457200" cy="533400"/>
          </a:xfrm>
          <a:prstGeom prst="rect">
            <a:avLst/>
          </a:pr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5118100" y="2300288"/>
            <a:ext cx="111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>
                <a:solidFill>
                  <a:schemeClr val="accent2"/>
                </a:solidFill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11274" name="Freeform 14"/>
          <p:cNvSpPr>
            <a:spLocks/>
          </p:cNvSpPr>
          <p:nvPr/>
        </p:nvSpPr>
        <p:spPr bwMode="auto">
          <a:xfrm>
            <a:off x="3257550" y="2438400"/>
            <a:ext cx="5257800" cy="152400"/>
          </a:xfrm>
          <a:custGeom>
            <a:avLst/>
            <a:gdLst>
              <a:gd name="T0" fmla="*/ 0 w 3312"/>
              <a:gd name="T1" fmla="*/ 0 h 96"/>
              <a:gd name="T2" fmla="*/ 0 w 3312"/>
              <a:gd name="T3" fmla="*/ 2147483647 h 96"/>
              <a:gd name="T4" fmla="*/ 2147483647 w 3312"/>
              <a:gd name="T5" fmla="*/ 2147483647 h 96"/>
              <a:gd name="T6" fmla="*/ 2147483647 w 3312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3312"/>
              <a:gd name="T13" fmla="*/ 0 h 96"/>
              <a:gd name="T14" fmla="*/ 3312 w 3312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12" h="96">
                <a:moveTo>
                  <a:pt x="0" y="0"/>
                </a:moveTo>
                <a:lnTo>
                  <a:pt x="0" y="96"/>
                </a:lnTo>
                <a:lnTo>
                  <a:pt x="3312" y="96"/>
                </a:lnTo>
                <a:lnTo>
                  <a:pt x="3312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Text Box 15"/>
          <p:cNvSpPr txBox="1">
            <a:spLocks noChangeArrowheads="1"/>
          </p:cNvSpPr>
          <p:nvPr/>
        </p:nvSpPr>
        <p:spPr bwMode="auto">
          <a:xfrm>
            <a:off x="5356225" y="974725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charset="0"/>
                <a:cs typeface="Arial" charset="0"/>
              </a:rPr>
              <a:t>Data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bits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4" grpId="0" animBg="1"/>
      <p:bldP spid="526346" grpId="0" animBg="1"/>
      <p:bldP spid="526347" grpId="0" animBg="1"/>
      <p:bldP spid="5263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Error Detection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534400" cy="5867400"/>
          </a:xfrm>
        </p:spPr>
        <p:txBody>
          <a:bodyPr/>
          <a:lstStyle/>
          <a:p>
            <a:r>
              <a:rPr lang="en-US" sz="2000" dirty="0" smtClean="0"/>
              <a:t>Can send additional information to verify data was received correctly</a:t>
            </a:r>
          </a:p>
          <a:p>
            <a:r>
              <a:rPr lang="en-US" sz="2000" dirty="0" smtClean="0"/>
              <a:t>Need to specify which parity to expect: even, odd or none.</a:t>
            </a:r>
          </a:p>
          <a:p>
            <a:r>
              <a:rPr lang="en-US" sz="2000" dirty="0" smtClean="0"/>
              <a:t>Parity bit is set so that total number of “1” bits in data and parity is even (for even parity) or odd (for odd parity)</a:t>
            </a:r>
          </a:p>
          <a:p>
            <a:pPr lvl="1"/>
            <a:r>
              <a:rPr lang="en-US" sz="1800" dirty="0" smtClean="0"/>
              <a:t>01110111 has 6 “1” bits, so parity bit will be 1 for odd parity, 0 for even parity</a:t>
            </a:r>
          </a:p>
          <a:p>
            <a:pPr lvl="1"/>
            <a:r>
              <a:rPr lang="en-US" sz="1800" dirty="0" smtClean="0"/>
              <a:t>01100111 has 5 “1” bits, so parity bit will be 0 for odd parity, 1 for even parity</a:t>
            </a:r>
          </a:p>
          <a:p>
            <a:r>
              <a:rPr lang="en-US" sz="2000" dirty="0" smtClean="0"/>
              <a:t>Single parity bit detects if 1, 3, 5, 7 or 9 bits are corrupted, but doesn’t detect an even number of corrupted bits</a:t>
            </a:r>
          </a:p>
          <a:p>
            <a:r>
              <a:rPr lang="en-US" sz="2000" dirty="0" smtClean="0"/>
              <a:t>Stronger error detection codes (e.g. Cyclic Redundancy Check) exist and use multiple bits (e.g. 8, 16), and can detect many more corruptions. </a:t>
            </a:r>
          </a:p>
          <a:p>
            <a:pPr lvl="1"/>
            <a:r>
              <a:rPr lang="en-US" sz="1800" dirty="0" smtClean="0"/>
              <a:t>Used for CAN, USB, Ethernet, Bluetooth, etc.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Tools for Serial Communications Development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810000"/>
            <a:ext cx="4343400" cy="2971800"/>
          </a:xfrm>
        </p:spPr>
        <p:txBody>
          <a:bodyPr/>
          <a:lstStyle/>
          <a:p>
            <a:r>
              <a:rPr lang="en-US" sz="1800" dirty="0" smtClean="0"/>
              <a:t>Tedious and slow to debug serial protocols with just an oscilloscope</a:t>
            </a:r>
          </a:p>
          <a:p>
            <a:r>
              <a:rPr lang="en-US" sz="1800" dirty="0" smtClean="0"/>
              <a:t>Instead use a logic analyzer to decode bus traffic</a:t>
            </a:r>
          </a:p>
          <a:p>
            <a:r>
              <a:rPr lang="en-US" sz="1800" dirty="0"/>
              <a:t>Worth its weight in gold!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810000"/>
            <a:ext cx="4343400" cy="2743200"/>
          </a:xfrm>
        </p:spPr>
        <p:txBody>
          <a:bodyPr/>
          <a:lstStyle/>
          <a:p>
            <a:r>
              <a:rPr lang="en-US" sz="1800" dirty="0" err="1" smtClean="0"/>
              <a:t>Saelae</a:t>
            </a:r>
            <a:r>
              <a:rPr lang="en-US" sz="1800" dirty="0" smtClean="0"/>
              <a:t> 8-Channel Logic Analyzer </a:t>
            </a:r>
          </a:p>
          <a:p>
            <a:pPr lvl="1"/>
            <a:r>
              <a:rPr lang="en-US" sz="1600" dirty="0" smtClean="0"/>
              <a:t>$150 (</a:t>
            </a:r>
            <a:r>
              <a:rPr lang="en-US" sz="1600" dirty="0" smtClean="0">
                <a:hlinkClick r:id="rId3"/>
              </a:rPr>
              <a:t>www.saelae.com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Plugs into PC’s USB port</a:t>
            </a:r>
          </a:p>
          <a:p>
            <a:pPr lvl="1"/>
            <a:r>
              <a:rPr lang="en-US" sz="1600" dirty="0" smtClean="0"/>
              <a:t>Decodes SPI, asynchronous serial, I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C, 1-Wire, CAN, etc.</a:t>
            </a:r>
          </a:p>
          <a:p>
            <a:r>
              <a:rPr lang="en-US" sz="1800" dirty="0" smtClean="0"/>
              <a:t>Build your own: with Logic Sniffer or related open-source project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10600" cy="27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22424"/>
      </p:ext>
    </p:extLst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2362200"/>
            <a:ext cx="7772400" cy="1362075"/>
          </a:xfrm>
        </p:spPr>
        <p:txBody>
          <a:bodyPr/>
          <a:lstStyle/>
          <a:p>
            <a:r>
              <a:rPr lang="en-US" dirty="0" smtClean="0"/>
              <a:t>Software Structure – Handling asynchronous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1407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458200" cy="5867400"/>
          </a:xfrm>
        </p:spPr>
        <p:txBody>
          <a:bodyPr/>
          <a:lstStyle/>
          <a:p>
            <a:r>
              <a:rPr lang="en-US" sz="2000" dirty="0" smtClean="0"/>
              <a:t>Communication is </a:t>
            </a:r>
            <a:r>
              <a:rPr lang="en-US" sz="2000" i="1" dirty="0" smtClean="0"/>
              <a:t>asynchronous</a:t>
            </a:r>
            <a:r>
              <a:rPr lang="en-US" sz="2000" dirty="0" smtClean="0"/>
              <a:t> to program</a:t>
            </a:r>
          </a:p>
          <a:p>
            <a:pPr lvl="1"/>
            <a:r>
              <a:rPr lang="en-US" sz="1800" dirty="0" smtClean="0"/>
              <a:t>Don’t know what code the program will be executing …</a:t>
            </a:r>
          </a:p>
          <a:p>
            <a:pPr lvl="2"/>
            <a:r>
              <a:rPr lang="en-US" sz="1600" dirty="0" smtClean="0"/>
              <a:t>when the next item arrives</a:t>
            </a:r>
          </a:p>
          <a:p>
            <a:pPr lvl="2"/>
            <a:r>
              <a:rPr lang="en-US" sz="1600" dirty="0" smtClean="0"/>
              <a:t>when current outgoing item completes transmission</a:t>
            </a:r>
          </a:p>
          <a:p>
            <a:pPr lvl="2"/>
            <a:r>
              <a:rPr lang="en-US" sz="1600" dirty="0" smtClean="0"/>
              <a:t>when an error occurs</a:t>
            </a:r>
          </a:p>
          <a:p>
            <a:pPr lvl="1"/>
            <a:r>
              <a:rPr lang="en-US" sz="1800" dirty="0" smtClean="0"/>
              <a:t>Need to synchronize between program and serial communication interface somehow</a:t>
            </a:r>
          </a:p>
          <a:p>
            <a:r>
              <a:rPr lang="en-US" sz="2000" dirty="0" smtClean="0"/>
              <a:t>Options</a:t>
            </a:r>
          </a:p>
          <a:p>
            <a:pPr lvl="1"/>
            <a:r>
              <a:rPr lang="en-US" sz="1800" dirty="0" smtClean="0"/>
              <a:t>Polling</a:t>
            </a:r>
          </a:p>
          <a:p>
            <a:pPr lvl="2"/>
            <a:r>
              <a:rPr lang="en-US" sz="1600" dirty="0" smtClean="0"/>
              <a:t>Wait until data is available</a:t>
            </a:r>
          </a:p>
          <a:p>
            <a:pPr lvl="2"/>
            <a:r>
              <a:rPr lang="en-US" sz="1600" dirty="0" smtClean="0"/>
              <a:t>Simple but inefficient of processor time</a:t>
            </a:r>
          </a:p>
          <a:p>
            <a:pPr lvl="1"/>
            <a:r>
              <a:rPr lang="en-US" sz="1800" dirty="0" smtClean="0"/>
              <a:t>Interrupt</a:t>
            </a:r>
          </a:p>
          <a:p>
            <a:pPr lvl="2"/>
            <a:r>
              <a:rPr lang="en-US" sz="1600" dirty="0" smtClean="0"/>
              <a:t>CPU interrupts program when data is available</a:t>
            </a:r>
          </a:p>
          <a:p>
            <a:pPr lvl="2"/>
            <a:r>
              <a:rPr lang="en-US" sz="1600" dirty="0" smtClean="0"/>
              <a:t>Efficient, but more complex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27422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Communications and Interrupts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599" y="990600"/>
            <a:ext cx="4772025" cy="5867400"/>
          </a:xfrm>
        </p:spPr>
        <p:txBody>
          <a:bodyPr/>
          <a:lstStyle/>
          <a:p>
            <a:r>
              <a:rPr lang="en-US" sz="2000" dirty="0" smtClean="0"/>
              <a:t>Want to provide </a:t>
            </a:r>
            <a:r>
              <a:rPr lang="en-US" sz="2000" i="1" dirty="0" smtClean="0"/>
              <a:t>multiple </a:t>
            </a:r>
            <a:r>
              <a:rPr lang="en-US" sz="2000" dirty="0" smtClean="0"/>
              <a:t>threads </a:t>
            </a:r>
            <a:r>
              <a:rPr lang="en-US" sz="2000" dirty="0"/>
              <a:t>of control in the program</a:t>
            </a:r>
          </a:p>
          <a:p>
            <a:pPr lvl="1"/>
            <a:r>
              <a:rPr lang="en-US" sz="1800" dirty="0" smtClean="0"/>
              <a:t>Main </a:t>
            </a:r>
            <a:r>
              <a:rPr lang="en-US" sz="1800" dirty="0"/>
              <a:t>program (and subroutines it calls)</a:t>
            </a:r>
          </a:p>
          <a:p>
            <a:pPr lvl="1"/>
            <a:r>
              <a:rPr lang="en-US" sz="1800" dirty="0"/>
              <a:t>Transmit ISR – executes when </a:t>
            </a:r>
            <a:r>
              <a:rPr lang="en-US" sz="1800" dirty="0" smtClean="0"/>
              <a:t>serial interface is </a:t>
            </a:r>
            <a:r>
              <a:rPr lang="en-US" sz="1800" dirty="0"/>
              <a:t>ready to send another character</a:t>
            </a:r>
          </a:p>
          <a:p>
            <a:pPr lvl="1"/>
            <a:r>
              <a:rPr lang="en-US" sz="1800" dirty="0"/>
              <a:t>Receive ISR – executes when </a:t>
            </a:r>
            <a:r>
              <a:rPr lang="en-US" sz="1800" dirty="0" smtClean="0"/>
              <a:t>serial interface receives </a:t>
            </a:r>
            <a:r>
              <a:rPr lang="en-US" sz="1800" dirty="0"/>
              <a:t>a </a:t>
            </a:r>
            <a:r>
              <a:rPr lang="en-US" sz="1800" dirty="0" smtClean="0"/>
              <a:t>character</a:t>
            </a:r>
          </a:p>
          <a:p>
            <a:pPr lvl="1"/>
            <a:r>
              <a:rPr lang="en-US" sz="1800" dirty="0" smtClean="0"/>
              <a:t>Error ISR(s) – execute if an error occurs</a:t>
            </a:r>
          </a:p>
          <a:p>
            <a:pPr lvl="1"/>
            <a:endParaRPr lang="en-US" sz="1800" dirty="0"/>
          </a:p>
          <a:p>
            <a:r>
              <a:rPr lang="en-US" sz="2000" dirty="0"/>
              <a:t>Need a way of buffering information between threads</a:t>
            </a:r>
          </a:p>
          <a:p>
            <a:pPr lvl="1"/>
            <a:r>
              <a:rPr lang="en-US" sz="1800" dirty="0"/>
              <a:t>Solution: circular queue with head and tail pointers</a:t>
            </a:r>
          </a:p>
          <a:p>
            <a:pPr lvl="1"/>
            <a:r>
              <a:rPr lang="en-US" sz="1800" dirty="0"/>
              <a:t>One for </a:t>
            </a:r>
            <a:r>
              <a:rPr lang="en-US" sz="1800" dirty="0" err="1"/>
              <a:t>tx</a:t>
            </a:r>
            <a:r>
              <a:rPr lang="en-US" sz="1800" dirty="0"/>
              <a:t>, one for </a:t>
            </a:r>
            <a:r>
              <a:rPr lang="en-US" sz="1800" dirty="0" err="1"/>
              <a:t>rx</a:t>
            </a:r>
            <a:endParaRPr lang="en-US" sz="1800" dirty="0"/>
          </a:p>
        </p:txBody>
      </p:sp>
      <p:grpSp>
        <p:nvGrpSpPr>
          <p:cNvPr id="2" name="Group 1"/>
          <p:cNvGrpSpPr/>
          <p:nvPr/>
        </p:nvGrpSpPr>
        <p:grpSpPr>
          <a:xfrm flipH="1">
            <a:off x="4906962" y="879476"/>
            <a:ext cx="3938587" cy="5391160"/>
            <a:chOff x="4713288" y="879475"/>
            <a:chExt cx="4132262" cy="5656263"/>
          </a:xfrm>
        </p:grpSpPr>
        <p:sp>
          <p:nvSpPr>
            <p:cNvPr id="524352" name="Oval 64"/>
            <p:cNvSpPr>
              <a:spLocks noChangeArrowheads="1"/>
            </p:cNvSpPr>
            <p:nvPr/>
          </p:nvSpPr>
          <p:spPr bwMode="auto">
            <a:xfrm>
              <a:off x="4713288" y="879475"/>
              <a:ext cx="4132262" cy="20193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24296" name="Rectangle 8"/>
            <p:cNvSpPr>
              <a:spLocks noChangeArrowheads="1"/>
            </p:cNvSpPr>
            <p:nvPr/>
          </p:nvSpPr>
          <p:spPr bwMode="auto">
            <a:xfrm>
              <a:off x="5637213" y="5105400"/>
              <a:ext cx="2152650" cy="758825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Verdana" pitchFamily="34" charset="0"/>
                </a:rPr>
                <a:t>Serial </a:t>
              </a:r>
              <a:br>
                <a:rPr lang="en-US" sz="1800" b="1" dirty="0" smtClean="0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sz="1800" b="1" dirty="0" smtClean="0">
                  <a:solidFill>
                    <a:schemeClr val="bg1"/>
                  </a:solidFill>
                  <a:latin typeface="Verdana" pitchFamily="34" charset="0"/>
                </a:rPr>
                <a:t>Interface</a:t>
              </a:r>
              <a:endParaRPr lang="en-US" sz="1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524355" name="Group 67"/>
            <p:cNvGrpSpPr>
              <a:grpSpLocks/>
            </p:cNvGrpSpPr>
            <p:nvPr/>
          </p:nvGrpSpPr>
          <p:grpSpPr bwMode="auto">
            <a:xfrm>
              <a:off x="6975475" y="4208463"/>
              <a:ext cx="1219200" cy="609600"/>
              <a:chOff x="4394" y="2651"/>
              <a:chExt cx="768" cy="384"/>
            </a:xfrm>
          </p:grpSpPr>
          <p:sp>
            <p:nvSpPr>
              <p:cNvPr id="524303" name="Oval 15"/>
              <p:cNvSpPr>
                <a:spLocks noChangeArrowheads="1"/>
              </p:cNvSpPr>
              <p:nvPr/>
            </p:nvSpPr>
            <p:spPr bwMode="auto">
              <a:xfrm>
                <a:off x="4394" y="2651"/>
                <a:ext cx="76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24302" name="Text Box 14"/>
              <p:cNvSpPr txBox="1">
                <a:spLocks noChangeArrowheads="1"/>
              </p:cNvSpPr>
              <p:nvPr/>
            </p:nvSpPr>
            <p:spPr bwMode="auto">
              <a:xfrm>
                <a:off x="4493" y="2703"/>
                <a:ext cx="64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bg1"/>
                    </a:solidFill>
                    <a:latin typeface="Verdana" pitchFamily="34" charset="0"/>
                  </a:rPr>
                  <a:t>tx_isr</a:t>
                </a:r>
              </a:p>
            </p:txBody>
          </p:sp>
        </p:grpSp>
        <p:grpSp>
          <p:nvGrpSpPr>
            <p:cNvPr id="524344" name="Group 56"/>
            <p:cNvGrpSpPr>
              <a:grpSpLocks/>
            </p:cNvGrpSpPr>
            <p:nvPr/>
          </p:nvGrpSpPr>
          <p:grpSpPr bwMode="auto">
            <a:xfrm>
              <a:off x="7432675" y="3006725"/>
              <a:ext cx="304800" cy="3529013"/>
              <a:chOff x="4320" y="1942"/>
              <a:chExt cx="192" cy="2223"/>
            </a:xfrm>
          </p:grpSpPr>
          <p:sp>
            <p:nvSpPr>
              <p:cNvPr id="524300" name="Line 12"/>
              <p:cNvSpPr>
                <a:spLocks noChangeShapeType="1"/>
              </p:cNvSpPr>
              <p:nvPr/>
            </p:nvSpPr>
            <p:spPr bwMode="auto">
              <a:xfrm>
                <a:off x="4416" y="3744"/>
                <a:ext cx="0" cy="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4301" name="Line 13"/>
              <p:cNvSpPr>
                <a:spLocks noChangeShapeType="1"/>
              </p:cNvSpPr>
              <p:nvPr/>
            </p:nvSpPr>
            <p:spPr bwMode="auto">
              <a:xfrm>
                <a:off x="4416" y="308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24321" name="Group 33"/>
              <p:cNvGrpSpPr>
                <a:grpSpLocks/>
              </p:cNvGrpSpPr>
              <p:nvPr/>
            </p:nvGrpSpPr>
            <p:grpSpPr bwMode="auto">
              <a:xfrm flipV="1">
                <a:off x="4320" y="2230"/>
                <a:ext cx="192" cy="288"/>
                <a:chOff x="3408" y="1728"/>
                <a:chExt cx="144" cy="288"/>
              </a:xfrm>
            </p:grpSpPr>
            <p:sp>
              <p:nvSpPr>
                <p:cNvPr id="524322" name="Rectangle 34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524323" name="Line 35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524325" name="Rectangle 37"/>
              <p:cNvSpPr>
                <a:spLocks noChangeArrowheads="1"/>
              </p:cNvSpPr>
              <p:nvPr/>
            </p:nvSpPr>
            <p:spPr bwMode="auto">
              <a:xfrm flipV="1">
                <a:off x="4320" y="1942"/>
                <a:ext cx="19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24326" name="Line 38"/>
              <p:cNvSpPr>
                <a:spLocks noChangeShapeType="1"/>
              </p:cNvSpPr>
              <p:nvPr/>
            </p:nvSpPr>
            <p:spPr bwMode="auto">
              <a:xfrm flipV="1">
                <a:off x="4320" y="208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4327" name="Line 39"/>
              <p:cNvSpPr>
                <a:spLocks noChangeShapeType="1"/>
              </p:cNvSpPr>
              <p:nvPr/>
            </p:nvSpPr>
            <p:spPr bwMode="auto">
              <a:xfrm>
                <a:off x="4416" y="2518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524298" name="Line 10"/>
            <p:cNvSpPr>
              <a:spLocks noChangeShapeType="1"/>
            </p:cNvSpPr>
            <p:nvPr/>
          </p:nvSpPr>
          <p:spPr bwMode="auto">
            <a:xfrm flipV="1">
              <a:off x="5907088" y="5867400"/>
              <a:ext cx="0" cy="668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524299" name="Line 11"/>
            <p:cNvSpPr>
              <a:spLocks noChangeShapeType="1"/>
            </p:cNvSpPr>
            <p:nvPr/>
          </p:nvSpPr>
          <p:spPr bwMode="auto">
            <a:xfrm flipH="1" flipV="1">
              <a:off x="5907088" y="4800600"/>
              <a:ext cx="7937" cy="315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524354" name="Group 66"/>
            <p:cNvGrpSpPr>
              <a:grpSpLocks/>
            </p:cNvGrpSpPr>
            <p:nvPr/>
          </p:nvGrpSpPr>
          <p:grpSpPr bwMode="auto">
            <a:xfrm>
              <a:off x="5297488" y="4191000"/>
              <a:ext cx="1219200" cy="609600"/>
              <a:chOff x="3337" y="2640"/>
              <a:chExt cx="768" cy="384"/>
            </a:xfrm>
          </p:grpSpPr>
          <p:sp>
            <p:nvSpPr>
              <p:cNvPr id="524306" name="Oval 18"/>
              <p:cNvSpPr>
                <a:spLocks noChangeArrowheads="1"/>
              </p:cNvSpPr>
              <p:nvPr/>
            </p:nvSpPr>
            <p:spPr bwMode="auto">
              <a:xfrm>
                <a:off x="3337" y="2640"/>
                <a:ext cx="768" cy="3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sp>
            <p:nvSpPr>
              <p:cNvPr id="524307" name="Text Box 19"/>
              <p:cNvSpPr txBox="1">
                <a:spLocks noChangeArrowheads="1"/>
              </p:cNvSpPr>
              <p:nvPr/>
            </p:nvSpPr>
            <p:spPr bwMode="auto">
              <a:xfrm>
                <a:off x="3436" y="2692"/>
                <a:ext cx="6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chemeClr val="bg1"/>
                    </a:solidFill>
                    <a:latin typeface="Verdana" pitchFamily="34" charset="0"/>
                  </a:rPr>
                  <a:t>rx_isr</a:t>
                </a:r>
              </a:p>
            </p:txBody>
          </p:sp>
        </p:grpSp>
        <p:grpSp>
          <p:nvGrpSpPr>
            <p:cNvPr id="524330" name="Group 42"/>
            <p:cNvGrpSpPr>
              <a:grpSpLocks/>
            </p:cNvGrpSpPr>
            <p:nvPr/>
          </p:nvGrpSpPr>
          <p:grpSpPr bwMode="auto">
            <a:xfrm>
              <a:off x="5754688" y="2989263"/>
              <a:ext cx="304800" cy="1201737"/>
              <a:chOff x="3408" y="1728"/>
              <a:chExt cx="192" cy="757"/>
            </a:xfrm>
          </p:grpSpPr>
          <p:grpSp>
            <p:nvGrpSpPr>
              <p:cNvPr id="524319" name="Group 31"/>
              <p:cNvGrpSpPr>
                <a:grpSpLocks/>
              </p:cNvGrpSpPr>
              <p:nvPr/>
            </p:nvGrpSpPr>
            <p:grpSpPr bwMode="auto">
              <a:xfrm>
                <a:off x="3408" y="1728"/>
                <a:ext cx="192" cy="576"/>
                <a:chOff x="3408" y="1728"/>
                <a:chExt cx="144" cy="576"/>
              </a:xfrm>
            </p:grpSpPr>
            <p:grpSp>
              <p:nvGrpSpPr>
                <p:cNvPr id="524315" name="Group 27"/>
                <p:cNvGrpSpPr>
                  <a:grpSpLocks/>
                </p:cNvGrpSpPr>
                <p:nvPr/>
              </p:nvGrpSpPr>
              <p:grpSpPr bwMode="auto">
                <a:xfrm>
                  <a:off x="3408" y="1728"/>
                  <a:ext cx="144" cy="288"/>
                  <a:chOff x="3408" y="1728"/>
                  <a:chExt cx="144" cy="288"/>
                </a:xfrm>
              </p:grpSpPr>
              <p:sp>
                <p:nvSpPr>
                  <p:cNvPr id="524295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28"/>
                    <a:ext cx="144" cy="288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52431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7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524316" name="Group 28"/>
                <p:cNvGrpSpPr>
                  <a:grpSpLocks/>
                </p:cNvGrpSpPr>
                <p:nvPr/>
              </p:nvGrpSpPr>
              <p:grpSpPr bwMode="auto">
                <a:xfrm>
                  <a:off x="3408" y="2016"/>
                  <a:ext cx="144" cy="288"/>
                  <a:chOff x="3408" y="1728"/>
                  <a:chExt cx="144" cy="288"/>
                </a:xfrm>
              </p:grpSpPr>
              <p:sp>
                <p:nvSpPr>
                  <p:cNvPr id="52431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28"/>
                    <a:ext cx="144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  <p:sp>
                <p:nvSpPr>
                  <p:cNvPr id="52431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7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</p:grpSp>
          <p:sp>
            <p:nvSpPr>
              <p:cNvPr id="524329" name="Line 41"/>
              <p:cNvSpPr>
                <a:spLocks noChangeShapeType="1"/>
              </p:cNvSpPr>
              <p:nvPr/>
            </p:nvSpPr>
            <p:spPr bwMode="auto">
              <a:xfrm flipV="1">
                <a:off x="3504" y="2304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524335" name="Oval 47"/>
            <p:cNvSpPr>
              <a:spLocks noChangeArrowheads="1"/>
            </p:cNvSpPr>
            <p:nvPr/>
          </p:nvSpPr>
          <p:spPr bwMode="auto">
            <a:xfrm>
              <a:off x="4953000" y="2057400"/>
              <a:ext cx="1689100" cy="6096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24336" name="Text Box 48"/>
            <p:cNvSpPr txBox="1">
              <a:spLocks noChangeArrowheads="1"/>
            </p:cNvSpPr>
            <p:nvPr/>
          </p:nvSpPr>
          <p:spPr bwMode="auto">
            <a:xfrm>
              <a:off x="5000625" y="2139950"/>
              <a:ext cx="166528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 err="1">
                  <a:solidFill>
                    <a:schemeClr val="bg1"/>
                  </a:solidFill>
                  <a:latin typeface="Verdana" pitchFamily="34" charset="0"/>
                </a:rPr>
                <a:t>get_string</a:t>
              </a:r>
              <a:endParaRPr lang="en-US" sz="18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24340" name="Oval 52"/>
            <p:cNvSpPr>
              <a:spLocks noChangeArrowheads="1"/>
            </p:cNvSpPr>
            <p:nvPr/>
          </p:nvSpPr>
          <p:spPr bwMode="auto">
            <a:xfrm>
              <a:off x="6704013" y="2057400"/>
              <a:ext cx="1920875" cy="6096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24341" name="Text Box 53"/>
            <p:cNvSpPr txBox="1">
              <a:spLocks noChangeArrowheads="1"/>
            </p:cNvSpPr>
            <p:nvPr/>
          </p:nvSpPr>
          <p:spPr bwMode="auto">
            <a:xfrm>
              <a:off x="6769100" y="2139950"/>
              <a:ext cx="1882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Verdana" pitchFamily="34" charset="0"/>
                </a:rPr>
                <a:t>send_string</a:t>
              </a:r>
            </a:p>
          </p:txBody>
        </p:sp>
        <p:cxnSp>
          <p:nvCxnSpPr>
            <p:cNvPr id="524342" name="AutoShape 54"/>
            <p:cNvCxnSpPr>
              <a:cxnSpLocks noChangeShapeType="1"/>
              <a:stCxn id="524295" idx="0"/>
              <a:endCxn id="524335" idx="4"/>
            </p:cNvCxnSpPr>
            <p:nvPr/>
          </p:nvCxnSpPr>
          <p:spPr bwMode="auto">
            <a:xfrm flipH="1" flipV="1">
              <a:off x="5797550" y="2667000"/>
              <a:ext cx="109538" cy="32226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343" name="AutoShape 55"/>
            <p:cNvCxnSpPr>
              <a:cxnSpLocks noChangeShapeType="1"/>
              <a:stCxn id="524340" idx="4"/>
              <a:endCxn id="524325" idx="2"/>
            </p:cNvCxnSpPr>
            <p:nvPr/>
          </p:nvCxnSpPr>
          <p:spPr bwMode="auto">
            <a:xfrm flipH="1">
              <a:off x="7585075" y="2667000"/>
              <a:ext cx="79375" cy="3397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346" name="AutoShape 58"/>
            <p:cNvCxnSpPr>
              <a:cxnSpLocks noChangeShapeType="1"/>
              <a:stCxn id="524335" idx="0"/>
            </p:cNvCxnSpPr>
            <p:nvPr/>
          </p:nvCxnSpPr>
          <p:spPr bwMode="auto">
            <a:xfrm flipH="1" flipV="1">
              <a:off x="5789613" y="1752600"/>
              <a:ext cx="7937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4347" name="AutoShape 59"/>
            <p:cNvCxnSpPr>
              <a:cxnSpLocks noChangeShapeType="1"/>
            </p:cNvCxnSpPr>
            <p:nvPr/>
          </p:nvCxnSpPr>
          <p:spPr bwMode="auto">
            <a:xfrm>
              <a:off x="7770813" y="1752600"/>
              <a:ext cx="0" cy="3397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4349" name="Oval 61"/>
            <p:cNvSpPr>
              <a:spLocks noChangeArrowheads="1"/>
            </p:cNvSpPr>
            <p:nvPr/>
          </p:nvSpPr>
          <p:spPr bwMode="auto">
            <a:xfrm>
              <a:off x="5180013" y="914400"/>
              <a:ext cx="3016250" cy="94773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24350" name="Text Box 62"/>
            <p:cNvSpPr txBox="1">
              <a:spLocks noChangeArrowheads="1"/>
            </p:cNvSpPr>
            <p:nvPr/>
          </p:nvSpPr>
          <p:spPr bwMode="auto">
            <a:xfrm>
              <a:off x="5529802" y="1042988"/>
              <a:ext cx="2465896" cy="678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Verdana" pitchFamily="34" charset="0"/>
                </a:rPr>
                <a:t>Main Program or</a:t>
              </a:r>
              <a:br>
                <a:rPr lang="en-US" sz="1800" b="1">
                  <a:solidFill>
                    <a:schemeClr val="bg1"/>
                  </a:solidFill>
                  <a:latin typeface="Verdana" pitchFamily="34" charset="0"/>
                </a:rPr>
              </a:br>
              <a:r>
                <a:rPr lang="en-US" sz="1800" b="1">
                  <a:solidFill>
                    <a:schemeClr val="bg1"/>
                  </a:solidFill>
                  <a:latin typeface="Verdana" pitchFamily="34" charset="0"/>
                </a:rPr>
                <a:t>other threads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7360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Enabling and Connecting Interrupts to ISRs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3200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ARM Cortex-M0+ provides one IRQ for all of a communication interface’s events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Within ISR (IRQ Handler), need to determine what triggered the interrupt, and then service it</a:t>
            </a:r>
          </a:p>
        </p:txBody>
      </p:sp>
      <p:sp>
        <p:nvSpPr>
          <p:cNvPr id="52634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581400" y="990600"/>
            <a:ext cx="5486400" cy="5867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void UART2_IRQHandler() </a:t>
            </a:r>
            <a:r>
              <a:rPr lang="en-US" sz="1800" b="1" dirty="0">
                <a:latin typeface="Lucida Console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	if (transmitter ready)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if (more data to send)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	get next byte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	send it out transmitter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		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if (received data)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get byte from receiver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save it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if (error occurred)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		handle error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>
                <a:latin typeface="Lucida Console" pitchFamily="49" charset="0"/>
              </a:rPr>
              <a:t>	</a:t>
            </a:r>
            <a:r>
              <a:rPr lang="en-US" sz="1800" b="1" dirty="0" smtClean="0">
                <a:latin typeface="Lucida Console" pitchFamily="49" charset="0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Lucida Console" pitchFamily="49" charset="0"/>
              </a:rPr>
              <a:t>}</a:t>
            </a:r>
            <a:endParaRPr lang="en-US" sz="1800" b="1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6040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to Implement Queues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838200"/>
            <a:ext cx="5638800" cy="5867400"/>
          </a:xfrm>
        </p:spPr>
        <p:txBody>
          <a:bodyPr/>
          <a:lstStyle/>
          <a:p>
            <a:r>
              <a:rPr lang="en-US" sz="1800" dirty="0" err="1"/>
              <a:t>Enqueue</a:t>
            </a:r>
            <a:r>
              <a:rPr lang="en-US" sz="1800" dirty="0"/>
              <a:t> at </a:t>
            </a:r>
            <a:r>
              <a:rPr lang="en-US" sz="1800" dirty="0" smtClean="0"/>
              <a:t>tail: </a:t>
            </a:r>
            <a:r>
              <a:rPr lang="en-US" sz="1800" dirty="0" err="1" smtClean="0"/>
              <a:t>tail_ptr</a:t>
            </a:r>
            <a:r>
              <a:rPr lang="en-US" sz="1800" dirty="0" smtClean="0"/>
              <a:t> </a:t>
            </a:r>
            <a:r>
              <a:rPr lang="en-US" sz="1800" dirty="0"/>
              <a:t>points to next free </a:t>
            </a:r>
            <a:r>
              <a:rPr lang="en-US" sz="1800" dirty="0" smtClean="0"/>
              <a:t>entry</a:t>
            </a:r>
          </a:p>
          <a:p>
            <a:r>
              <a:rPr lang="en-US" sz="1800" dirty="0" err="1"/>
              <a:t>D</a:t>
            </a:r>
            <a:r>
              <a:rPr lang="en-US" sz="1800" dirty="0" err="1" smtClean="0"/>
              <a:t>equeue</a:t>
            </a:r>
            <a:r>
              <a:rPr lang="en-US" sz="1800" dirty="0" smtClean="0"/>
              <a:t> </a:t>
            </a:r>
            <a:r>
              <a:rPr lang="en-US" sz="1800" dirty="0"/>
              <a:t>from </a:t>
            </a:r>
            <a:r>
              <a:rPr lang="en-US" sz="1800" dirty="0" smtClean="0"/>
              <a:t>head: </a:t>
            </a:r>
            <a:r>
              <a:rPr lang="en-US" sz="1800" dirty="0" err="1" smtClean="0"/>
              <a:t>head_ptr</a:t>
            </a:r>
            <a:r>
              <a:rPr lang="en-US" sz="1800" dirty="0" smtClean="0"/>
              <a:t> </a:t>
            </a:r>
            <a:r>
              <a:rPr lang="en-US" sz="1800" dirty="0"/>
              <a:t>points to item to </a:t>
            </a:r>
            <a:r>
              <a:rPr lang="en-US" sz="1800" dirty="0" smtClean="0"/>
              <a:t>remove</a:t>
            </a:r>
            <a:endParaRPr lang="en-US" sz="1800" dirty="0"/>
          </a:p>
          <a:p>
            <a:r>
              <a:rPr lang="en-US" sz="1800" dirty="0"/>
              <a:t>#define the queue size to make it easy to change</a:t>
            </a:r>
          </a:p>
          <a:p>
            <a:r>
              <a:rPr lang="en-US" sz="1800" dirty="0"/>
              <a:t>One queue per direction</a:t>
            </a:r>
          </a:p>
          <a:p>
            <a:pPr lvl="1"/>
            <a:r>
              <a:rPr lang="en-US" sz="1600" dirty="0" err="1"/>
              <a:t>tx</a:t>
            </a:r>
            <a:r>
              <a:rPr lang="en-US" sz="1600" dirty="0"/>
              <a:t> ISR unloads </a:t>
            </a:r>
            <a:r>
              <a:rPr lang="en-US" sz="1600" dirty="0" err="1"/>
              <a:t>tx_q</a:t>
            </a:r>
            <a:endParaRPr lang="en-US" sz="1600" dirty="0"/>
          </a:p>
          <a:p>
            <a:pPr lvl="1"/>
            <a:r>
              <a:rPr lang="en-US" sz="1600" dirty="0" err="1"/>
              <a:t>rx</a:t>
            </a:r>
            <a:r>
              <a:rPr lang="en-US" sz="1600" dirty="0"/>
              <a:t> ISR loads </a:t>
            </a:r>
            <a:r>
              <a:rPr lang="en-US" sz="1600" dirty="0" err="1"/>
              <a:t>rx_q</a:t>
            </a:r>
            <a:endParaRPr lang="en-US" sz="1600" dirty="0"/>
          </a:p>
          <a:p>
            <a:r>
              <a:rPr lang="en-US" sz="1800" dirty="0"/>
              <a:t>Other threads (e.g. main) load </a:t>
            </a:r>
            <a:r>
              <a:rPr lang="en-US" sz="1800" dirty="0" err="1"/>
              <a:t>tx_q</a:t>
            </a:r>
            <a:r>
              <a:rPr lang="en-US" sz="1800" dirty="0"/>
              <a:t> and unload </a:t>
            </a:r>
            <a:r>
              <a:rPr lang="en-US" sz="1800" dirty="0" err="1"/>
              <a:t>rx_q</a:t>
            </a:r>
            <a:endParaRPr lang="en-US" sz="1800" dirty="0"/>
          </a:p>
          <a:p>
            <a:r>
              <a:rPr lang="en-US" sz="1800" dirty="0"/>
              <a:t>Need to wrap pointer at end of buffer to make it circular, </a:t>
            </a:r>
            <a:endParaRPr lang="en-US" sz="1800" dirty="0" smtClean="0"/>
          </a:p>
          <a:p>
            <a:pPr lvl="1"/>
            <a:r>
              <a:rPr lang="en-US" sz="1400" dirty="0" smtClean="0"/>
              <a:t>Use </a:t>
            </a:r>
            <a:r>
              <a:rPr lang="en-US" sz="1400" dirty="0"/>
              <a:t>% (modulus, remainder) </a:t>
            </a:r>
            <a:r>
              <a:rPr lang="en-US" sz="1400" dirty="0" smtClean="0"/>
              <a:t>operator if queue size is not power of two</a:t>
            </a:r>
          </a:p>
          <a:p>
            <a:pPr lvl="1"/>
            <a:r>
              <a:rPr lang="en-US" sz="1400" dirty="0" smtClean="0"/>
              <a:t>Use &amp; (bitwise and) if queue size is a power of two</a:t>
            </a:r>
            <a:endParaRPr lang="en-US" sz="1400" dirty="0"/>
          </a:p>
          <a:p>
            <a:r>
              <a:rPr lang="en-US" sz="1800" dirty="0"/>
              <a:t>Queue is empty if size == 0</a:t>
            </a:r>
          </a:p>
          <a:p>
            <a:r>
              <a:rPr lang="en-US" sz="1800" dirty="0"/>
              <a:t>Queue is full if size == Q_SIZE</a:t>
            </a:r>
          </a:p>
        </p:txBody>
      </p:sp>
      <p:sp>
        <p:nvSpPr>
          <p:cNvPr id="528397" name="Line 13"/>
          <p:cNvSpPr>
            <a:spLocks noChangeShapeType="1"/>
          </p:cNvSpPr>
          <p:nvPr/>
        </p:nvSpPr>
        <p:spPr bwMode="auto">
          <a:xfrm rot="5400000" flipH="1">
            <a:off x="7797800" y="2247900"/>
            <a:ext cx="369887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8493" name="Group 109"/>
          <p:cNvGrpSpPr>
            <a:grpSpLocks/>
          </p:cNvGrpSpPr>
          <p:nvPr/>
        </p:nvGrpSpPr>
        <p:grpSpPr bwMode="auto">
          <a:xfrm flipH="1">
            <a:off x="6542088" y="1754187"/>
            <a:ext cx="1828800" cy="304800"/>
            <a:chOff x="3432" y="1200"/>
            <a:chExt cx="1152" cy="192"/>
          </a:xfrm>
        </p:grpSpPr>
        <p:grpSp>
          <p:nvGrpSpPr>
            <p:cNvPr id="528390" name="Group 6"/>
            <p:cNvGrpSpPr>
              <a:grpSpLocks/>
            </p:cNvGrpSpPr>
            <p:nvPr/>
          </p:nvGrpSpPr>
          <p:grpSpPr bwMode="auto">
            <a:xfrm rot="5400000">
              <a:off x="3624" y="1008"/>
              <a:ext cx="192" cy="576"/>
              <a:chOff x="3408" y="1728"/>
              <a:chExt cx="144" cy="576"/>
            </a:xfrm>
          </p:grpSpPr>
          <p:grpSp>
            <p:nvGrpSpPr>
              <p:cNvPr id="528391" name="Group 7"/>
              <p:cNvGrpSpPr>
                <a:grpSpLocks/>
              </p:cNvGrpSpPr>
              <p:nvPr/>
            </p:nvGrpSpPr>
            <p:grpSpPr bwMode="auto">
              <a:xfrm>
                <a:off x="3408" y="1728"/>
                <a:ext cx="144" cy="288"/>
                <a:chOff x="3408" y="1728"/>
                <a:chExt cx="144" cy="288"/>
              </a:xfrm>
            </p:grpSpPr>
            <p:sp>
              <p:nvSpPr>
                <p:cNvPr id="528392" name="Rectangle 8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393" name="Line 9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8394" name="Group 10"/>
              <p:cNvGrpSpPr>
                <a:grpSpLocks/>
              </p:cNvGrpSpPr>
              <p:nvPr/>
            </p:nvGrpSpPr>
            <p:grpSpPr bwMode="auto">
              <a:xfrm>
                <a:off x="3408" y="2016"/>
                <a:ext cx="144" cy="288"/>
                <a:chOff x="3408" y="1728"/>
                <a:chExt cx="144" cy="288"/>
              </a:xfrm>
            </p:grpSpPr>
            <p:sp>
              <p:nvSpPr>
                <p:cNvPr id="528395" name="Rectangle 11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396" name="Line 12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8492" name="Group 108"/>
            <p:cNvGrpSpPr>
              <a:grpSpLocks/>
            </p:cNvGrpSpPr>
            <p:nvPr/>
          </p:nvGrpSpPr>
          <p:grpSpPr bwMode="auto">
            <a:xfrm>
              <a:off x="4008" y="1200"/>
              <a:ext cx="576" cy="192"/>
              <a:chOff x="4008" y="1200"/>
              <a:chExt cx="576" cy="192"/>
            </a:xfrm>
          </p:grpSpPr>
          <p:grpSp>
            <p:nvGrpSpPr>
              <p:cNvPr id="528399" name="Group 15"/>
              <p:cNvGrpSpPr>
                <a:grpSpLocks/>
              </p:cNvGrpSpPr>
              <p:nvPr/>
            </p:nvGrpSpPr>
            <p:grpSpPr bwMode="auto">
              <a:xfrm rot="5400000">
                <a:off x="4056" y="1152"/>
                <a:ext cx="192" cy="288"/>
                <a:chOff x="3408" y="1728"/>
                <a:chExt cx="144" cy="288"/>
              </a:xfrm>
            </p:grpSpPr>
            <p:sp>
              <p:nvSpPr>
                <p:cNvPr id="528400" name="Rectangle 16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401" name="Line 17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8402" name="Group 18"/>
              <p:cNvGrpSpPr>
                <a:grpSpLocks/>
              </p:cNvGrpSpPr>
              <p:nvPr/>
            </p:nvGrpSpPr>
            <p:grpSpPr bwMode="auto">
              <a:xfrm rot="5400000">
                <a:off x="4344" y="1152"/>
                <a:ext cx="192" cy="288"/>
                <a:chOff x="3408" y="1728"/>
                <a:chExt cx="144" cy="288"/>
              </a:xfrm>
            </p:grpSpPr>
            <p:sp>
              <p:nvSpPr>
                <p:cNvPr id="528403" name="Rectangle 19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404" name="Line 20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8405" name="Text Box 21"/>
          <p:cNvSpPr txBox="1">
            <a:spLocks noChangeArrowheads="1"/>
          </p:cNvSpPr>
          <p:nvPr/>
        </p:nvSpPr>
        <p:spPr bwMode="auto">
          <a:xfrm flipH="1">
            <a:off x="7381045" y="2494101"/>
            <a:ext cx="13660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latin typeface="Arial" charset="0"/>
              </a:rPr>
              <a:t>write data </a:t>
            </a:r>
            <a:br>
              <a:rPr lang="en-US" sz="2000" i="1" dirty="0" smtClean="0">
                <a:latin typeface="Arial" charset="0"/>
              </a:rPr>
            </a:br>
            <a:r>
              <a:rPr lang="en-US" sz="2000" i="1" dirty="0" smtClean="0">
                <a:latin typeface="Arial" charset="0"/>
              </a:rPr>
              <a:t>to tail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528406" name="Text Box 22"/>
          <p:cNvSpPr txBox="1">
            <a:spLocks noChangeArrowheads="1"/>
          </p:cNvSpPr>
          <p:nvPr/>
        </p:nvSpPr>
        <p:spPr bwMode="auto">
          <a:xfrm flipH="1">
            <a:off x="5738813" y="2465387"/>
            <a:ext cx="16684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Arial" charset="0"/>
              </a:rPr>
              <a:t>read data from head</a:t>
            </a:r>
            <a:endParaRPr lang="en-US" sz="2000" i="1" dirty="0">
              <a:latin typeface="Arial" charset="0"/>
            </a:endParaRPr>
          </a:p>
        </p:txBody>
      </p:sp>
      <p:sp>
        <p:nvSpPr>
          <p:cNvPr id="528407" name="Line 23"/>
          <p:cNvSpPr>
            <a:spLocks noChangeShapeType="1"/>
          </p:cNvSpPr>
          <p:nvPr/>
        </p:nvSpPr>
        <p:spPr bwMode="auto">
          <a:xfrm rot="-5400000" flipH="1" flipV="1">
            <a:off x="6608763" y="2087562"/>
            <a:ext cx="5334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8408" name="Text Box 24"/>
          <p:cNvSpPr txBox="1">
            <a:spLocks noChangeArrowheads="1"/>
          </p:cNvSpPr>
          <p:nvPr/>
        </p:nvSpPr>
        <p:spPr bwMode="auto">
          <a:xfrm flipH="1">
            <a:off x="6130925" y="827087"/>
            <a:ext cx="81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latin typeface="Arial" charset="0"/>
              </a:rPr>
              <a:t>older 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data</a:t>
            </a:r>
          </a:p>
        </p:txBody>
      </p:sp>
      <p:sp>
        <p:nvSpPr>
          <p:cNvPr id="528409" name="Text Box 25"/>
          <p:cNvSpPr txBox="1">
            <a:spLocks noChangeArrowheads="1"/>
          </p:cNvSpPr>
          <p:nvPr/>
        </p:nvSpPr>
        <p:spPr bwMode="auto">
          <a:xfrm flipH="1">
            <a:off x="7716838" y="762000"/>
            <a:ext cx="94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i="1">
                <a:latin typeface="Arial" charset="0"/>
              </a:rPr>
              <a:t>newer </a:t>
            </a:r>
            <a:br>
              <a:rPr lang="en-US" sz="2000" i="1">
                <a:latin typeface="Arial" charset="0"/>
              </a:rPr>
            </a:br>
            <a:r>
              <a:rPr lang="en-US" sz="2000" i="1">
                <a:latin typeface="Arial" charset="0"/>
              </a:rPr>
              <a:t>data</a:t>
            </a:r>
          </a:p>
        </p:txBody>
      </p:sp>
      <p:sp>
        <p:nvSpPr>
          <p:cNvPr id="528410" name="Line 26"/>
          <p:cNvSpPr>
            <a:spLocks noChangeShapeType="1"/>
          </p:cNvSpPr>
          <p:nvPr/>
        </p:nvSpPr>
        <p:spPr bwMode="auto">
          <a:xfrm flipH="1">
            <a:off x="7113588" y="1525587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H="1">
            <a:off x="6176963" y="3679825"/>
            <a:ext cx="2890837" cy="2570162"/>
            <a:chOff x="5202238" y="3830638"/>
            <a:chExt cx="2890837" cy="2570162"/>
          </a:xfrm>
        </p:grpSpPr>
        <p:sp>
          <p:nvSpPr>
            <p:cNvPr id="528455" name="Rectangle 71"/>
            <p:cNvSpPr>
              <a:spLocks noChangeArrowheads="1"/>
            </p:cNvSpPr>
            <p:nvPr/>
          </p:nvSpPr>
          <p:spPr bwMode="auto">
            <a:xfrm>
              <a:off x="5743575" y="5595938"/>
              <a:ext cx="1695450" cy="42703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Verdana" pitchFamily="34" charset="0"/>
                </a:rPr>
                <a:t>Serial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Verdana" pitchFamily="34" charset="0"/>
                </a:rPr>
                <a:t>Interface</a:t>
              </a:r>
              <a:endParaRPr lang="en-US" sz="1400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28457" name="Oval 73"/>
            <p:cNvSpPr>
              <a:spLocks noChangeArrowheads="1"/>
            </p:cNvSpPr>
            <p:nvPr/>
          </p:nvSpPr>
          <p:spPr bwMode="auto">
            <a:xfrm>
              <a:off x="6794500" y="5094288"/>
              <a:ext cx="960438" cy="341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458" name="Text Box 74"/>
            <p:cNvSpPr txBox="1">
              <a:spLocks noChangeArrowheads="1"/>
            </p:cNvSpPr>
            <p:nvPr/>
          </p:nvSpPr>
          <p:spPr bwMode="auto">
            <a:xfrm>
              <a:off x="6961188" y="5040313"/>
              <a:ext cx="7651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Verdana" pitchFamily="34" charset="0"/>
                </a:rPr>
                <a:t>tx_isr</a:t>
              </a:r>
            </a:p>
          </p:txBody>
        </p:sp>
        <p:grpSp>
          <p:nvGrpSpPr>
            <p:cNvPr id="528459" name="Group 75"/>
            <p:cNvGrpSpPr>
              <a:grpSpLocks/>
            </p:cNvGrpSpPr>
            <p:nvPr/>
          </p:nvGrpSpPr>
          <p:grpSpPr bwMode="auto">
            <a:xfrm>
              <a:off x="7156450" y="4419600"/>
              <a:ext cx="239713" cy="1981200"/>
              <a:chOff x="4320" y="1942"/>
              <a:chExt cx="192" cy="2223"/>
            </a:xfrm>
          </p:grpSpPr>
          <p:sp>
            <p:nvSpPr>
              <p:cNvPr id="528460" name="Line 76"/>
              <p:cNvSpPr>
                <a:spLocks noChangeShapeType="1"/>
              </p:cNvSpPr>
              <p:nvPr/>
            </p:nvSpPr>
            <p:spPr bwMode="auto">
              <a:xfrm>
                <a:off x="4416" y="3744"/>
                <a:ext cx="0" cy="4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61" name="Line 77"/>
              <p:cNvSpPr>
                <a:spLocks noChangeShapeType="1"/>
              </p:cNvSpPr>
              <p:nvPr/>
            </p:nvSpPr>
            <p:spPr bwMode="auto">
              <a:xfrm>
                <a:off x="4416" y="3083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8462" name="Group 78"/>
              <p:cNvGrpSpPr>
                <a:grpSpLocks/>
              </p:cNvGrpSpPr>
              <p:nvPr/>
            </p:nvGrpSpPr>
            <p:grpSpPr bwMode="auto">
              <a:xfrm flipV="1">
                <a:off x="4320" y="2230"/>
                <a:ext cx="192" cy="288"/>
                <a:chOff x="3408" y="1728"/>
                <a:chExt cx="144" cy="288"/>
              </a:xfrm>
            </p:grpSpPr>
            <p:sp>
              <p:nvSpPr>
                <p:cNvPr id="528463" name="Rectangle 79"/>
                <p:cNvSpPr>
                  <a:spLocks noChangeArrowheads="1"/>
                </p:cNvSpPr>
                <p:nvPr/>
              </p:nvSpPr>
              <p:spPr bwMode="auto">
                <a:xfrm>
                  <a:off x="3408" y="1728"/>
                  <a:ext cx="14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8464" name="Line 80"/>
                <p:cNvSpPr>
                  <a:spLocks noChangeShapeType="1"/>
                </p:cNvSpPr>
                <p:nvPr/>
              </p:nvSpPr>
              <p:spPr bwMode="auto">
                <a:xfrm>
                  <a:off x="3408" y="187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8465" name="Rectangle 81"/>
              <p:cNvSpPr>
                <a:spLocks noChangeArrowheads="1"/>
              </p:cNvSpPr>
              <p:nvPr/>
            </p:nvSpPr>
            <p:spPr bwMode="auto">
              <a:xfrm flipV="1">
                <a:off x="4320" y="1942"/>
                <a:ext cx="19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CC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66" name="Line 82"/>
              <p:cNvSpPr>
                <a:spLocks noChangeShapeType="1"/>
              </p:cNvSpPr>
              <p:nvPr/>
            </p:nvSpPr>
            <p:spPr bwMode="auto">
              <a:xfrm flipV="1">
                <a:off x="4320" y="208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467" name="Line 83"/>
              <p:cNvSpPr>
                <a:spLocks noChangeShapeType="1"/>
              </p:cNvSpPr>
              <p:nvPr/>
            </p:nvSpPr>
            <p:spPr bwMode="auto">
              <a:xfrm>
                <a:off x="4416" y="2518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68" name="Line 84"/>
            <p:cNvSpPr>
              <a:spLocks noChangeShapeType="1"/>
            </p:cNvSpPr>
            <p:nvPr/>
          </p:nvSpPr>
          <p:spPr bwMode="auto">
            <a:xfrm flipV="1">
              <a:off x="5953125" y="6026150"/>
              <a:ext cx="0" cy="374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69" name="Line 85"/>
            <p:cNvSpPr>
              <a:spLocks noChangeShapeType="1"/>
            </p:cNvSpPr>
            <p:nvPr/>
          </p:nvSpPr>
          <p:spPr bwMode="auto">
            <a:xfrm flipH="1" flipV="1">
              <a:off x="5954713" y="5427663"/>
              <a:ext cx="6350" cy="1762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71" name="Oval 87"/>
            <p:cNvSpPr>
              <a:spLocks noChangeArrowheads="1"/>
            </p:cNvSpPr>
            <p:nvPr/>
          </p:nvSpPr>
          <p:spPr bwMode="auto">
            <a:xfrm>
              <a:off x="5473700" y="5086350"/>
              <a:ext cx="958850" cy="342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472" name="Text Box 88"/>
            <p:cNvSpPr txBox="1">
              <a:spLocks noChangeArrowheads="1"/>
            </p:cNvSpPr>
            <p:nvPr/>
          </p:nvSpPr>
          <p:spPr bwMode="auto">
            <a:xfrm>
              <a:off x="5662613" y="5021263"/>
              <a:ext cx="7731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Verdana" pitchFamily="34" charset="0"/>
                </a:rPr>
                <a:t>rx_isr</a:t>
              </a:r>
            </a:p>
          </p:txBody>
        </p:sp>
        <p:grpSp>
          <p:nvGrpSpPr>
            <p:cNvPr id="528473" name="Group 89"/>
            <p:cNvGrpSpPr>
              <a:grpSpLocks/>
            </p:cNvGrpSpPr>
            <p:nvPr/>
          </p:nvGrpSpPr>
          <p:grpSpPr bwMode="auto">
            <a:xfrm>
              <a:off x="5834063" y="4410075"/>
              <a:ext cx="241300" cy="674688"/>
              <a:chOff x="3408" y="1728"/>
              <a:chExt cx="192" cy="757"/>
            </a:xfrm>
          </p:grpSpPr>
          <p:grpSp>
            <p:nvGrpSpPr>
              <p:cNvPr id="528474" name="Group 90"/>
              <p:cNvGrpSpPr>
                <a:grpSpLocks/>
              </p:cNvGrpSpPr>
              <p:nvPr/>
            </p:nvGrpSpPr>
            <p:grpSpPr bwMode="auto">
              <a:xfrm>
                <a:off x="3408" y="1728"/>
                <a:ext cx="192" cy="576"/>
                <a:chOff x="3408" y="1728"/>
                <a:chExt cx="144" cy="576"/>
              </a:xfrm>
            </p:grpSpPr>
            <p:grpSp>
              <p:nvGrpSpPr>
                <p:cNvPr id="528475" name="Group 91"/>
                <p:cNvGrpSpPr>
                  <a:grpSpLocks/>
                </p:cNvGrpSpPr>
                <p:nvPr/>
              </p:nvGrpSpPr>
              <p:grpSpPr bwMode="auto">
                <a:xfrm>
                  <a:off x="3408" y="1728"/>
                  <a:ext cx="144" cy="288"/>
                  <a:chOff x="3408" y="1728"/>
                  <a:chExt cx="144" cy="288"/>
                </a:xfrm>
              </p:grpSpPr>
              <p:sp>
                <p:nvSpPr>
                  <p:cNvPr id="52847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28"/>
                    <a:ext cx="144" cy="288"/>
                  </a:xfrm>
                  <a:prstGeom prst="rect">
                    <a:avLst/>
                  </a:prstGeom>
                  <a:solidFill>
                    <a:srgbClr val="99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8477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7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8478" name="Group 94"/>
                <p:cNvGrpSpPr>
                  <a:grpSpLocks/>
                </p:cNvGrpSpPr>
                <p:nvPr/>
              </p:nvGrpSpPr>
              <p:grpSpPr bwMode="auto">
                <a:xfrm>
                  <a:off x="3408" y="2016"/>
                  <a:ext cx="144" cy="288"/>
                  <a:chOff x="3408" y="1728"/>
                  <a:chExt cx="144" cy="288"/>
                </a:xfrm>
              </p:grpSpPr>
              <p:sp>
                <p:nvSpPr>
                  <p:cNvPr id="528479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28"/>
                    <a:ext cx="144" cy="288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99CC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848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87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28481" name="Line 97"/>
              <p:cNvSpPr>
                <a:spLocks noChangeShapeType="1"/>
              </p:cNvSpPr>
              <p:nvPr/>
            </p:nvSpPr>
            <p:spPr bwMode="auto">
              <a:xfrm flipV="1">
                <a:off x="3504" y="2304"/>
                <a:ext cx="0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83" name="Oval 99"/>
            <p:cNvSpPr>
              <a:spLocks noChangeArrowheads="1"/>
            </p:cNvSpPr>
            <p:nvPr/>
          </p:nvSpPr>
          <p:spPr bwMode="auto">
            <a:xfrm>
              <a:off x="5202238" y="3846513"/>
              <a:ext cx="1327150" cy="34131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484" name="Text Box 100"/>
            <p:cNvSpPr txBox="1">
              <a:spLocks noChangeArrowheads="1"/>
            </p:cNvSpPr>
            <p:nvPr/>
          </p:nvSpPr>
          <p:spPr bwMode="auto">
            <a:xfrm>
              <a:off x="5254625" y="3833813"/>
              <a:ext cx="12207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Verdana" pitchFamily="34" charset="0"/>
                </a:rPr>
                <a:t>get_string</a:t>
              </a:r>
            </a:p>
          </p:txBody>
        </p:sp>
        <p:sp>
          <p:nvSpPr>
            <p:cNvPr id="528486" name="Oval 102"/>
            <p:cNvSpPr>
              <a:spLocks noChangeArrowheads="1"/>
            </p:cNvSpPr>
            <p:nvPr/>
          </p:nvSpPr>
          <p:spPr bwMode="auto">
            <a:xfrm>
              <a:off x="6581775" y="3846513"/>
              <a:ext cx="1511300" cy="34131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487" name="Text Box 103"/>
            <p:cNvSpPr txBox="1">
              <a:spLocks noChangeArrowheads="1"/>
            </p:cNvSpPr>
            <p:nvPr/>
          </p:nvSpPr>
          <p:spPr bwMode="auto">
            <a:xfrm>
              <a:off x="6654800" y="3830638"/>
              <a:ext cx="13700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Verdana" pitchFamily="34" charset="0"/>
                </a:rPr>
                <a:t>send_string</a:t>
              </a:r>
            </a:p>
          </p:txBody>
        </p:sp>
        <p:cxnSp>
          <p:nvCxnSpPr>
            <p:cNvPr id="528488" name="AutoShape 104"/>
            <p:cNvCxnSpPr>
              <a:cxnSpLocks noChangeShapeType="1"/>
              <a:stCxn id="528476" idx="0"/>
              <a:endCxn id="528483" idx="4"/>
            </p:cNvCxnSpPr>
            <p:nvPr/>
          </p:nvCxnSpPr>
          <p:spPr bwMode="auto">
            <a:xfrm flipH="1" flipV="1">
              <a:off x="5865813" y="4187825"/>
              <a:ext cx="88900" cy="2222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8489" name="AutoShape 105"/>
            <p:cNvCxnSpPr>
              <a:cxnSpLocks noChangeShapeType="1"/>
              <a:stCxn id="528486" idx="4"/>
              <a:endCxn id="528465" idx="2"/>
            </p:cNvCxnSpPr>
            <p:nvPr/>
          </p:nvCxnSpPr>
          <p:spPr bwMode="auto">
            <a:xfrm flipH="1">
              <a:off x="7275513" y="4187825"/>
              <a:ext cx="61912" cy="2317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5120378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Queues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8659813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#define Q_SIZE (32)</a:t>
            </a:r>
          </a:p>
          <a:p>
            <a:pPr>
              <a:buFontTx/>
              <a:buNone/>
            </a:pPr>
            <a:endParaRPr lang="en-US" sz="2000" dirty="0">
              <a:latin typeface="Lucida Console" pitchFamily="49" charset="0"/>
            </a:endParaRPr>
          </a:p>
          <a:p>
            <a:pPr>
              <a:buFontTx/>
              <a:buNone/>
            </a:pPr>
            <a:r>
              <a:rPr lang="en-US" sz="2000" dirty="0" err="1">
                <a:latin typeface="Lucida Console" pitchFamily="49" charset="0"/>
              </a:rPr>
              <a:t>typedef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struct</a:t>
            </a:r>
            <a:r>
              <a:rPr lang="en-US" sz="2000" dirty="0">
                <a:latin typeface="Lucida Console" pitchFamily="49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  unsigned char Data[Q_SIZE];</a:t>
            </a: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  unsigned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Head; // points to oldest data element</a:t>
            </a: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  unsigned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Tail; // points to next free space </a:t>
            </a: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  unsigned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Size; // quantity of elements in queue</a:t>
            </a: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} Q_T;</a:t>
            </a:r>
          </a:p>
          <a:p>
            <a:pPr>
              <a:buFontTx/>
              <a:buNone/>
            </a:pPr>
            <a:endParaRPr lang="en-US" sz="2000" dirty="0">
              <a:latin typeface="Lucida Console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Lucida Console" pitchFamily="49" charset="0"/>
              </a:rPr>
              <a:t>Q_T </a:t>
            </a:r>
            <a:r>
              <a:rPr lang="en-US" sz="2000" dirty="0" err="1">
                <a:latin typeface="Lucida Console" pitchFamily="49" charset="0"/>
              </a:rPr>
              <a:t>tx_q</a:t>
            </a:r>
            <a:r>
              <a:rPr lang="en-US" sz="2000" dirty="0">
                <a:latin typeface="Lucida Console" pitchFamily="49" charset="0"/>
              </a:rPr>
              <a:t>, </a:t>
            </a:r>
            <a:r>
              <a:rPr lang="en-US" sz="2000" dirty="0" err="1">
                <a:latin typeface="Lucida Console" pitchFamily="49" charset="0"/>
              </a:rPr>
              <a:t>rx_q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033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5867400"/>
          </a:xfrm>
        </p:spPr>
        <p:txBody>
          <a:bodyPr/>
          <a:lstStyle/>
          <a:p>
            <a:r>
              <a:rPr lang="en-US" sz="2000" dirty="0" smtClean="0"/>
              <a:t>Serial communications</a:t>
            </a:r>
          </a:p>
          <a:p>
            <a:pPr lvl="1"/>
            <a:r>
              <a:rPr lang="en-US" sz="1800" dirty="0" smtClean="0"/>
              <a:t>Concepts </a:t>
            </a:r>
          </a:p>
          <a:p>
            <a:pPr lvl="1"/>
            <a:r>
              <a:rPr lang="en-US" sz="1800" dirty="0" smtClean="0"/>
              <a:t>Tools</a:t>
            </a:r>
          </a:p>
          <a:p>
            <a:pPr lvl="1"/>
            <a:r>
              <a:rPr lang="en-US" sz="1800" dirty="0" smtClean="0"/>
              <a:t>Software: polling, interrupts and buffering</a:t>
            </a:r>
          </a:p>
          <a:p>
            <a:r>
              <a:rPr lang="en-US" sz="2000" dirty="0"/>
              <a:t>UART communications</a:t>
            </a:r>
          </a:p>
          <a:p>
            <a:pPr lvl="1"/>
            <a:r>
              <a:rPr lang="en-US" sz="1800" dirty="0"/>
              <a:t>Concepts</a:t>
            </a:r>
          </a:p>
          <a:p>
            <a:pPr lvl="1"/>
            <a:r>
              <a:rPr lang="en-US" sz="1800" dirty="0"/>
              <a:t>KL25 I2C peripheral</a:t>
            </a:r>
          </a:p>
          <a:p>
            <a:r>
              <a:rPr lang="en-US" sz="2000" dirty="0" smtClean="0"/>
              <a:t>SPI communications</a:t>
            </a:r>
          </a:p>
          <a:p>
            <a:pPr lvl="1"/>
            <a:r>
              <a:rPr lang="en-US" sz="1800" dirty="0" smtClean="0"/>
              <a:t>Concepts</a:t>
            </a:r>
          </a:p>
          <a:p>
            <a:pPr lvl="1"/>
            <a:r>
              <a:rPr lang="en-US" sz="1800" dirty="0" smtClean="0"/>
              <a:t>KL25 SPI peripheral</a:t>
            </a:r>
          </a:p>
          <a:p>
            <a:r>
              <a:rPr lang="en-US" sz="2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 communications</a:t>
            </a:r>
          </a:p>
          <a:p>
            <a:pPr lvl="1"/>
            <a:r>
              <a:rPr lang="en-US" sz="1800" dirty="0" smtClean="0"/>
              <a:t>Concepts</a:t>
            </a:r>
          </a:p>
          <a:p>
            <a:pPr lvl="1"/>
            <a:r>
              <a:rPr lang="en-US" sz="1800" dirty="0" smtClean="0"/>
              <a:t>KL25 I2C peripheral</a:t>
            </a:r>
          </a:p>
        </p:txBody>
      </p:sp>
    </p:spTree>
    <p:extLst>
      <p:ext uri="{BB962C8B-B14F-4D97-AF65-F5344CB8AC3E}">
        <p14:creationId xmlns:p14="http://schemas.microsoft.com/office/powerpoint/2010/main" val="221074689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 and Status Inquiries</a:t>
            </a:r>
          </a:p>
        </p:txBody>
      </p:sp>
      <p:sp>
        <p:nvSpPr>
          <p:cNvPr id="552963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228600" y="990600"/>
            <a:ext cx="8659813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void </a:t>
            </a:r>
            <a:r>
              <a:rPr lang="en-US" sz="1600" dirty="0" err="1">
                <a:latin typeface="Lucida Console" pitchFamily="49" charset="0"/>
              </a:rPr>
              <a:t>Q_Init</a:t>
            </a:r>
            <a:r>
              <a:rPr lang="en-US" sz="1600" dirty="0">
                <a:latin typeface="Lucida Console" pitchFamily="49" charset="0"/>
              </a:rPr>
              <a:t>(Q_T * q) {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unsigned </a:t>
            </a: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for (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=0;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&lt;Q_SIZE; 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++)  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  q-&gt;Data[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>
                <a:latin typeface="Lucida Console" pitchFamily="49" charset="0"/>
              </a:rPr>
              <a:t>] = 0;  // to simplify our lives when debugging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q-&gt;Head = 0;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q-&gt;Tail = 0;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q-&gt;Size = 0;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Lucida Console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Q_Empty</a:t>
            </a:r>
            <a:r>
              <a:rPr lang="en-US" sz="1600" dirty="0">
                <a:latin typeface="Lucida Console" pitchFamily="49" charset="0"/>
              </a:rPr>
              <a:t>(Q_T * q) {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return q-&gt;Size == 0;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Lucida Console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Lucida Console" pitchFamily="49" charset="0"/>
              </a:rPr>
              <a:t>int</a:t>
            </a:r>
            <a:r>
              <a:rPr lang="en-US" sz="1600" dirty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Q_Full</a:t>
            </a:r>
            <a:r>
              <a:rPr lang="en-US" sz="1600" dirty="0">
                <a:latin typeface="Lucida Console" pitchFamily="49" charset="0"/>
              </a:rPr>
              <a:t>(Q_T * q) {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  return q-&gt;Size == Q_SIZE;</a:t>
            </a:r>
          </a:p>
          <a:p>
            <a:pPr>
              <a:buFontTx/>
              <a:buNone/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6065630"/>
      </p:ext>
    </p:extLst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Enqueue and Dequeue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838200"/>
            <a:ext cx="8659813" cy="58674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 err="1">
                <a:latin typeface="Lucida Console" pitchFamily="49" charset="0"/>
              </a:rPr>
              <a:t>int</a:t>
            </a:r>
            <a:r>
              <a:rPr lang="en-US" sz="1800" b="0" dirty="0">
                <a:latin typeface="Lucida Console" pitchFamily="49" charset="0"/>
              </a:rPr>
              <a:t> </a:t>
            </a:r>
            <a:r>
              <a:rPr lang="en-US" sz="1800" b="0" dirty="0" err="1">
                <a:latin typeface="Lucida Console" pitchFamily="49" charset="0"/>
              </a:rPr>
              <a:t>Q_Enqueue</a:t>
            </a:r>
            <a:r>
              <a:rPr lang="en-US" sz="1800" b="0" dirty="0">
                <a:latin typeface="Lucida Console" pitchFamily="49" charset="0"/>
              </a:rPr>
              <a:t>(Q_T * q, unsigned char d)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// What if queue is full?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if (!</a:t>
            </a:r>
            <a:r>
              <a:rPr lang="en-US" sz="1800" b="0" dirty="0" err="1">
                <a:latin typeface="Lucida Console" pitchFamily="49" charset="0"/>
              </a:rPr>
              <a:t>Q_Full</a:t>
            </a:r>
            <a:r>
              <a:rPr lang="en-US" sz="1800" b="0" dirty="0">
                <a:latin typeface="Lucida Console" pitchFamily="49" charset="0"/>
              </a:rPr>
              <a:t>(q))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q-&gt;Data[q-&gt;Tail++] = d;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q-&gt;Tail %= Q_SIZE;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q-&gt;Size++;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return 1; // success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} else 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return 0; // failure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}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unsigned char </a:t>
            </a:r>
            <a:r>
              <a:rPr lang="en-US" sz="1800" b="0" dirty="0" err="1">
                <a:latin typeface="Lucida Console" pitchFamily="49" charset="0"/>
              </a:rPr>
              <a:t>Q_Dequeue</a:t>
            </a:r>
            <a:r>
              <a:rPr lang="en-US" sz="1800" b="0" dirty="0">
                <a:latin typeface="Lucida Console" pitchFamily="49" charset="0"/>
              </a:rPr>
              <a:t>(Q_T * q)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// Must check to see if queue is empty before </a:t>
            </a:r>
            <a:r>
              <a:rPr lang="en-US" sz="1800" b="0" dirty="0" err="1">
                <a:latin typeface="Lucida Console" pitchFamily="49" charset="0"/>
              </a:rPr>
              <a:t>dequeueing</a:t>
            </a:r>
            <a:endParaRPr lang="en-US" sz="1800" b="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unsigned char t=0;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if (!</a:t>
            </a:r>
            <a:r>
              <a:rPr lang="en-US" sz="1800" b="0" dirty="0" err="1">
                <a:latin typeface="Lucida Console" pitchFamily="49" charset="0"/>
              </a:rPr>
              <a:t>Q_Empty</a:t>
            </a:r>
            <a:r>
              <a:rPr lang="en-US" sz="1800" b="0" dirty="0">
                <a:latin typeface="Lucida Console" pitchFamily="49" charset="0"/>
              </a:rPr>
              <a:t>(q))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t = q-&gt;Data[q-&gt;Head];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q-&gt;Data[q-&gt;Head++] = 0; // to simplify debugging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q-&gt;Head %= Q_SIZE;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  q-&gt;Size--;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}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  return t;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800" b="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9735998"/>
      </p:ext>
    </p:extLst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534400" cy="5867400"/>
          </a:xfrm>
        </p:spPr>
        <p:txBody>
          <a:bodyPr/>
          <a:lstStyle/>
          <a:p>
            <a:r>
              <a:rPr lang="en-US" sz="2000" dirty="0" smtClean="0"/>
              <a:t>Sending data:</a:t>
            </a:r>
          </a:p>
          <a:p>
            <a:pPr marL="0" indent="0">
              <a:buNone/>
            </a:pPr>
            <a:endParaRPr lang="en-US" sz="18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	if (!</a:t>
            </a:r>
            <a:r>
              <a:rPr lang="en-US" sz="1800" dirty="0" err="1" smtClean="0">
                <a:latin typeface="Lucida Console" pitchFamily="49" charset="0"/>
              </a:rPr>
              <a:t>Queue_Full</a:t>
            </a:r>
            <a:r>
              <a:rPr lang="en-US" sz="1800" dirty="0" smtClean="0">
                <a:latin typeface="Lucida Console" pitchFamily="49" charset="0"/>
              </a:rPr>
              <a:t>(…)) {</a:t>
            </a:r>
          </a:p>
          <a:p>
            <a:pPr marL="857250" lvl="2" indent="0">
              <a:buNone/>
            </a:pPr>
            <a:r>
              <a:rPr lang="en-US" sz="1800" dirty="0" smtClean="0">
                <a:latin typeface="Lucida Console" pitchFamily="49" charset="0"/>
              </a:rPr>
              <a:t>	</a:t>
            </a:r>
            <a:r>
              <a:rPr lang="en-US" sz="1800" dirty="0" err="1" smtClean="0">
                <a:latin typeface="Lucida Console" pitchFamily="49" charset="0"/>
              </a:rPr>
              <a:t>Queue_Enqueue</a:t>
            </a:r>
            <a:r>
              <a:rPr lang="en-US" sz="1800" dirty="0" smtClean="0">
                <a:latin typeface="Lucida Console" pitchFamily="49" charset="0"/>
              </a:rPr>
              <a:t>(…, c)</a:t>
            </a:r>
          </a:p>
          <a:p>
            <a:pPr marL="857250" lvl="2" indent="0">
              <a:buNone/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endParaRPr lang="en-US" sz="2000" dirty="0" smtClean="0"/>
          </a:p>
          <a:p>
            <a:r>
              <a:rPr lang="en-US" sz="2000" dirty="0" smtClean="0"/>
              <a:t>Receiving </a:t>
            </a:r>
            <a:r>
              <a:rPr lang="en-US" sz="2000" dirty="0"/>
              <a:t>data: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	if </a:t>
            </a:r>
            <a:r>
              <a:rPr lang="en-US" sz="1800" dirty="0">
                <a:latin typeface="Lucida Console" pitchFamily="49" charset="0"/>
              </a:rPr>
              <a:t>(!</a:t>
            </a:r>
            <a:r>
              <a:rPr lang="en-US" sz="1800" dirty="0" err="1">
                <a:latin typeface="Lucida Console" pitchFamily="49" charset="0"/>
              </a:rPr>
              <a:t>Queue_Empty</a:t>
            </a:r>
            <a:r>
              <a:rPr lang="en-US" sz="1800" dirty="0">
                <a:latin typeface="Lucida Console" pitchFamily="49" charset="0"/>
              </a:rPr>
              <a:t>(…)) {</a:t>
            </a:r>
          </a:p>
          <a:p>
            <a:pPr marL="857250" lvl="2" indent="0">
              <a:buNone/>
            </a:pPr>
            <a:r>
              <a:rPr lang="en-US" sz="1800" dirty="0" smtClean="0">
                <a:latin typeface="Lucida Console" pitchFamily="49" charset="0"/>
              </a:rPr>
              <a:t>	c=</a:t>
            </a:r>
            <a:r>
              <a:rPr lang="en-US" sz="1800" dirty="0" err="1" smtClean="0">
                <a:latin typeface="Lucida Console" pitchFamily="49" charset="0"/>
              </a:rPr>
              <a:t>Queue_Dequeue</a:t>
            </a:r>
            <a:r>
              <a:rPr lang="en-US" sz="1800" dirty="0">
                <a:latin typeface="Lucida Console" pitchFamily="49" charset="0"/>
              </a:rPr>
              <a:t>(…)</a:t>
            </a:r>
          </a:p>
          <a:p>
            <a:pPr marL="857250" lvl="2" indent="0">
              <a:buNone/>
            </a:pPr>
            <a:r>
              <a:rPr lang="en-US" sz="1800" dirty="0">
                <a:latin typeface="Lucida Console" pitchFamily="49" charset="0"/>
              </a:rPr>
              <a:t>}</a:t>
            </a:r>
          </a:p>
          <a:p>
            <a:pPr marL="857250" lvl="2" indent="0">
              <a:buNone/>
            </a:pPr>
            <a:endParaRPr lang="en-US" sz="18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22373"/>
      </p:ext>
    </p:extLst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r>
              <a:rPr lang="en-US" dirty="0" smtClean="0"/>
              <a:t>Software Structure – Parsing Messages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680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229600" cy="5867400"/>
          </a:xfrm>
        </p:spPr>
        <p:txBody>
          <a:bodyPr/>
          <a:lstStyle/>
          <a:p>
            <a:r>
              <a:rPr lang="en-US" dirty="0" smtClean="0"/>
              <a:t>Two types of messages</a:t>
            </a:r>
          </a:p>
          <a:p>
            <a:pPr lvl="1"/>
            <a:r>
              <a:rPr lang="en-US" dirty="0" smtClean="0"/>
              <a:t>Actual </a:t>
            </a:r>
            <a:r>
              <a:rPr lang="en-US" b="1" dirty="0" smtClean="0"/>
              <a:t>binary data </a:t>
            </a:r>
            <a:r>
              <a:rPr lang="en-US" dirty="0" smtClean="0"/>
              <a:t>sent</a:t>
            </a:r>
          </a:p>
          <a:p>
            <a:pPr lvl="2"/>
            <a:r>
              <a:rPr lang="en-US" dirty="0" smtClean="0"/>
              <a:t>First identify message type</a:t>
            </a:r>
          </a:p>
          <a:p>
            <a:pPr lvl="2"/>
            <a:r>
              <a:rPr lang="en-US" dirty="0" smtClean="0"/>
              <a:t>Second, based on this message type, </a:t>
            </a:r>
            <a:r>
              <a:rPr lang="en-US" i="1" dirty="0" smtClean="0"/>
              <a:t>copy </a:t>
            </a:r>
            <a:r>
              <a:rPr lang="en-US" dirty="0" smtClean="0"/>
              <a:t>binary data from message fields into variables</a:t>
            </a:r>
          </a:p>
          <a:p>
            <a:pPr lvl="3"/>
            <a:r>
              <a:rPr lang="en-US" dirty="0" smtClean="0"/>
              <a:t>May need to use pointers and casting to get code to translate formats correctly and safely</a:t>
            </a:r>
          </a:p>
          <a:p>
            <a:pPr lvl="1"/>
            <a:r>
              <a:rPr lang="en-US" b="1" dirty="0" smtClean="0"/>
              <a:t>ASCII text </a:t>
            </a:r>
            <a:r>
              <a:rPr lang="en-US" dirty="0" smtClean="0"/>
              <a:t>characters representing data sent</a:t>
            </a:r>
          </a:p>
          <a:p>
            <a:pPr lvl="2"/>
            <a:r>
              <a:rPr lang="en-US" dirty="0" smtClean="0"/>
              <a:t>First identify message type</a:t>
            </a:r>
          </a:p>
          <a:p>
            <a:pPr lvl="2"/>
            <a:r>
              <a:rPr lang="en-US" dirty="0" smtClean="0"/>
              <a:t>Second, based on this message type, translate (parse) the data from the ASCII message format into a binary format</a:t>
            </a:r>
          </a:p>
          <a:p>
            <a:pPr lvl="2"/>
            <a:r>
              <a:rPr lang="en-US" dirty="0" smtClean="0"/>
              <a:t>Third, copy the binary data into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3639"/>
      </p:ext>
    </p:extLst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Binary Serial Data: TSIP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3719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09675"/>
            <a:ext cx="44672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9"/>
          <a:stretch/>
        </p:blipFill>
        <p:spPr bwMode="auto">
          <a:xfrm>
            <a:off x="4953000" y="3124200"/>
            <a:ext cx="38004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1" y="3276600"/>
            <a:ext cx="457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kern="0" dirty="0" smtClean="0">
                <a:latin typeface="Lucida Console" pitchFamily="49" charset="0"/>
              </a:rPr>
              <a:t>switch (id)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kern="0" dirty="0" smtClean="0">
                <a:latin typeface="Lucida Console" pitchFamily="49" charset="0"/>
              </a:rPr>
              <a:t>case 0x84:	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err="1" smtClean="0">
                <a:latin typeface="Lucida Console" pitchFamily="49" charset="0"/>
              </a:rPr>
              <a:t>lat</a:t>
            </a:r>
            <a:r>
              <a:rPr lang="en-US" sz="1600" kern="0" dirty="0" smtClean="0">
                <a:latin typeface="Lucida Console" pitchFamily="49" charset="0"/>
              </a:rPr>
              <a:t> = *((double *) (&amp;</a:t>
            </a:r>
            <a:r>
              <a:rPr lang="en-US" sz="1600" kern="0" dirty="0" err="1" smtClean="0">
                <a:latin typeface="Lucida Console" pitchFamily="49" charset="0"/>
              </a:rPr>
              <a:t>msg</a:t>
            </a:r>
            <a:r>
              <a:rPr lang="en-US" sz="1600" kern="0" dirty="0" smtClean="0">
                <a:latin typeface="Lucida Console" pitchFamily="49" charset="0"/>
              </a:rPr>
              <a:t>[0]));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err="1" smtClean="0">
                <a:latin typeface="Lucida Console" pitchFamily="49" charset="0"/>
              </a:rPr>
              <a:t>lon</a:t>
            </a:r>
            <a:r>
              <a:rPr lang="en-US" sz="1600" kern="0" dirty="0" smtClean="0">
                <a:latin typeface="Lucida Console" pitchFamily="49" charset="0"/>
              </a:rPr>
              <a:t> = *((double *) (&amp;</a:t>
            </a:r>
            <a:r>
              <a:rPr lang="en-US" sz="1600" kern="0" dirty="0" err="1" smtClean="0">
                <a:latin typeface="Lucida Console" pitchFamily="49" charset="0"/>
              </a:rPr>
              <a:t>msg</a:t>
            </a:r>
            <a:r>
              <a:rPr lang="en-US" sz="1600" kern="0" dirty="0" smtClean="0">
                <a:latin typeface="Lucida Console" pitchFamily="49" charset="0"/>
              </a:rPr>
              <a:t>[8]));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smtClean="0">
                <a:latin typeface="Lucida Console" pitchFamily="49" charset="0"/>
              </a:rPr>
              <a:t>alt </a:t>
            </a:r>
            <a:r>
              <a:rPr lang="en-US" sz="1600" kern="0" dirty="0">
                <a:latin typeface="Lucida Console" pitchFamily="49" charset="0"/>
              </a:rPr>
              <a:t>= *((double *) (&amp;</a:t>
            </a:r>
            <a:r>
              <a:rPr lang="en-US" sz="1600" kern="0" dirty="0" err="1" smtClean="0">
                <a:latin typeface="Lucida Console" pitchFamily="49" charset="0"/>
              </a:rPr>
              <a:t>msg</a:t>
            </a:r>
            <a:r>
              <a:rPr lang="en-US" sz="1600" kern="0" dirty="0" smtClean="0">
                <a:latin typeface="Lucida Console" pitchFamily="49" charset="0"/>
              </a:rPr>
              <a:t>[16]));</a:t>
            </a:r>
            <a:endParaRPr lang="en-US" sz="1600" kern="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err="1" smtClean="0">
                <a:latin typeface="Lucida Console" pitchFamily="49" charset="0"/>
              </a:rPr>
              <a:t>clb</a:t>
            </a:r>
            <a:r>
              <a:rPr lang="en-US" sz="1600" kern="0" dirty="0" smtClean="0">
                <a:latin typeface="Lucida Console" pitchFamily="49" charset="0"/>
              </a:rPr>
              <a:t> </a:t>
            </a:r>
            <a:r>
              <a:rPr lang="en-US" sz="1600" kern="0" dirty="0">
                <a:latin typeface="Lucida Console" pitchFamily="49" charset="0"/>
              </a:rPr>
              <a:t>= *((double *) (&amp;</a:t>
            </a:r>
            <a:r>
              <a:rPr lang="en-US" sz="1600" kern="0" dirty="0" err="1" smtClean="0">
                <a:latin typeface="Lucida Console" pitchFamily="49" charset="0"/>
              </a:rPr>
              <a:t>msg</a:t>
            </a:r>
            <a:r>
              <a:rPr lang="en-US" sz="1600" kern="0" dirty="0" smtClean="0">
                <a:latin typeface="Lucida Console" pitchFamily="49" charset="0"/>
              </a:rPr>
              <a:t>[24]));</a:t>
            </a:r>
            <a:endParaRPr lang="en-US" sz="1600" kern="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err="1" smtClean="0">
                <a:latin typeface="Lucida Console" pitchFamily="49" charset="0"/>
              </a:rPr>
              <a:t>tof</a:t>
            </a:r>
            <a:r>
              <a:rPr lang="en-US" sz="1600" kern="0" dirty="0" smtClean="0">
                <a:latin typeface="Lucida Console" pitchFamily="49" charset="0"/>
              </a:rPr>
              <a:t> </a:t>
            </a:r>
            <a:r>
              <a:rPr lang="en-US" sz="1600" kern="0" dirty="0">
                <a:latin typeface="Lucida Console" pitchFamily="49" charset="0"/>
              </a:rPr>
              <a:t>= </a:t>
            </a:r>
            <a:r>
              <a:rPr lang="en-US" sz="1600" kern="0" dirty="0" smtClean="0">
                <a:latin typeface="Lucida Console" pitchFamily="49" charset="0"/>
              </a:rPr>
              <a:t>*((float  </a:t>
            </a:r>
            <a:r>
              <a:rPr lang="en-US" sz="1600" kern="0" dirty="0">
                <a:latin typeface="Lucida Console" pitchFamily="49" charset="0"/>
              </a:rPr>
              <a:t>*) (&amp;</a:t>
            </a:r>
            <a:r>
              <a:rPr lang="en-US" sz="1600" kern="0" dirty="0" err="1" smtClean="0">
                <a:latin typeface="Lucida Console" pitchFamily="49" charset="0"/>
              </a:rPr>
              <a:t>msg</a:t>
            </a:r>
            <a:r>
              <a:rPr lang="en-US" sz="1600" kern="0" dirty="0" smtClean="0">
                <a:latin typeface="Lucida Console" pitchFamily="49" charset="0"/>
              </a:rPr>
              <a:t>[32]));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smtClean="0">
                <a:latin typeface="Lucida Console" pitchFamily="49" charset="0"/>
              </a:rPr>
              <a:t>break;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 smtClean="0">
                <a:latin typeface="Lucida Console" pitchFamily="49" charset="0"/>
              </a:rPr>
              <a:t>case 0x4A: …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endParaRPr lang="en-US" sz="1600" kern="0" dirty="0" smtClean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 smtClean="0">
                <a:latin typeface="Lucida Console" pitchFamily="49" charset="0"/>
              </a:rPr>
              <a:t>default: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  <a:r>
              <a:rPr lang="en-US" sz="1600" kern="0" dirty="0" smtClean="0">
                <a:latin typeface="Lucida Console" pitchFamily="49" charset="0"/>
              </a:rPr>
              <a:t>break;</a:t>
            </a:r>
            <a:endParaRPr lang="en-US" sz="1600" kern="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kern="0" dirty="0" smtClean="0">
                <a:latin typeface="Lucida Console" pitchFamily="49" charset="0"/>
              </a:rPr>
              <a:t>}</a:t>
            </a:r>
            <a:endParaRPr lang="en-US" sz="1600" kern="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kern="0" dirty="0">
                <a:latin typeface="Lucida Console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98647270"/>
      </p:ext>
    </p:extLst>
  </p:cSld>
  <p:clrMapOvr>
    <a:masterClrMapping/>
  </p:clrMapOvr>
  <p:transition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ASCII Serial Data: NMEA-0183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42862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47750"/>
            <a:ext cx="4371309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82219"/>
      </p:ext>
    </p:extLst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State Machine for Parsing NMEA-0183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4200" y="958850"/>
            <a:ext cx="7721600" cy="5347966"/>
            <a:chOff x="279400" y="958850"/>
            <a:chExt cx="8407400" cy="5822950"/>
          </a:xfrm>
        </p:grpSpPr>
        <p:sp>
          <p:nvSpPr>
            <p:cNvPr id="19458" name="Freeform 29"/>
            <p:cNvSpPr>
              <a:spLocks/>
            </p:cNvSpPr>
            <p:nvPr/>
          </p:nvSpPr>
          <p:spPr bwMode="auto">
            <a:xfrm>
              <a:off x="279400" y="1676400"/>
              <a:ext cx="4216400" cy="4876800"/>
            </a:xfrm>
            <a:custGeom>
              <a:avLst/>
              <a:gdLst>
                <a:gd name="T0" fmla="*/ 2147483647 w 2656"/>
                <a:gd name="T1" fmla="*/ 2147483647 h 3072"/>
                <a:gd name="T2" fmla="*/ 2147483647 w 2656"/>
                <a:gd name="T3" fmla="*/ 2147483647 h 3072"/>
                <a:gd name="T4" fmla="*/ 2147483647 w 2656"/>
                <a:gd name="T5" fmla="*/ 2147483647 h 3072"/>
                <a:gd name="T6" fmla="*/ 2147483647 w 2656"/>
                <a:gd name="T7" fmla="*/ 2147483647 h 3072"/>
                <a:gd name="T8" fmla="*/ 2147483647 w 2656"/>
                <a:gd name="T9" fmla="*/ 2147483647 h 3072"/>
                <a:gd name="T10" fmla="*/ 2147483647 w 2656"/>
                <a:gd name="T11" fmla="*/ 2147483647 h 3072"/>
                <a:gd name="T12" fmla="*/ 2147483647 w 2656"/>
                <a:gd name="T13" fmla="*/ 2147483647 h 3072"/>
                <a:gd name="T14" fmla="*/ 2147483647 w 2656"/>
                <a:gd name="T15" fmla="*/ 0 h 30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56"/>
                <a:gd name="T25" fmla="*/ 0 h 3072"/>
                <a:gd name="T26" fmla="*/ 2656 w 2656"/>
                <a:gd name="T27" fmla="*/ 3072 h 30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56" h="3072">
                  <a:moveTo>
                    <a:pt x="2656" y="2928"/>
                  </a:moveTo>
                  <a:cubicBezTo>
                    <a:pt x="2592" y="3000"/>
                    <a:pt x="2528" y="3072"/>
                    <a:pt x="2416" y="3072"/>
                  </a:cubicBezTo>
                  <a:cubicBezTo>
                    <a:pt x="2304" y="3072"/>
                    <a:pt x="2080" y="3032"/>
                    <a:pt x="1984" y="2928"/>
                  </a:cubicBezTo>
                  <a:cubicBezTo>
                    <a:pt x="1888" y="2824"/>
                    <a:pt x="1856" y="2648"/>
                    <a:pt x="1840" y="2448"/>
                  </a:cubicBezTo>
                  <a:cubicBezTo>
                    <a:pt x="1824" y="2248"/>
                    <a:pt x="2040" y="1984"/>
                    <a:pt x="1888" y="1728"/>
                  </a:cubicBezTo>
                  <a:cubicBezTo>
                    <a:pt x="1736" y="1472"/>
                    <a:pt x="1224" y="1120"/>
                    <a:pt x="928" y="912"/>
                  </a:cubicBezTo>
                  <a:cubicBezTo>
                    <a:pt x="632" y="704"/>
                    <a:pt x="224" y="632"/>
                    <a:pt x="112" y="480"/>
                  </a:cubicBezTo>
                  <a:cubicBezTo>
                    <a:pt x="0" y="328"/>
                    <a:pt x="232" y="80"/>
                    <a:pt x="256" y="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33400" y="990600"/>
              <a:ext cx="9906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Start</a:t>
              </a:r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3892550" y="1238250"/>
              <a:ext cx="1524000" cy="9906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Talker +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Type</a:t>
              </a: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930650" y="2895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Sentence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Body</a:t>
              </a: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3930650" y="440055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1</a:t>
              </a:r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3930650" y="5562600"/>
              <a:ext cx="1447800" cy="838200"/>
            </a:xfrm>
            <a:prstGeom prst="ellipse">
              <a:avLst/>
            </a:prstGeom>
            <a:solidFill>
              <a:srgbClr val="FEDCD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en-US" sz="1600">
                  <a:latin typeface="Arial" charset="0"/>
                </a:rPr>
                <a:t>Checksum</a:t>
              </a:r>
              <a:br>
                <a:rPr lang="en-US" sz="1600">
                  <a:latin typeface="Arial" charset="0"/>
                </a:rPr>
              </a:br>
              <a:r>
                <a:rPr lang="en-US" sz="1600">
                  <a:latin typeface="Arial" charset="0"/>
                </a:rPr>
                <a:t>2</a:t>
              </a:r>
            </a:p>
          </p:txBody>
        </p:sp>
        <p:cxnSp>
          <p:nvCxnSpPr>
            <p:cNvPr id="19466" name="AutoShape 11"/>
            <p:cNvCxnSpPr>
              <a:cxnSpLocks noChangeShapeType="1"/>
              <a:stCxn id="19462" idx="4"/>
              <a:endCxn id="19463" idx="0"/>
            </p:cNvCxnSpPr>
            <p:nvPr/>
          </p:nvCxnSpPr>
          <p:spPr bwMode="auto">
            <a:xfrm>
              <a:off x="4654550" y="222885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AutoShape 12"/>
            <p:cNvCxnSpPr>
              <a:cxnSpLocks noChangeShapeType="1"/>
              <a:stCxn id="19463" idx="4"/>
              <a:endCxn id="19464" idx="0"/>
            </p:cNvCxnSpPr>
            <p:nvPr/>
          </p:nvCxnSpPr>
          <p:spPr bwMode="auto">
            <a:xfrm>
              <a:off x="4654550" y="3733800"/>
              <a:ext cx="0" cy="6667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AutoShape 13"/>
            <p:cNvCxnSpPr>
              <a:cxnSpLocks noChangeShapeType="1"/>
              <a:stCxn id="19464" idx="4"/>
              <a:endCxn id="19465" idx="0"/>
            </p:cNvCxnSpPr>
            <p:nvPr/>
          </p:nvCxnSpPr>
          <p:spPr bwMode="auto">
            <a:xfrm>
              <a:off x="4654550" y="5238750"/>
              <a:ext cx="0" cy="3238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9" name="Text Box 14"/>
            <p:cNvSpPr txBox="1">
              <a:spLocks noChangeArrowheads="1"/>
            </p:cNvSpPr>
            <p:nvPr/>
          </p:nvSpPr>
          <p:spPr bwMode="auto">
            <a:xfrm>
              <a:off x="1600200" y="1111250"/>
              <a:ext cx="21780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$</a:t>
              </a:r>
              <a:br>
                <a:rPr lang="en-US" sz="1600" b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Append char to buf.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19470" name="Text Box 15"/>
            <p:cNvSpPr txBox="1">
              <a:spLocks noChangeArrowheads="1"/>
            </p:cNvSpPr>
            <p:nvPr/>
          </p:nvSpPr>
          <p:spPr bwMode="auto">
            <a:xfrm>
              <a:off x="5683250" y="958850"/>
              <a:ext cx="300355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*, \r or \n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Append char to buf.</a:t>
              </a:r>
              <a:br>
                <a:rPr lang="en-US" sz="1600" i="1">
                  <a:latin typeface="Arial" charset="0"/>
                </a:rPr>
              </a:br>
              <a:r>
                <a:rPr lang="en-US" sz="1600" i="1">
                  <a:latin typeface="Arial" charset="0"/>
                </a:rPr>
                <a:t>Inc. counter</a:t>
              </a:r>
            </a:p>
          </p:txBody>
        </p:sp>
        <p:cxnSp>
          <p:nvCxnSpPr>
            <p:cNvPr id="19471" name="AutoShape 16"/>
            <p:cNvCxnSpPr>
              <a:cxnSpLocks noChangeShapeType="1"/>
              <a:stCxn id="19462" idx="6"/>
              <a:endCxn id="19462" idx="7"/>
            </p:cNvCxnSpPr>
            <p:nvPr/>
          </p:nvCxnSpPr>
          <p:spPr bwMode="auto">
            <a:xfrm flipH="1" flipV="1">
              <a:off x="5192713" y="1382713"/>
              <a:ext cx="223837" cy="350837"/>
            </a:xfrm>
            <a:prstGeom prst="curvedConnector4">
              <a:avLst>
                <a:gd name="adj1" fmla="val -102130"/>
                <a:gd name="adj2" fmla="val 20633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2" name="AutoShape 17"/>
            <p:cNvCxnSpPr>
              <a:cxnSpLocks noChangeShapeType="1"/>
              <a:stCxn id="19462" idx="3"/>
              <a:endCxn id="19461" idx="5"/>
            </p:cNvCxnSpPr>
            <p:nvPr/>
          </p:nvCxnSpPr>
          <p:spPr bwMode="auto">
            <a:xfrm rot="16200000" flipV="1">
              <a:off x="2559050" y="527051"/>
              <a:ext cx="377825" cy="2736850"/>
            </a:xfrm>
            <a:prstGeom prst="curvedConnector3">
              <a:avLst>
                <a:gd name="adj1" fmla="val -9874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2057400" y="1676400"/>
              <a:ext cx="1454244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 dirty="0">
                  <a:latin typeface="Arial" charset="0"/>
                </a:rPr>
                <a:t>*, \r or \</a:t>
              </a:r>
              <a:r>
                <a:rPr lang="en-US" sz="1600" b="1" dirty="0" smtClean="0">
                  <a:latin typeface="Arial" charset="0"/>
                </a:rPr>
                <a:t>n, </a:t>
              </a:r>
              <a:br>
                <a:rPr lang="en-US" sz="1600" b="1" dirty="0" smtClean="0">
                  <a:latin typeface="Arial" charset="0"/>
                </a:rPr>
              </a:br>
              <a:r>
                <a:rPr lang="en-US" sz="1600" b="1" dirty="0" smtClean="0">
                  <a:latin typeface="Arial" charset="0"/>
                </a:rPr>
                <a:t>non-text, </a:t>
              </a:r>
              <a:r>
                <a:rPr lang="en-US" sz="1600" b="1" dirty="0">
                  <a:latin typeface="Arial" charset="0"/>
                </a:rPr>
                <a:t>or</a:t>
              </a:r>
              <a:br>
                <a:rPr lang="en-US" sz="1600" b="1" dirty="0">
                  <a:latin typeface="Arial" charset="0"/>
                </a:rPr>
              </a:br>
              <a:r>
                <a:rPr lang="en-US" sz="1600" b="1" dirty="0" smtClean="0">
                  <a:latin typeface="Arial" charset="0"/>
                </a:rPr>
                <a:t>counter&gt;6</a:t>
              </a:r>
              <a:endParaRPr lang="en-US" sz="1600" b="1" dirty="0">
                <a:latin typeface="Arial" charset="0"/>
              </a:endParaRPr>
            </a:p>
          </p:txBody>
        </p:sp>
        <p:sp>
          <p:nvSpPr>
            <p:cNvPr id="19474" name="Text Box 19"/>
            <p:cNvSpPr txBox="1">
              <a:spLocks noChangeArrowheads="1"/>
            </p:cNvSpPr>
            <p:nvPr/>
          </p:nvSpPr>
          <p:spPr bwMode="auto">
            <a:xfrm>
              <a:off x="5486400" y="1981200"/>
              <a:ext cx="30480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buf==$SDDBT, $VWVHW, or $YXXDR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all chars. from buf</a:t>
              </a:r>
            </a:p>
          </p:txBody>
        </p:sp>
        <p:cxnSp>
          <p:nvCxnSpPr>
            <p:cNvPr id="19475" name="AutoShape 20"/>
            <p:cNvCxnSpPr>
              <a:cxnSpLocks noChangeShapeType="1"/>
              <a:stCxn id="19463" idx="5"/>
              <a:endCxn id="19463" idx="6"/>
            </p:cNvCxnSpPr>
            <p:nvPr/>
          </p:nvCxnSpPr>
          <p:spPr bwMode="auto">
            <a:xfrm rot="5400000" flipH="1" flipV="1">
              <a:off x="5123656" y="3356769"/>
              <a:ext cx="296863" cy="212725"/>
            </a:xfrm>
            <a:prstGeom prst="curvedConnector4">
              <a:avLst>
                <a:gd name="adj1" fmla="val -118181"/>
                <a:gd name="adj2" fmla="val 207463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6" name="Text Box 21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21653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 except 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cxnSp>
          <p:nvCxnSpPr>
            <p:cNvPr id="19477" name="AutoShape 22"/>
            <p:cNvCxnSpPr>
              <a:cxnSpLocks noChangeShapeType="1"/>
              <a:stCxn id="19461" idx="6"/>
              <a:endCxn id="19462" idx="1"/>
            </p:cNvCxnSpPr>
            <p:nvPr/>
          </p:nvCxnSpPr>
          <p:spPr bwMode="auto">
            <a:xfrm flipV="1">
              <a:off x="1524000" y="1382713"/>
              <a:ext cx="2592388" cy="26987"/>
            </a:xfrm>
            <a:prstGeom prst="curvedConnector4">
              <a:avLst>
                <a:gd name="adj1" fmla="val 45681"/>
                <a:gd name="adj2" fmla="val 148235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 Box 23"/>
            <p:cNvSpPr txBox="1">
              <a:spLocks noChangeArrowheads="1"/>
            </p:cNvSpPr>
            <p:nvPr/>
          </p:nvSpPr>
          <p:spPr bwMode="auto">
            <a:xfrm>
              <a:off x="4641850" y="3822700"/>
              <a:ext cx="16065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*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Enqueue char</a:t>
              </a:r>
            </a:p>
          </p:txBody>
        </p:sp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4876800" y="5105400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checksum1</a:t>
              </a:r>
            </a:p>
          </p:txBody>
        </p:sp>
        <p:cxnSp>
          <p:nvCxnSpPr>
            <p:cNvPr id="19480" name="AutoShape 25"/>
            <p:cNvCxnSpPr>
              <a:cxnSpLocks noChangeShapeType="1"/>
              <a:stCxn id="19463" idx="2"/>
              <a:endCxn id="19461" idx="4"/>
            </p:cNvCxnSpPr>
            <p:nvPr/>
          </p:nvCxnSpPr>
          <p:spPr bwMode="auto">
            <a:xfrm rot="10800000">
              <a:off x="1028700" y="1828800"/>
              <a:ext cx="2901950" cy="1485900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 Box 2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899217" cy="315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/r or /n</a:t>
              </a:r>
              <a:endParaRPr lang="en-US" sz="1600" i="1">
                <a:latin typeface="Arial" charset="0"/>
              </a:endParaRPr>
            </a:p>
          </p:txBody>
        </p:sp>
        <p:sp>
          <p:nvSpPr>
            <p:cNvPr id="19482" name="Text Box 27"/>
            <p:cNvSpPr txBox="1">
              <a:spLocks noChangeArrowheads="1"/>
            </p:cNvSpPr>
            <p:nvPr/>
          </p:nvSpPr>
          <p:spPr bwMode="auto">
            <a:xfrm>
              <a:off x="4953000" y="6251575"/>
              <a:ext cx="2228850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 b="1">
                  <a:latin typeface="Arial" charset="0"/>
                </a:rPr>
                <a:t>Any char.</a:t>
              </a:r>
            </a:p>
            <a:p>
              <a:pPr>
                <a:lnSpc>
                  <a:spcPct val="80000"/>
                </a:lnSpc>
              </a:pPr>
              <a:r>
                <a:rPr lang="en-US" sz="1600" i="1">
                  <a:latin typeface="Arial" charset="0"/>
                </a:rPr>
                <a:t>Save as checksum2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676447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555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5587" y="838200"/>
            <a:ext cx="8659813" cy="58674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switch (</a:t>
            </a:r>
            <a:r>
              <a:rPr lang="en-US" sz="1600" dirty="0" err="1" smtClean="0">
                <a:latin typeface="Lucida Console" pitchFamily="49" charset="0"/>
              </a:rPr>
              <a:t>parser_state</a:t>
            </a:r>
            <a:r>
              <a:rPr lang="en-US" sz="1600" dirty="0" smtClean="0">
                <a:latin typeface="Lucida Console" pitchFamily="49" charset="0"/>
              </a:rPr>
              <a:t>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case TALKER_SENTENCE_TYPE: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switch (</a:t>
            </a:r>
            <a:r>
              <a:rPr lang="en-US" sz="1600" dirty="0" err="1" smtClean="0">
                <a:latin typeface="Lucida Console" pitchFamily="49" charset="0"/>
              </a:rPr>
              <a:t>msg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‘*’: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‘\r’: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‘\n’: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parser_state</a:t>
            </a:r>
            <a:r>
              <a:rPr lang="en-US" sz="1600" dirty="0" smtClean="0">
                <a:latin typeface="Lucida Console" pitchFamily="49" charset="0"/>
              </a:rPr>
              <a:t> = START;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break;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default:</a:t>
            </a:r>
          </a:p>
          <a:p>
            <a:pPr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>
                <a:latin typeface="Lucida Console" pitchFamily="49" charset="0"/>
              </a:rPr>
              <a:t>	if (</a:t>
            </a:r>
            <a:r>
              <a:rPr lang="en-US" sz="1600" dirty="0" err="1">
                <a:latin typeface="Lucida Console" pitchFamily="49" charset="0"/>
              </a:rPr>
              <a:t>Is_Not_Character</a:t>
            </a:r>
            <a:r>
              <a:rPr lang="en-US" sz="1600" dirty="0">
                <a:latin typeface="Lucida Console" pitchFamily="49" charset="0"/>
              </a:rPr>
              <a:t>(</a:t>
            </a:r>
            <a:r>
              <a:rPr lang="en-US" sz="1600" dirty="0" err="1">
                <a:latin typeface="Lucida Console" pitchFamily="49" charset="0"/>
              </a:rPr>
              <a:t>msg</a:t>
            </a:r>
            <a:r>
              <a:rPr lang="en-US" sz="1600" dirty="0">
                <a:latin typeface="Lucida Console" pitchFamily="49" charset="0"/>
              </a:rPr>
              <a:t>[</a:t>
            </a:r>
            <a:r>
              <a:rPr lang="en-US" sz="1600" dirty="0" err="1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]) || n&gt;6) 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>
                <a:latin typeface="Lucida Console" pitchFamily="49" charset="0"/>
              </a:rPr>
              <a:t>			</a:t>
            </a:r>
            <a:r>
              <a:rPr lang="en-US" sz="1600" dirty="0" err="1">
                <a:latin typeface="Lucida Console" pitchFamily="49" charset="0"/>
              </a:rPr>
              <a:t>parser_state</a:t>
            </a:r>
            <a:r>
              <a:rPr lang="en-US" sz="1600" dirty="0">
                <a:latin typeface="Lucida Console" pitchFamily="49" charset="0"/>
              </a:rPr>
              <a:t> = START;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		</a:t>
            </a:r>
            <a:r>
              <a:rPr lang="en-US" sz="1600" dirty="0" smtClean="0">
                <a:latin typeface="Lucida Console" pitchFamily="49" charset="0"/>
              </a:rPr>
              <a:t>} else {</a:t>
            </a:r>
            <a:endParaRPr lang="en-US" sz="1600" dirty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	</a:t>
            </a:r>
            <a:r>
              <a:rPr lang="en-US" sz="1600" dirty="0" err="1" smtClean="0">
                <a:latin typeface="Lucida Console" pitchFamily="49" charset="0"/>
              </a:rPr>
              <a:t>buf</a:t>
            </a:r>
            <a:r>
              <a:rPr lang="en-US" sz="1600" dirty="0" smtClean="0">
                <a:latin typeface="Lucida Console" pitchFamily="49" charset="0"/>
              </a:rPr>
              <a:t>[n++] = </a:t>
            </a:r>
            <a:r>
              <a:rPr lang="en-US" sz="1600" dirty="0" err="1" smtClean="0">
                <a:latin typeface="Lucida Console" pitchFamily="49" charset="0"/>
              </a:rPr>
              <a:t>msg</a:t>
            </a:r>
            <a:r>
              <a:rPr lang="en-US" sz="1600" dirty="0" smtClean="0">
                <a:latin typeface="Lucida Console" pitchFamily="49" charset="0"/>
              </a:rPr>
              <a:t>[</a:t>
            </a:r>
            <a:r>
              <a:rPr lang="en-US" sz="1600" dirty="0" err="1" smtClean="0">
                <a:latin typeface="Lucida Console" pitchFamily="49" charset="0"/>
              </a:rPr>
              <a:t>i</a:t>
            </a:r>
            <a:r>
              <a:rPr lang="en-US" sz="1600" dirty="0" smtClean="0">
                <a:latin typeface="Lucida Console" pitchFamily="49" charset="0"/>
              </a:rPr>
              <a:t>];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		}</a:t>
            </a:r>
            <a:r>
              <a:rPr lang="en-US" sz="1600" dirty="0">
                <a:latin typeface="Lucida Console" pitchFamily="49" charset="0"/>
              </a:rPr>
              <a:t>	</a:t>
            </a:r>
            <a:endParaRPr lang="en-US" sz="1600" dirty="0" smtClean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	break;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if ((n==6) &amp; … ){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parser_state</a:t>
            </a:r>
            <a:r>
              <a:rPr lang="en-US" sz="1600" dirty="0" smtClean="0">
                <a:latin typeface="Lucida Console" pitchFamily="49" charset="0"/>
              </a:rPr>
              <a:t> = SENTENCE_BODY;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}</a:t>
            </a:r>
            <a:r>
              <a:rPr lang="en-US" sz="1600" dirty="0">
                <a:latin typeface="Lucida Console" pitchFamily="49" charset="0"/>
              </a:rPr>
              <a:t>	</a:t>
            </a:r>
            <a:endParaRPr lang="en-US" sz="1600" dirty="0" smtClean="0">
              <a:latin typeface="Lucida Console" pitchFamily="49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	break;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 smtClean="0">
                <a:latin typeface="Lucida Console" pitchFamily="49" charset="0"/>
              </a:rPr>
              <a:t>case SENTENCE_BODY:</a:t>
            </a:r>
          </a:p>
          <a:p>
            <a:pPr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break;</a:t>
            </a:r>
            <a:endParaRPr lang="en-US" sz="16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90732"/>
      </p:ext>
    </p:extLst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r>
              <a:rPr lang="en-US" dirty="0" smtClean="0"/>
              <a:t>KL25Z and Freedom Specifics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5858"/>
      </p:ext>
    </p:extLst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Why Communicate Serially?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Native word size is multi-bit (8, 16, 32, etc.)</a:t>
            </a:r>
          </a:p>
          <a:p>
            <a:endParaRPr lang="en-US" sz="2000" dirty="0" smtClean="0"/>
          </a:p>
          <a:p>
            <a:r>
              <a:rPr lang="en-US" sz="2000" dirty="0" smtClean="0"/>
              <a:t>Often it’s not feasible to support sending all the word’s bits at the same time</a:t>
            </a:r>
          </a:p>
          <a:p>
            <a:pPr lvl="1"/>
            <a:r>
              <a:rPr lang="en-US" sz="1800" dirty="0" smtClean="0"/>
              <a:t>Cost and weight: more wires needed, larger connectors needed</a:t>
            </a:r>
          </a:p>
          <a:p>
            <a:pPr lvl="1"/>
            <a:r>
              <a:rPr lang="en-US" sz="1800" dirty="0" smtClean="0"/>
              <a:t>Mechanical reliability: more wires =&gt; more connector contacts to fail</a:t>
            </a:r>
          </a:p>
          <a:p>
            <a:pPr lvl="1"/>
            <a:r>
              <a:rPr lang="en-US" sz="1800" dirty="0" smtClean="0"/>
              <a:t>Timing Complexity: some bits may arrive later than others due to variations in capacitance and resistance across conductors</a:t>
            </a:r>
          </a:p>
          <a:p>
            <a:pPr lvl="1"/>
            <a:r>
              <a:rPr lang="en-US" sz="1800" dirty="0" smtClean="0"/>
              <a:t>Circuit complexity and power: may not want to have 16 different radio transmitters + receivers in the system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KL25Z Serial I/O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899045"/>
            <a:ext cx="8077200" cy="5405260"/>
            <a:chOff x="228600" y="899045"/>
            <a:chExt cx="8686800" cy="5813204"/>
          </a:xfrm>
        </p:grpSpPr>
        <p:pic>
          <p:nvPicPr>
            <p:cNvPr id="15" name="Picture 14"/>
            <p:cNvPicPr/>
            <p:nvPr/>
          </p:nvPicPr>
          <p:blipFill rotWithShape="1">
            <a:blip r:embed="rId3"/>
            <a:srcRect r="2395" b="2084"/>
            <a:stretch/>
          </p:blipFill>
          <p:spPr>
            <a:xfrm>
              <a:off x="228600" y="899045"/>
              <a:ext cx="5867400" cy="581320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629400" y="2278320"/>
              <a:ext cx="2286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+mj-lt"/>
                </a:rPr>
                <a:t>UART</a:t>
              </a:r>
              <a:endParaRPr lang="en-US" sz="2800" dirty="0">
                <a:solidFill>
                  <a:srgbClr val="00B050"/>
                </a:solidFill>
                <a:latin typeface="+mj-lt"/>
              </a:endParaRPr>
            </a:p>
            <a:p>
              <a:r>
                <a:rPr lang="en-US" sz="2800" dirty="0" smtClean="0">
                  <a:solidFill>
                    <a:srgbClr val="FF0000"/>
                  </a:solidFill>
                  <a:latin typeface="+mj-lt"/>
                </a:rPr>
                <a:t>SPI</a:t>
              </a:r>
              <a:endParaRPr lang="en-US" sz="2800" dirty="0">
                <a:solidFill>
                  <a:srgbClr val="FF0000"/>
                </a:solidFill>
                <a:latin typeface="+mj-lt"/>
              </a:endParaRPr>
            </a:p>
            <a:p>
              <a:r>
                <a:rPr lang="en-US" sz="2800" dirty="0" smtClean="0">
                  <a:solidFill>
                    <a:schemeClr val="accent2"/>
                  </a:solidFill>
                  <a:latin typeface="+mj-lt"/>
                </a:rPr>
                <a:t>I</a:t>
              </a:r>
              <a:r>
                <a:rPr lang="en-US" sz="2800" baseline="300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r>
                <a:rPr lang="en-US" sz="2800" dirty="0" smtClean="0">
                  <a:solidFill>
                    <a:schemeClr val="accent2"/>
                  </a:solidFill>
                  <a:latin typeface="+mj-lt"/>
                </a:rPr>
                <a:t>C</a:t>
              </a:r>
              <a:endParaRPr lang="en-US" sz="2800" dirty="0">
                <a:solidFill>
                  <a:schemeClr val="accent2"/>
                </a:solidFill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81000" y="2183070"/>
              <a:ext cx="228600" cy="274380"/>
              <a:chOff x="457200" y="2183070"/>
              <a:chExt cx="228600" cy="27438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457200" y="218307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457200" y="236220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81000" y="4221420"/>
              <a:ext cx="228600" cy="274380"/>
              <a:chOff x="381000" y="4221420"/>
              <a:chExt cx="228600" cy="27438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381000" y="422142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1000" y="440055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381000" y="327660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81000" y="345573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1000" y="513582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1000" y="531495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638800" y="2948592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638800" y="3127722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259080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5638800" y="276993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638800" y="220980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38800" y="238893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8600" y="4043620"/>
              <a:ext cx="228600" cy="274380"/>
              <a:chOff x="381000" y="4221420"/>
              <a:chExt cx="228600" cy="274380"/>
            </a:xfrm>
            <a:solidFill>
              <a:srgbClr val="FF0000"/>
            </a:solidFill>
          </p:grpSpPr>
          <p:sp>
            <p:nvSpPr>
              <p:cNvPr id="57" name="Rectangle 56"/>
              <p:cNvSpPr/>
              <p:nvPr/>
            </p:nvSpPr>
            <p:spPr bwMode="auto">
              <a:xfrm>
                <a:off x="381000" y="4221420"/>
                <a:ext cx="228600" cy="9525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81000" y="4400550"/>
                <a:ext cx="228600" cy="9525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228600" y="440055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28600" y="457968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505200" y="2562225"/>
              <a:ext cx="228600" cy="274380"/>
              <a:chOff x="457200" y="2183070"/>
              <a:chExt cx="228600" cy="27438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457200" y="218307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457200" y="236220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430780" y="2552700"/>
              <a:ext cx="228600" cy="274380"/>
              <a:chOff x="457200" y="2183070"/>
              <a:chExt cx="228600" cy="274380"/>
            </a:xfrm>
          </p:grpSpPr>
          <p:sp>
            <p:nvSpPr>
              <p:cNvPr id="32" name="Rectangle 31"/>
              <p:cNvSpPr/>
              <p:nvPr/>
            </p:nvSpPr>
            <p:spPr bwMode="auto">
              <a:xfrm>
                <a:off x="457200" y="218307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57200" y="236220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381000" y="2544732"/>
              <a:ext cx="228600" cy="95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81000" y="3897630"/>
              <a:ext cx="228600" cy="95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81000" y="289560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590800" y="327660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590800" y="3455730"/>
              <a:ext cx="228600" cy="9525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28600" y="3893288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2514600" y="5105400"/>
              <a:ext cx="228600" cy="274380"/>
              <a:chOff x="381000" y="4221420"/>
              <a:chExt cx="228600" cy="274380"/>
            </a:xfrm>
            <a:solidFill>
              <a:srgbClr val="FF0000"/>
            </a:solidFill>
          </p:grpSpPr>
          <p:sp>
            <p:nvSpPr>
              <p:cNvPr id="62" name="Rectangle 61"/>
              <p:cNvSpPr/>
              <p:nvPr/>
            </p:nvSpPr>
            <p:spPr bwMode="auto">
              <a:xfrm>
                <a:off x="381000" y="4221420"/>
                <a:ext cx="228600" cy="9525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381000" y="4400550"/>
                <a:ext cx="228600" cy="95250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667000" y="5105400"/>
              <a:ext cx="228600" cy="274380"/>
              <a:chOff x="457200" y="2183070"/>
              <a:chExt cx="228600" cy="27438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" y="218307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457200" y="236220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 bwMode="auto">
            <a:xfrm>
              <a:off x="266700" y="2543175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28600" y="5138849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497226" y="360813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497226" y="378593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497226" y="396506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426882" y="2209800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590800" y="2913742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90800" y="3092872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590800" y="4426395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90800" y="4605525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505200" y="2923952"/>
              <a:ext cx="228600" cy="274380"/>
              <a:chOff x="457200" y="2183070"/>
              <a:chExt cx="228600" cy="274380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457200" y="218307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457200" y="2362200"/>
                <a:ext cx="228600" cy="95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2" name="Rectangle 81"/>
            <p:cNvSpPr/>
            <p:nvPr/>
          </p:nvSpPr>
          <p:spPr bwMode="auto">
            <a:xfrm>
              <a:off x="3492796" y="4144187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492796" y="4323317"/>
              <a:ext cx="228600" cy="9525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843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KL25Z Clock Gating for Serial Comm.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40148"/>
            <a:ext cx="8839200" cy="2617852"/>
          </a:xfrm>
        </p:spPr>
        <p:txBody>
          <a:bodyPr/>
          <a:lstStyle/>
          <a:p>
            <a:r>
              <a:rPr lang="en-US" sz="2000" dirty="0" smtClean="0"/>
              <a:t>Set corresponding bit(s) in SIM_SCGC4</a:t>
            </a:r>
            <a:r>
              <a:rPr lang="en-US" dirty="0" smtClean="0"/>
              <a:t> </a:t>
            </a:r>
            <a:r>
              <a:rPr lang="en-US" sz="2000" dirty="0" smtClean="0"/>
              <a:t>Register</a:t>
            </a:r>
            <a:endParaRPr lang="en-US" sz="2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39200" cy="305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77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dirty="0" smtClean="0"/>
              <a:t>Asynchronous serial (UART) Communications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6460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Transmitter Basics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912386"/>
            <a:ext cx="8839200" cy="24122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/>
              <a:t>If no data to send, keep sending 1 (stop bit) – </a:t>
            </a:r>
            <a:r>
              <a:rPr lang="en-US" sz="2400" i="1" dirty="0" smtClean="0"/>
              <a:t>idle line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/>
              <a:t>When there is a data word to send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Send a 0 (start bit) to indicate the start of a word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Send each data bit in the word (use a shift register for the </a:t>
            </a:r>
            <a:r>
              <a:rPr lang="en-US" sz="2000" i="1" dirty="0" smtClean="0"/>
              <a:t>transmit buffer</a:t>
            </a:r>
            <a:r>
              <a:rPr lang="en-US" sz="2000" dirty="0" smtClean="0"/>
              <a:t>)</a:t>
            </a:r>
          </a:p>
          <a:p>
            <a:pPr lvl="1">
              <a:spcBef>
                <a:spcPct val="0"/>
              </a:spcBef>
            </a:pPr>
            <a:r>
              <a:rPr lang="en-US" sz="2000" dirty="0" smtClean="0"/>
              <a:t>Send a 1 (stop bit) to indicate the end of the word 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685113"/>
              </p:ext>
            </p:extLst>
          </p:nvPr>
        </p:nvGraphicFramePr>
        <p:xfrm>
          <a:off x="2581275" y="985611"/>
          <a:ext cx="59531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Bitmap Image" r:id="rId4" imgW="5952381" imgH="1409897" progId="Paint.Picture">
                  <p:embed/>
                </p:oleObj>
              </mc:Choice>
              <mc:Fallback>
                <p:oleObj name="Bitmap Image" r:id="rId4" imgW="5952381" imgH="1409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985611"/>
                        <a:ext cx="59531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 rot="5400000">
            <a:off x="2914734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70300" y="974725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000">
                <a:latin typeface="Arial" charset="0"/>
                <a:cs typeface="Arial" charset="0"/>
              </a:rPr>
              <a:t>Data</a:t>
            </a:r>
          </a:p>
          <a:p>
            <a:pPr algn="ctr"/>
            <a:r>
              <a:rPr lang="en-US" sz="2000">
                <a:latin typeface="Arial" charset="0"/>
                <a:cs typeface="Arial" charset="0"/>
              </a:rPr>
              <a:t>bits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304800" y="2667000"/>
            <a:ext cx="1931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800" dirty="0">
                <a:latin typeface="Arial" charset="0"/>
                <a:cs typeface="Arial" charset="0"/>
              </a:rPr>
              <a:t>Data Sampling Time at Receiver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57500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32442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8006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578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7531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52484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7056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1628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648647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713442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610672" y="1752600"/>
            <a:ext cx="0" cy="106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 Box 13"/>
          <p:cNvSpPr txBox="1">
            <a:spLocks noChangeArrowheads="1"/>
          </p:cNvSpPr>
          <p:nvPr/>
        </p:nvSpPr>
        <p:spPr bwMode="auto">
          <a:xfrm rot="5400000">
            <a:off x="2312494" y="3250105"/>
            <a:ext cx="10167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Time Zero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 rot="5400000">
            <a:off x="3855476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 rot="5400000">
            <a:off x="4325847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 rot="5400000">
            <a:off x="4796218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 rot="5400000">
            <a:off x="5266589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 rot="5400000">
            <a:off x="5736960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 rot="5400000">
            <a:off x="6207331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 rot="5400000">
            <a:off x="6677702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 rot="5400000">
            <a:off x="7148073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 rot="5400000">
            <a:off x="7618441" y="3047232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 rot="5400000">
            <a:off x="3385105" y="3073699"/>
            <a:ext cx="421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i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T</a:t>
            </a:r>
            <a:r>
              <a:rPr lang="en-US" sz="1400" i="1" baseline="-25000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bit</a:t>
            </a:r>
            <a:endParaRPr lang="en-US" sz="1400" i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Receiver Basics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86200"/>
            <a:ext cx="8839200" cy="2743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Wait for a falling edge (beginning of a Start bit)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Then wait ½ bit time 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Do the following for as many data bits in the word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Wait 1 bit time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Read the data bit and shift it into a </a:t>
            </a:r>
            <a:r>
              <a:rPr lang="en-US" i="1" dirty="0" smtClean="0"/>
              <a:t>receive buffer </a:t>
            </a:r>
            <a:r>
              <a:rPr lang="en-US" dirty="0" smtClean="0"/>
              <a:t>(shift register)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Wait 1 bit time</a:t>
            </a:r>
          </a:p>
          <a:p>
            <a:pPr lvl="1">
              <a:spcBef>
                <a:spcPct val="0"/>
              </a:spcBef>
            </a:pPr>
            <a:r>
              <a:rPr lang="en-US" sz="1800" dirty="0" smtClean="0"/>
              <a:t>Read the bit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if 1 (Stop bit), then OK</a:t>
            </a:r>
          </a:p>
          <a:p>
            <a:pPr lvl="2">
              <a:spcBef>
                <a:spcPct val="0"/>
              </a:spcBef>
            </a:pPr>
            <a:r>
              <a:rPr lang="en-US" dirty="0" smtClean="0"/>
              <a:t>if 0, there’s a problem!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974725"/>
            <a:ext cx="8229600" cy="2937662"/>
            <a:chOff x="304800" y="974725"/>
            <a:chExt cx="8229600" cy="2937662"/>
          </a:xfrm>
        </p:grpSpPr>
        <p:graphicFrame>
          <p:nvGraphicFramePr>
            <p:cNvPr id="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685113"/>
                </p:ext>
              </p:extLst>
            </p:nvPr>
          </p:nvGraphicFramePr>
          <p:xfrm>
            <a:off x="2581275" y="985611"/>
            <a:ext cx="5953125" cy="1409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5" name="Bitmap Image" r:id="rId4" imgW="5952381" imgH="1409897" progId="Paint.Picture">
                    <p:embed/>
                  </p:oleObj>
                </mc:Choice>
                <mc:Fallback>
                  <p:oleObj name="Bitmap Image" r:id="rId4" imgW="5952381" imgH="140989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275" y="985611"/>
                          <a:ext cx="5953125" cy="1409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 rot="5400000">
              <a:off x="3210946" y="3159442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*1.5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3670300" y="974725"/>
              <a:ext cx="720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latin typeface="Arial" charset="0"/>
                  <a:cs typeface="Arial" charset="0"/>
                </a:rPr>
                <a:t>Data</a:t>
              </a:r>
            </a:p>
            <a:p>
              <a:pPr algn="ctr"/>
              <a:r>
                <a:rPr lang="en-US" sz="2000">
                  <a:latin typeface="Arial" charset="0"/>
                  <a:cs typeface="Arial" charset="0"/>
                </a:rPr>
                <a:t>bits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193119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800" dirty="0">
                  <a:latin typeface="Arial" charset="0"/>
                  <a:cs typeface="Arial" charset="0"/>
                </a:rPr>
                <a:t>Data Sampling Time at Receiver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28575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5814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038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44958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9911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4864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5943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4008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6886575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737235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7848600" y="1752600"/>
              <a:ext cx="0" cy="1066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2857500" y="2362200"/>
              <a:ext cx="7239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 rot="5400000">
              <a:off x="36666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*2.5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 rot="5400000">
              <a:off x="41238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*3.5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 rot="5400000">
              <a:off x="4584034" y="3188367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*4.5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 rot="5400000">
              <a:off x="51144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5.5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 rot="5400000">
              <a:off x="55716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*6.5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 rot="5400000">
              <a:off x="6031835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*7.5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 rot="5400000">
              <a:off x="65622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*8.5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 rot="5400000">
              <a:off x="7019457" y="3188366"/>
              <a:ext cx="74090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*9.5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 rot="5400000">
              <a:off x="7429942" y="3188366"/>
              <a:ext cx="8402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</a:t>
              </a:r>
              <a:r>
                <a:rPr lang="en-US" sz="1400" i="1" baseline="-25000" dirty="0" err="1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bit</a:t>
              </a:r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*10.5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 rot="5400000">
              <a:off x="2312494" y="3250105"/>
              <a:ext cx="10167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i="1" dirty="0" smtClean="0">
                  <a:solidFill>
                    <a:schemeClr val="accent2"/>
                  </a:solidFill>
                  <a:latin typeface="Arial" charset="0"/>
                  <a:cs typeface="Arial" charset="0"/>
                </a:rPr>
                <a:t>Time Zero</a:t>
              </a:r>
              <a:endParaRPr lang="en-US" sz="1400" i="1" dirty="0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2857500" y="2438400"/>
              <a:ext cx="11731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2857500" y="2514600"/>
              <a:ext cx="16383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2856011" y="2743200"/>
              <a:ext cx="499258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2857500" y="2671762"/>
              <a:ext cx="451485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CC66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23646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 this to work…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Transmitter and receiver must agree on several things (protocol)</a:t>
            </a:r>
          </a:p>
          <a:p>
            <a:pPr lvl="1"/>
            <a:r>
              <a:rPr lang="en-US" dirty="0" smtClean="0"/>
              <a:t>Order of data bits</a:t>
            </a:r>
          </a:p>
          <a:p>
            <a:pPr lvl="1"/>
            <a:r>
              <a:rPr lang="en-US" dirty="0" smtClean="0"/>
              <a:t>Number of data bits</a:t>
            </a:r>
          </a:p>
          <a:p>
            <a:pPr lvl="1"/>
            <a:r>
              <a:rPr lang="en-US" dirty="0" smtClean="0"/>
              <a:t>What a start bit is (1 or 0) </a:t>
            </a:r>
          </a:p>
          <a:p>
            <a:pPr lvl="1"/>
            <a:r>
              <a:rPr lang="en-US" dirty="0" smtClean="0"/>
              <a:t>What a stop bit is (1 or 0)</a:t>
            </a:r>
          </a:p>
          <a:p>
            <a:pPr lvl="1"/>
            <a:r>
              <a:rPr lang="en-US" dirty="0" smtClean="0"/>
              <a:t>How long a bit lasts</a:t>
            </a:r>
          </a:p>
          <a:p>
            <a:pPr lvl="2"/>
            <a:r>
              <a:rPr lang="en-US" dirty="0" smtClean="0"/>
              <a:t>Transmitter and receiver clocks must be reasonably close, since the only timing reference is the start of the start bit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KL25 UARTs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UART: Universal (configurable) Asynchronous Receiver/Transmitter</a:t>
            </a:r>
          </a:p>
          <a:p>
            <a:endParaRPr lang="en-US" sz="2000" dirty="0" smtClean="0"/>
          </a:p>
          <a:p>
            <a:r>
              <a:rPr lang="en-US" sz="2000" dirty="0" smtClean="0"/>
              <a:t>UART0</a:t>
            </a:r>
          </a:p>
          <a:p>
            <a:pPr lvl="1"/>
            <a:r>
              <a:rPr lang="en-US" sz="1800" dirty="0" smtClean="0"/>
              <a:t>Low Power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an oversample from 4x to 32x</a:t>
            </a:r>
          </a:p>
          <a:p>
            <a:endParaRPr lang="en-US" sz="2000" dirty="0" smtClean="0"/>
          </a:p>
          <a:p>
            <a:r>
              <a:rPr lang="en-US" sz="2000" dirty="0" smtClean="0"/>
              <a:t>UART1, UART2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31389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29130"/>
            <a:ext cx="5760286" cy="539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65186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3857"/>
            <a:ext cx="7391400" cy="53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8555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 Oversampling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839200" cy="3962400"/>
          </a:xfrm>
        </p:spPr>
        <p:txBody>
          <a:bodyPr/>
          <a:lstStyle/>
          <a:p>
            <a:r>
              <a:rPr lang="en-US" sz="2000" dirty="0" smtClean="0"/>
              <a:t>When receiving, UART </a:t>
            </a:r>
            <a:r>
              <a:rPr lang="en-US" sz="2000" i="1" dirty="0" smtClean="0"/>
              <a:t>oversamples</a:t>
            </a:r>
            <a:r>
              <a:rPr lang="en-US" sz="2000" dirty="0" smtClean="0"/>
              <a:t> incoming data line </a:t>
            </a:r>
          </a:p>
          <a:p>
            <a:pPr lvl="1"/>
            <a:r>
              <a:rPr lang="en-US" sz="1800" dirty="0"/>
              <a:t>Extra samples allow voting, improving noise immunity</a:t>
            </a:r>
          </a:p>
          <a:p>
            <a:pPr lvl="1"/>
            <a:r>
              <a:rPr lang="en-US" sz="1800" dirty="0" smtClean="0"/>
              <a:t>Better synchronization to incoming data, improving noise immunity</a:t>
            </a:r>
          </a:p>
          <a:p>
            <a:endParaRPr lang="en-US" sz="2000" dirty="0" smtClean="0"/>
          </a:p>
          <a:p>
            <a:r>
              <a:rPr lang="en-US" sz="2000" dirty="0" smtClean="0"/>
              <a:t>UART0 provides configurable oversampling </a:t>
            </a:r>
            <a:r>
              <a:rPr lang="en-US" sz="2000" dirty="0"/>
              <a:t>from 4x to 32x</a:t>
            </a:r>
            <a:endParaRPr lang="en-US" sz="2000" dirty="0" smtClean="0"/>
          </a:p>
          <a:p>
            <a:pPr lvl="1"/>
            <a:r>
              <a:rPr lang="en-US" sz="1800" dirty="0" smtClean="0"/>
              <a:t>Put </a:t>
            </a:r>
            <a:r>
              <a:rPr lang="en-US" sz="1800" dirty="0"/>
              <a:t>desired oversampling factor minus one into UART0 Control Register 4, OSR bits.</a:t>
            </a:r>
          </a:p>
          <a:p>
            <a:endParaRPr lang="en-US" sz="2000" dirty="0" smtClean="0"/>
          </a:p>
          <a:p>
            <a:r>
              <a:rPr lang="en-US" sz="2000" dirty="0" smtClean="0"/>
              <a:t>UART1, UART2 have fixed 16x oversampling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38200" y="1447800"/>
            <a:ext cx="8001000" cy="1295400"/>
            <a:chOff x="1066800" y="1447800"/>
            <a:chExt cx="8001000" cy="1295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066800" y="1447800"/>
              <a:ext cx="1600200" cy="1295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667000" y="1447800"/>
              <a:ext cx="1600200" cy="1295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267200" y="1447800"/>
              <a:ext cx="1600200" cy="1295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867400" y="1447800"/>
              <a:ext cx="1600200" cy="1295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467600" y="1447800"/>
              <a:ext cx="1600200" cy="129540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8200" y="1447800"/>
            <a:ext cx="8001000" cy="1295400"/>
            <a:chOff x="838200" y="1447800"/>
            <a:chExt cx="8001000" cy="1295400"/>
          </a:xfrm>
        </p:grpSpPr>
        <p:grpSp>
          <p:nvGrpSpPr>
            <p:cNvPr id="19" name="Group 18"/>
            <p:cNvGrpSpPr/>
            <p:nvPr/>
          </p:nvGrpSpPr>
          <p:grpSpPr>
            <a:xfrm>
              <a:off x="2438400" y="1447800"/>
              <a:ext cx="1600200" cy="1295400"/>
              <a:chOff x="838200" y="1600200"/>
              <a:chExt cx="6400800" cy="1295400"/>
            </a:xfrm>
          </p:grpSpPr>
          <p:sp>
            <p:nvSpPr>
              <p:cNvPr id="14" name="Rectangle 13"/>
              <p:cNvSpPr/>
              <p:nvPr/>
            </p:nvSpPr>
            <p:spPr bwMode="auto">
              <a:xfrm>
                <a:off x="8382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4384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40386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56388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38600" y="1447800"/>
              <a:ext cx="1600200" cy="1295400"/>
              <a:chOff x="838200" y="1600200"/>
              <a:chExt cx="6400800" cy="1295400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8382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4384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0386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56388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638800" y="1447800"/>
              <a:ext cx="1600200" cy="1295400"/>
              <a:chOff x="838200" y="1600200"/>
              <a:chExt cx="6400800" cy="1295400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8382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24384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40386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6388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38200" y="1447800"/>
              <a:ext cx="1600200" cy="1295400"/>
              <a:chOff x="838200" y="1600200"/>
              <a:chExt cx="6400800" cy="129540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8382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4384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40386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6388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239000" y="1447800"/>
              <a:ext cx="1600200" cy="1295400"/>
              <a:chOff x="838200" y="1600200"/>
              <a:chExt cx="6400800" cy="1295400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8382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4384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40386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638800" y="1600200"/>
                <a:ext cx="1600200" cy="1295400"/>
              </a:xfrm>
              <a:prstGeom prst="rect">
                <a:avLst/>
              </a:prstGeom>
              <a:noFill/>
              <a:ln w="9525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/>
              <p14:cNvContentPartPr/>
              <p14:nvPr/>
            </p14:nvContentPartPr>
            <p14:xfrm>
              <a:off x="858192" y="1406568"/>
              <a:ext cx="8084880" cy="13536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32" y="1393968"/>
                <a:ext cx="8104680" cy="13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77368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System: Voyager Spacecraft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886200"/>
            <a:ext cx="8610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Launched in 1977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Constraints: Reliability, power, size, weight, reliability, reliability, etc. 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“Uplink communications is via S-band (16-bits/sec command rate) while an X-band transmitter provides downlink telemetry at 160 bits/sec normally and 1.4 kbps for playback of high-rate plasma wave data. All data are transmitted from and received at the spacecraft via the 3.7 meter high-gain antenna (HGA).” </a:t>
            </a:r>
            <a:r>
              <a:rPr lang="en-US" sz="1600" dirty="0" smtClean="0">
                <a:hlinkClick r:id="rId3"/>
              </a:rPr>
              <a:t>http://voyager.jpl.nasa.gov/spacecraft/index.html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Uplink – to spacecraft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Downlink – from spacecraft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0638"/>
            <a:ext cx="3314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24"/>
          <a:stretch>
            <a:fillRect/>
          </a:stretch>
        </p:blipFill>
        <p:spPr bwMode="auto">
          <a:xfrm>
            <a:off x="304800" y="1219200"/>
            <a:ext cx="240665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19812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1371600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Gloucester MT Extra Condensed"/>
              </a:rPr>
              <a:t>???</a:t>
            </a:r>
          </a:p>
        </p:txBody>
      </p:sp>
    </p:spTree>
  </p:cSld>
  <p:clrMapOvr>
    <a:masterClrMapping/>
  </p:clrMapOvr>
  <p:transition>
    <p:pull dir="r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Baud Rate Generator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898484"/>
            <a:ext cx="7772400" cy="25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3505200"/>
            <a:ext cx="8839200" cy="3352800"/>
          </a:xfrm>
        </p:spPr>
        <p:txBody>
          <a:bodyPr/>
          <a:lstStyle/>
          <a:p>
            <a:r>
              <a:rPr lang="en-US" sz="2000" dirty="0" smtClean="0"/>
              <a:t>Need </a:t>
            </a:r>
            <a:r>
              <a:rPr lang="en-US" sz="2000" dirty="0"/>
              <a:t>to divide </a:t>
            </a:r>
            <a:r>
              <a:rPr lang="en-US" sz="2000" dirty="0" smtClean="0"/>
              <a:t>module clock frequency down </a:t>
            </a:r>
            <a:r>
              <a:rPr lang="en-US" sz="2000" dirty="0"/>
              <a:t>to desired baud rate * oversampling factor</a:t>
            </a:r>
          </a:p>
          <a:p>
            <a:endParaRPr lang="en-US" sz="2000" dirty="0" smtClean="0"/>
          </a:p>
          <a:p>
            <a:r>
              <a:rPr lang="en-US" sz="2000" dirty="0" smtClean="0"/>
              <a:t>Example</a:t>
            </a:r>
            <a:endParaRPr lang="en-US" sz="2000" dirty="0"/>
          </a:p>
          <a:p>
            <a:pPr lvl="1"/>
            <a:r>
              <a:rPr lang="en-US" sz="1800" dirty="0"/>
              <a:t>24 MHz -&gt; 4800 baud with 16x oversampling</a:t>
            </a:r>
          </a:p>
          <a:p>
            <a:pPr lvl="1"/>
            <a:r>
              <a:rPr lang="en-US" sz="1800" dirty="0"/>
              <a:t>Division factor = 24E6/(4800*16) = </a:t>
            </a:r>
            <a:r>
              <a:rPr lang="en-US" sz="1800" dirty="0" smtClean="0"/>
              <a:t>312.5. Must round to closest integer value ( 312 or 313), will have a slight frequency error.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829430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Using the UART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When can we transmit?</a:t>
            </a:r>
          </a:p>
          <a:p>
            <a:pPr lvl="1"/>
            <a:r>
              <a:rPr lang="en-US" sz="1800" dirty="0" smtClean="0"/>
              <a:t>Transmit buffer must be empty</a:t>
            </a:r>
          </a:p>
          <a:p>
            <a:pPr lvl="1"/>
            <a:r>
              <a:rPr lang="en-US" sz="1800" dirty="0" smtClean="0"/>
              <a:t>Can poll </a:t>
            </a:r>
            <a:r>
              <a:rPr lang="en-US" sz="1800" dirty="0" err="1" smtClean="0"/>
              <a:t>UARTx</a:t>
            </a:r>
            <a:r>
              <a:rPr lang="en-US" sz="1800" dirty="0" smtClean="0"/>
              <a:t>-&gt;S1 TDRE flag</a:t>
            </a:r>
          </a:p>
          <a:p>
            <a:pPr lvl="1"/>
            <a:r>
              <a:rPr lang="en-US" sz="1800" dirty="0" smtClean="0"/>
              <a:t>Or we can use an interrupt, in which case we will need to queue up data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Put data to be sent into </a:t>
            </a:r>
            <a:r>
              <a:rPr lang="en-US" sz="2000" dirty="0" err="1" smtClean="0"/>
              <a:t>UARTx_D</a:t>
            </a:r>
            <a:r>
              <a:rPr lang="en-US" sz="2000" dirty="0" smtClean="0"/>
              <a:t> (</a:t>
            </a:r>
            <a:r>
              <a:rPr lang="en-US" sz="2000" dirty="0" err="1" smtClean="0"/>
              <a:t>UARTx</a:t>
            </a:r>
            <a:r>
              <a:rPr lang="en-US" sz="2000" dirty="0" smtClean="0"/>
              <a:t>-&gt;D in with CMSIS)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20484" name="Rectangle 102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When can we receive a byte?</a:t>
            </a:r>
          </a:p>
          <a:p>
            <a:pPr lvl="1"/>
            <a:r>
              <a:rPr lang="en-US" sz="1800" dirty="0" smtClean="0"/>
              <a:t>Receive buffer must be full</a:t>
            </a:r>
          </a:p>
          <a:p>
            <a:pPr lvl="1"/>
            <a:r>
              <a:rPr lang="en-US" sz="1800" dirty="0" smtClean="0"/>
              <a:t>Can poll </a:t>
            </a:r>
            <a:r>
              <a:rPr lang="en-US" sz="1800" dirty="0" err="1" smtClean="0"/>
              <a:t>UARTx</a:t>
            </a:r>
            <a:r>
              <a:rPr lang="en-US" sz="1800" dirty="0" smtClean="0"/>
              <a:t>-&gt;S1 RDRF flag</a:t>
            </a:r>
          </a:p>
          <a:p>
            <a:pPr lvl="1"/>
            <a:r>
              <a:rPr lang="en-US" sz="1800" dirty="0" smtClean="0"/>
              <a:t>Or we can use an interrupt, and again we will need to queue the data</a:t>
            </a:r>
          </a:p>
          <a:p>
            <a:endParaRPr lang="en-US" sz="2000" dirty="0" smtClean="0"/>
          </a:p>
          <a:p>
            <a:r>
              <a:rPr lang="en-US" sz="2000" dirty="0" smtClean="0"/>
              <a:t>Get data from </a:t>
            </a:r>
            <a:r>
              <a:rPr lang="en-US" sz="2000" dirty="0" err="1" smtClean="0"/>
              <a:t>UARTx_D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UARTx</a:t>
            </a:r>
            <a:r>
              <a:rPr lang="en-US" sz="2000" dirty="0"/>
              <a:t>-&gt;D in with CMSIS)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701562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Control Register 1 (UART0_C1)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839200" cy="4800600"/>
          </a:xfrm>
        </p:spPr>
        <p:txBody>
          <a:bodyPr/>
          <a:lstStyle/>
          <a:p>
            <a:r>
              <a:rPr lang="en-US" sz="2000" dirty="0" smtClean="0"/>
              <a:t>LOOPS: Enables loopback/single-pin (TX/RX) mode</a:t>
            </a:r>
          </a:p>
          <a:p>
            <a:r>
              <a:rPr lang="en-US" sz="2000" dirty="0" smtClean="0"/>
              <a:t>DOZEN: Doze enable – disable UART in sleep mode</a:t>
            </a:r>
          </a:p>
          <a:p>
            <a:r>
              <a:rPr lang="en-US" sz="2000" dirty="0" smtClean="0"/>
              <a:t>RSRC: Selects between loopback and single-pin mode</a:t>
            </a:r>
          </a:p>
          <a:p>
            <a:r>
              <a:rPr lang="en-US" sz="2000" dirty="0" smtClean="0"/>
              <a:t>M: Select 9-bit data mode (instead of 8-bit data)</a:t>
            </a:r>
          </a:p>
          <a:p>
            <a:r>
              <a:rPr lang="en-US" sz="2000" dirty="0" smtClean="0"/>
              <a:t>WAKE: Wakeup method</a:t>
            </a:r>
          </a:p>
          <a:p>
            <a:r>
              <a:rPr lang="en-US" sz="2000" dirty="0" smtClean="0"/>
              <a:t>ILT: Idle line type</a:t>
            </a:r>
          </a:p>
          <a:p>
            <a:r>
              <a:rPr lang="en-US" sz="2000" dirty="0" smtClean="0"/>
              <a:t>PE: Parity enabled with 1</a:t>
            </a:r>
          </a:p>
          <a:p>
            <a:r>
              <a:rPr lang="en-US" sz="2000" dirty="0" smtClean="0"/>
              <a:t>PT: Odd parity with 1, even parity with 0</a:t>
            </a:r>
            <a:endParaRPr lang="en-US" sz="20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96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11993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Control Register 2 (UART0_C2)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39200" cy="4648200"/>
          </a:xfrm>
        </p:spPr>
        <p:txBody>
          <a:bodyPr/>
          <a:lstStyle/>
          <a:p>
            <a:r>
              <a:rPr lang="en-US" sz="2000" dirty="0" smtClean="0"/>
              <a:t>Interrupt Enables</a:t>
            </a:r>
          </a:p>
          <a:p>
            <a:pPr lvl="1"/>
            <a:r>
              <a:rPr lang="en-US" sz="1800" dirty="0" smtClean="0"/>
              <a:t>TIE: Interrupt when Transmit Data Register is empty</a:t>
            </a:r>
          </a:p>
          <a:p>
            <a:pPr lvl="1"/>
            <a:r>
              <a:rPr lang="en-US" sz="1800" dirty="0" smtClean="0"/>
              <a:t>TCIE: Interrupt when transmission completes</a:t>
            </a:r>
          </a:p>
          <a:p>
            <a:pPr lvl="1"/>
            <a:r>
              <a:rPr lang="en-US" sz="1800" dirty="0" smtClean="0"/>
              <a:t>RIE: Interrupt when receiver has data ready</a:t>
            </a:r>
          </a:p>
          <a:p>
            <a:r>
              <a:rPr lang="en-US" sz="2000" dirty="0" smtClean="0"/>
              <a:t>Module Enables</a:t>
            </a:r>
          </a:p>
          <a:p>
            <a:pPr lvl="1"/>
            <a:r>
              <a:rPr lang="en-US" sz="1800" dirty="0" smtClean="0"/>
              <a:t>TE: Transmitter enable</a:t>
            </a:r>
          </a:p>
          <a:p>
            <a:pPr lvl="1"/>
            <a:r>
              <a:rPr lang="en-US" sz="1800" dirty="0" smtClean="0"/>
              <a:t>RE: Receiver enable</a:t>
            </a:r>
          </a:p>
          <a:p>
            <a:r>
              <a:rPr lang="en-US" sz="2000" dirty="0" smtClean="0"/>
              <a:t>Other</a:t>
            </a:r>
          </a:p>
          <a:p>
            <a:pPr lvl="1"/>
            <a:r>
              <a:rPr lang="en-US" sz="1800" dirty="0" smtClean="0"/>
              <a:t>RWU: Put receiver in standby mode, will wake up when condition occurs</a:t>
            </a:r>
          </a:p>
          <a:p>
            <a:pPr lvl="1"/>
            <a:r>
              <a:rPr lang="en-US" sz="1800" dirty="0" smtClean="0"/>
              <a:t>SBK: Send a break character (all zeroes) </a:t>
            </a:r>
            <a:endParaRPr lang="en-US" sz="1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8283"/>
            <a:ext cx="8763000" cy="91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273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Status Register 1 (UART_S1)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839200" cy="4648200"/>
          </a:xfrm>
        </p:spPr>
        <p:txBody>
          <a:bodyPr/>
          <a:lstStyle/>
          <a:p>
            <a:r>
              <a:rPr lang="en-US" sz="2000" dirty="0" smtClean="0"/>
              <a:t>TDRE: Transmit data register empty, can write more data to data register</a:t>
            </a:r>
          </a:p>
          <a:p>
            <a:r>
              <a:rPr lang="en-US" sz="2000" dirty="0" smtClean="0"/>
              <a:t>TC: Transmission complete.</a:t>
            </a:r>
          </a:p>
          <a:p>
            <a:r>
              <a:rPr lang="en-US" sz="2000" dirty="0" smtClean="0"/>
              <a:t>RDRF: Receiver data register full, can read data from data register</a:t>
            </a:r>
          </a:p>
          <a:p>
            <a:r>
              <a:rPr lang="en-US" sz="2000" dirty="0" smtClean="0"/>
              <a:t>IDLE: UART receive line has been idle for one full character time</a:t>
            </a:r>
          </a:p>
          <a:p>
            <a:r>
              <a:rPr lang="en-US" sz="2000" dirty="0" smtClean="0"/>
              <a:t>OR: Receive overrun. Received data has overwritten previous data in receive buffer</a:t>
            </a:r>
          </a:p>
          <a:p>
            <a:r>
              <a:rPr lang="en-US" sz="2000" dirty="0" smtClean="0"/>
              <a:t>NF: Noise flag. Receiver data bit samples don’t agree.</a:t>
            </a:r>
          </a:p>
          <a:p>
            <a:r>
              <a:rPr lang="en-US" sz="2000" dirty="0" smtClean="0"/>
              <a:t>FE: Framing error. Received 0 for a stop bit, expected 1.</a:t>
            </a:r>
          </a:p>
          <a:p>
            <a:r>
              <a:rPr lang="en-US" sz="2000" dirty="0" smtClean="0"/>
              <a:t>PF: Parity error. Incorrect parity received.</a:t>
            </a:r>
            <a:endParaRPr lang="en-US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839200" cy="125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31832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UART Status Register 2 (UARTx_S2)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839200" cy="4495800"/>
          </a:xfrm>
        </p:spPr>
        <p:txBody>
          <a:bodyPr/>
          <a:lstStyle/>
          <a:p>
            <a:r>
              <a:rPr lang="en-US" sz="2000" dirty="0" smtClean="0"/>
              <a:t>LBDIF: LIN break detect interrupt flag</a:t>
            </a:r>
          </a:p>
          <a:p>
            <a:r>
              <a:rPr lang="en-US" sz="2000" dirty="0" smtClean="0"/>
              <a:t>RXEDGIF: Active edge on receive pin detected</a:t>
            </a:r>
          </a:p>
          <a:p>
            <a:r>
              <a:rPr lang="en-US" sz="2000" dirty="0" smtClean="0"/>
              <a:t>MSBF: Send MSB first. Should be 0 for RS232</a:t>
            </a:r>
          </a:p>
          <a:p>
            <a:r>
              <a:rPr lang="en-US" sz="2000" dirty="0" smtClean="0"/>
              <a:t>RXINV: Invert received signals (data, start, stop, etc.)</a:t>
            </a:r>
          </a:p>
          <a:p>
            <a:r>
              <a:rPr lang="en-US" sz="2000" dirty="0" smtClean="0"/>
              <a:t>RWUID: Set idle bit upon wakeup?</a:t>
            </a:r>
          </a:p>
          <a:p>
            <a:r>
              <a:rPr lang="en-US" sz="2000" dirty="0" smtClean="0"/>
              <a:t>BRK13: Set break character to 13 bits long (not 10)</a:t>
            </a:r>
          </a:p>
          <a:p>
            <a:r>
              <a:rPr lang="en-US" sz="2000" dirty="0" smtClean="0"/>
              <a:t>LBKDE: LIN break character time.</a:t>
            </a:r>
          </a:p>
          <a:p>
            <a:r>
              <a:rPr lang="en-US" sz="2000" dirty="0" smtClean="0"/>
              <a:t>RAF: Receiver is actively receiving data (not idle line)</a:t>
            </a:r>
            <a:endParaRPr 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914399"/>
            <a:ext cx="8953500" cy="126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064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Polled Serial Comm.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363" y="749300"/>
            <a:ext cx="8910637" cy="5422900"/>
          </a:xfrm>
        </p:spPr>
        <p:txBody>
          <a:bodyPr/>
          <a:lstStyle/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void Init_UART2(uint32_t </a:t>
            </a:r>
            <a:r>
              <a:rPr lang="en-US" sz="1600" dirty="0" err="1">
                <a:latin typeface="Lucida Console" pitchFamily="49" charset="0"/>
              </a:rPr>
              <a:t>baud_rate</a:t>
            </a:r>
            <a:r>
              <a:rPr lang="en-US" sz="1600" dirty="0">
                <a:latin typeface="Lucida Console" pitchFamily="49" charset="0"/>
              </a:rPr>
              <a:t>) {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uint32_t divisor;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// enable clock to UART and Port A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SIM-&gt;SCGC4 |= SIM_SCGC4_UART2_MASK;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SIM-&gt;SCGC5 |= SIM_SCGC5_PORTE_MASK;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// </a:t>
            </a:r>
            <a:r>
              <a:rPr lang="en-US" sz="1600" dirty="0" smtClean="0">
                <a:latin typeface="Lucida Console" pitchFamily="49" charset="0"/>
              </a:rPr>
              <a:t>connect UART to pins for PTE22, PTE23</a:t>
            </a:r>
            <a:endParaRPr lang="en-US" sz="1600" dirty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PORTE-&gt;PCR[22] = PORT_PCR_MUX(4);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PORTE-&gt;PCR[23] = PORT_PCR_MUX(4);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// ensure </a:t>
            </a:r>
            <a:r>
              <a:rPr lang="en-US" sz="1600" dirty="0" err="1" smtClean="0">
                <a:latin typeface="Lucida Console" pitchFamily="49" charset="0"/>
              </a:rPr>
              <a:t>tx</a:t>
            </a:r>
            <a:r>
              <a:rPr lang="en-US" sz="1600" dirty="0" smtClean="0">
                <a:latin typeface="Lucida Console" pitchFamily="49" charset="0"/>
              </a:rPr>
              <a:t> and </a:t>
            </a:r>
            <a:r>
              <a:rPr lang="en-US" sz="1600" dirty="0" err="1" smtClean="0">
                <a:latin typeface="Lucida Console" pitchFamily="49" charset="0"/>
              </a:rPr>
              <a:t>rx</a:t>
            </a:r>
            <a:r>
              <a:rPr lang="en-US" sz="1600" dirty="0" smtClean="0">
                <a:latin typeface="Lucida Console" pitchFamily="49" charset="0"/>
              </a:rPr>
              <a:t> are disabled before configuration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UART2-</a:t>
            </a:r>
            <a:r>
              <a:rPr lang="en-US" sz="1600" dirty="0">
                <a:latin typeface="Lucida Console" pitchFamily="49" charset="0"/>
              </a:rPr>
              <a:t>&gt;C2 &amp;=  ~(UARTLP_C2_TE_MASK | UARTLP_C2_RE_MASK);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// Set baud rate to 4800 baud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divisor = BUS_CLOCK/(</a:t>
            </a:r>
            <a:r>
              <a:rPr lang="en-US" sz="1600" dirty="0" err="1">
                <a:latin typeface="Lucida Console" pitchFamily="49" charset="0"/>
              </a:rPr>
              <a:t>baud_rate</a:t>
            </a:r>
            <a:r>
              <a:rPr lang="en-US" sz="1600" dirty="0">
                <a:latin typeface="Lucida Console" pitchFamily="49" charset="0"/>
              </a:rPr>
              <a:t>*16);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UART2-&gt;BDH = UART_BDH_SBR(divisor&gt;&gt;8);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UART2-&gt;BDL = UART_BDL_SBR(divisor</a:t>
            </a:r>
            <a:r>
              <a:rPr lang="en-US" sz="1600" dirty="0" smtClean="0">
                <a:latin typeface="Lucida Console" pitchFamily="49" charset="0"/>
              </a:rPr>
              <a:t>);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en-US" sz="1600" dirty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// No parity, 8 bits, two stop bits, other settings;</a:t>
            </a: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UART2-&gt;C1 = </a:t>
            </a:r>
            <a:r>
              <a:rPr lang="en-US" sz="1600" dirty="0" smtClean="0">
                <a:latin typeface="Lucida Console" pitchFamily="49" charset="0"/>
              </a:rPr>
              <a:t>UART2-</a:t>
            </a:r>
            <a:r>
              <a:rPr lang="en-US" sz="1600" dirty="0">
                <a:latin typeface="Lucida Console" pitchFamily="49" charset="0"/>
              </a:rPr>
              <a:t>&gt;S2 = </a:t>
            </a:r>
            <a:r>
              <a:rPr lang="en-US" sz="1600" dirty="0" smtClean="0">
                <a:latin typeface="Lucida Console" pitchFamily="49" charset="0"/>
              </a:rPr>
              <a:t>UART2-</a:t>
            </a:r>
            <a:r>
              <a:rPr lang="en-US" sz="1600" dirty="0">
                <a:latin typeface="Lucida Console" pitchFamily="49" charset="0"/>
              </a:rPr>
              <a:t>&gt;C3 = 0</a:t>
            </a:r>
            <a:r>
              <a:rPr lang="en-US" sz="1600" dirty="0" smtClean="0">
                <a:latin typeface="Lucida Console" pitchFamily="49" charset="0"/>
              </a:rPr>
              <a:t>;</a:t>
            </a:r>
            <a:endParaRPr lang="en-US" sz="1600" dirty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endParaRPr lang="en-US" sz="1600" dirty="0" smtClean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Lucida Console" pitchFamily="49" charset="0"/>
              </a:rPr>
              <a:t>	// </a:t>
            </a:r>
            <a:r>
              <a:rPr lang="en-US" sz="1600" dirty="0">
                <a:latin typeface="Lucida Console" pitchFamily="49" charset="0"/>
              </a:rPr>
              <a:t>Enable transmitter and </a:t>
            </a:r>
            <a:r>
              <a:rPr lang="en-US" sz="1600" dirty="0" smtClean="0">
                <a:latin typeface="Lucida Console" pitchFamily="49" charset="0"/>
              </a:rPr>
              <a:t>receiver</a:t>
            </a:r>
            <a:endParaRPr lang="en-US" sz="1600" dirty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	UART2-&gt;C2 = UART_C2_TE_MASK | UART_C2_RE_MASK</a:t>
            </a:r>
            <a:r>
              <a:rPr lang="en-US" sz="1600" dirty="0" smtClean="0">
                <a:latin typeface="Lucida Console" pitchFamily="49" charset="0"/>
              </a:rPr>
              <a:t>;</a:t>
            </a:r>
            <a:r>
              <a:rPr lang="en-US" sz="1600" dirty="0">
                <a:latin typeface="Lucida Console" pitchFamily="49" charset="0"/>
              </a:rPr>
              <a:t>	</a:t>
            </a:r>
            <a:endParaRPr lang="en-US" sz="1600" dirty="0" smtClean="0">
              <a:latin typeface="Lucida Console" pitchFamily="49" charset="0"/>
            </a:endParaRPr>
          </a:p>
          <a:p>
            <a:pPr marL="0" indent="0">
              <a:lnSpc>
                <a:spcPts val="1920"/>
              </a:lnSpc>
              <a:spcBef>
                <a:spcPts val="0"/>
              </a:spcBef>
              <a:buNone/>
            </a:pPr>
            <a:r>
              <a:rPr lang="en-US" sz="16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47214693"/>
      </p:ext>
    </p:extLst>
  </p:cSld>
  <p:clrMapOvr>
    <a:masterClrMapping/>
  </p:clrMapOvr>
  <p:transition>
    <p:pull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for Polled Serial Comm.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UART2_Transmit_Poll(uint8_t data) </a:t>
            </a:r>
            <a:r>
              <a:rPr lang="en-US" sz="2000" dirty="0" smtClean="0">
                <a:latin typeface="Lucida Console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// wait until transmit data register is empty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while </a:t>
            </a:r>
            <a:r>
              <a:rPr lang="en-US" sz="2000" dirty="0">
                <a:latin typeface="Lucida Console" pitchFamily="49" charset="0"/>
              </a:rPr>
              <a:t>(!(UART2-&gt;S1 &amp; UART_S1_TDRE_MASK))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UART2-</a:t>
            </a:r>
            <a:r>
              <a:rPr lang="en-US" sz="2000" dirty="0">
                <a:latin typeface="Lucida Console" pitchFamily="49" charset="0"/>
              </a:rPr>
              <a:t>&gt;D = data;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	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uint8_t UART2_Receive_Poll(void) </a:t>
            </a:r>
            <a:r>
              <a:rPr lang="en-US" sz="2000" dirty="0" smtClean="0">
                <a:latin typeface="Lucida Console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// wait until receive data register is full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while </a:t>
            </a:r>
            <a:r>
              <a:rPr lang="en-US" sz="2000" dirty="0">
                <a:latin typeface="Lucida Console" pitchFamily="49" charset="0"/>
              </a:rPr>
              <a:t>(!(UART2-&gt;S1 &amp; UART_S1_RDRF_MASK))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return </a:t>
            </a:r>
            <a:r>
              <a:rPr lang="en-US" sz="2000" dirty="0">
                <a:latin typeface="Lucida Console" pitchFamily="49" charset="0"/>
              </a:rPr>
              <a:t>UART2-&gt;D;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	</a:t>
            </a:r>
          </a:p>
        </p:txBody>
      </p:sp>
    </p:spTree>
    <p:extLst>
      <p:ext uri="{BB962C8B-B14F-4D97-AF65-F5344CB8AC3E}">
        <p14:creationId xmlns:p14="http://schemas.microsoft.com/office/powerpoint/2010/main" val="2422887487"/>
      </p:ext>
    </p:extLst>
  </p:cSld>
  <p:clrMapOvr>
    <a:masterClrMapping/>
  </p:clrMapOvr>
  <p:transition>
    <p:pull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Transmitter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Lucida Console" pitchFamily="49" charset="0"/>
              </a:rPr>
              <a:t>	while (1) {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itchFamily="49" charset="0"/>
              </a:rPr>
              <a:t>		for (c='a'; c&lt;='z'; </a:t>
            </a:r>
            <a:r>
              <a:rPr lang="en-US" sz="2400" dirty="0" err="1" smtClean="0">
                <a:latin typeface="Lucida Console" pitchFamily="49" charset="0"/>
              </a:rPr>
              <a:t>c++</a:t>
            </a:r>
            <a:r>
              <a:rPr lang="en-US" sz="2400" dirty="0" smtClean="0">
                <a:latin typeface="Lucida Console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itchFamily="49" charset="0"/>
              </a:rPr>
              <a:t>			UART2_Transmit_Poll(c);</a:t>
            </a:r>
          </a:p>
          <a:p>
            <a:pPr marL="0" indent="0">
              <a:buNone/>
            </a:pPr>
            <a:r>
              <a:rPr lang="en-US" sz="2400" dirty="0" smtClean="0">
                <a:latin typeface="Lucida Console" pitchFamily="49" charset="0"/>
              </a:rPr>
              <a:t>	}</a:t>
            </a:r>
            <a:endParaRPr lang="en-US" sz="24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04721"/>
      </p:ext>
    </p:extLst>
  </p:cSld>
  <p:clrMapOvr>
    <a:masterClrMapping/>
  </p:clrMapOvr>
  <p:transition>
    <p:pull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Receiver: Display Data on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line = col = 0;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while (1)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c = UART2_Receive_Poll();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</a:t>
            </a:r>
            <a:r>
              <a:rPr lang="en-US" sz="2000" dirty="0" err="1">
                <a:latin typeface="Lucida Console" pitchFamily="49" charset="0"/>
              </a:rPr>
              <a:t>Set_Cursor</a:t>
            </a:r>
            <a:r>
              <a:rPr lang="en-US" sz="2000" dirty="0">
                <a:latin typeface="Lucida Console" pitchFamily="49" charset="0"/>
              </a:rPr>
              <a:t>(col, line);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</a:t>
            </a:r>
            <a:r>
              <a:rPr lang="en-US" sz="2000" dirty="0" err="1">
                <a:latin typeface="Lucida Console" pitchFamily="49" charset="0"/>
              </a:rPr>
              <a:t>lcd_putchar</a:t>
            </a:r>
            <a:r>
              <a:rPr lang="en-US" sz="2000" dirty="0">
                <a:latin typeface="Lucida Console" pitchFamily="49" charset="0"/>
              </a:rPr>
              <a:t>(c);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col++;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if (col&gt;7)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	col = 0;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	line++;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	if (line &gt; 1)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		line = 0;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</a:t>
            </a:r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3180"/>
      </p:ext>
    </p:extLst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Example System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839200" cy="2895600"/>
          </a:xfrm>
        </p:spPr>
        <p:txBody>
          <a:bodyPr/>
          <a:lstStyle/>
          <a:p>
            <a:r>
              <a:rPr lang="en-US" sz="2000" dirty="0" smtClean="0"/>
              <a:t>Dedicated point-to-point connections</a:t>
            </a:r>
          </a:p>
          <a:p>
            <a:pPr lvl="1"/>
            <a:r>
              <a:rPr lang="en-US" sz="1800" dirty="0" smtClean="0"/>
              <a:t>Parallel data lines, read and write lines between MCU and each peripheral</a:t>
            </a:r>
          </a:p>
          <a:p>
            <a:r>
              <a:rPr lang="en-US" sz="2000" dirty="0" smtClean="0"/>
              <a:t>Fast, allows simultaneous transfers</a:t>
            </a:r>
          </a:p>
          <a:p>
            <a:r>
              <a:rPr lang="en-US" sz="2000" dirty="0" smtClean="0"/>
              <a:t>Requires many connections, PCB area, scales badly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133600" y="852488"/>
          <a:ext cx="3810000" cy="318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Visio" r:id="rId4" imgW="2790743" imgH="2333610" progId="Visio.Drawing.11">
                  <p:embed/>
                </p:oleObj>
              </mc:Choice>
              <mc:Fallback>
                <p:oleObj name="Visio" r:id="rId4" imgW="2790743" imgH="233361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852488"/>
                        <a:ext cx="3810000" cy="318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Software for Interrupt-Driven Serial Comm.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 interrupts</a:t>
            </a:r>
          </a:p>
          <a:p>
            <a:endParaRPr lang="en-US" sz="2000" dirty="0" smtClean="0"/>
          </a:p>
          <a:p>
            <a:r>
              <a:rPr lang="en-US" sz="2000" dirty="0" smtClean="0"/>
              <a:t>First, initialize peripheral to generate interrupts</a:t>
            </a:r>
          </a:p>
          <a:p>
            <a:endParaRPr lang="en-US" sz="2000" dirty="0" smtClean="0"/>
          </a:p>
          <a:p>
            <a:r>
              <a:rPr lang="en-US" sz="2000" dirty="0" smtClean="0"/>
              <a:t>Second, create single ISR with three sections corresponding to cause of interrupt</a:t>
            </a:r>
          </a:p>
          <a:p>
            <a:pPr lvl="1"/>
            <a:r>
              <a:rPr lang="en-US" sz="1800" dirty="0" smtClean="0"/>
              <a:t>Transmitter</a:t>
            </a:r>
          </a:p>
          <a:p>
            <a:pPr lvl="1"/>
            <a:r>
              <a:rPr lang="en-US" sz="1800" dirty="0" smtClean="0"/>
              <a:t>Receiver </a:t>
            </a:r>
          </a:p>
          <a:p>
            <a:pPr lvl="1"/>
            <a:r>
              <a:rPr lang="en-US" sz="1800" dirty="0" smtClean="0"/>
              <a:t>Error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27669"/>
      </p:ext>
    </p:extLst>
  </p:cSld>
  <p:clrMapOvr>
    <a:masterClrMapping/>
  </p:clrMapOvr>
  <p:transition>
    <p:pull dir="r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Peripheral Initialization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Init_UART2(uint32_t </a:t>
            </a:r>
            <a:r>
              <a:rPr lang="en-US" sz="2000" dirty="0" err="1">
                <a:latin typeface="Lucida Console" pitchFamily="49" charset="0"/>
              </a:rPr>
              <a:t>baud_rate</a:t>
            </a:r>
            <a:r>
              <a:rPr lang="en-US" sz="2000" dirty="0">
                <a:latin typeface="Lucida Console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	…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NVIC_SetPriority</a:t>
            </a:r>
            <a:r>
              <a:rPr lang="en-US" sz="2000" dirty="0">
                <a:latin typeface="Lucida Console" pitchFamily="49" charset="0"/>
              </a:rPr>
              <a:t>(UART2_IRQn, 128); 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NVIC_ClearPendingIRQ</a:t>
            </a:r>
            <a:r>
              <a:rPr lang="en-US" sz="2000" dirty="0">
                <a:latin typeface="Lucida Console" pitchFamily="49" charset="0"/>
              </a:rPr>
              <a:t>(UART2_IRQn); 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NVIC_EnableIRQ</a:t>
            </a:r>
            <a:r>
              <a:rPr lang="en-US" sz="2000" dirty="0">
                <a:latin typeface="Lucida Console" pitchFamily="49" charset="0"/>
              </a:rPr>
              <a:t>(UART2_IRQn);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UART2-&gt;C2 |= UART_C2_TIE_MASK | </a:t>
            </a: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		UART_C2_RIE_MASK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UART2-&gt;C2 |= UART_C2_RIE_MASK;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Q_Init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TxQ</a:t>
            </a:r>
            <a:r>
              <a:rPr lang="en-US" sz="2000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Q_Init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RxQ</a:t>
            </a:r>
            <a:r>
              <a:rPr lang="en-US" sz="2000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4134"/>
      </p:ext>
    </p:extLst>
  </p:cSld>
  <p:clrMapOvr>
    <a:masterClrMapping/>
  </p:clrMapOvr>
  <p:transition>
    <p:pull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Handler: Transmitter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UART2_IRQHandler(void)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err="1">
                <a:latin typeface="Lucida Console" pitchFamily="49" charset="0"/>
              </a:rPr>
              <a:t>NVIC_ClearPendingIRQ</a:t>
            </a:r>
            <a:r>
              <a:rPr lang="en-US" sz="2000" dirty="0">
                <a:latin typeface="Lucida Console" pitchFamily="49" charset="0"/>
              </a:rPr>
              <a:t>(UART2_IRQn);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if (UART2-&gt;S1 &amp; UART_S1_TDRE_MASK)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// can send another character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if (!</a:t>
            </a:r>
            <a:r>
              <a:rPr lang="en-US" sz="2000" dirty="0" err="1">
                <a:latin typeface="Lucida Console" pitchFamily="49" charset="0"/>
              </a:rPr>
              <a:t>Q_Empty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TxQ</a:t>
            </a:r>
            <a:r>
              <a:rPr lang="en-US" sz="2000" dirty="0">
                <a:latin typeface="Lucida Console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UART2-&gt;D = </a:t>
            </a:r>
            <a:r>
              <a:rPr lang="en-US" sz="2000" dirty="0" err="1">
                <a:latin typeface="Lucida Console" pitchFamily="49" charset="0"/>
              </a:rPr>
              <a:t>Q_Dequeue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TxQ</a:t>
            </a:r>
            <a:r>
              <a:rPr lang="en-US" sz="2000" dirty="0">
                <a:latin typeface="Lucida Console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} else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// queue is empty so disable </a:t>
            </a:r>
            <a:r>
              <a:rPr lang="en-US" sz="2000" dirty="0" err="1" smtClean="0">
                <a:latin typeface="Lucida Console" pitchFamily="49" charset="0"/>
              </a:rPr>
              <a:t>tx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UART2-&gt;C2 &amp;= ~UART_C2_TIE_MASK;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	…</a:t>
            </a:r>
            <a:r>
              <a:rPr lang="en-US" sz="2000" dirty="0">
                <a:latin typeface="Lucida Console" pitchFamily="49" charset="0"/>
              </a:rPr>
              <a:t>	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6482"/>
      </p:ext>
    </p:extLst>
  </p:cSld>
  <p:clrMapOvr>
    <a:masterClrMapping/>
  </p:clrMapOvr>
  <p:transition>
    <p:pull dir="r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Handler: </a:t>
            </a:r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UART2_IRQHandler(void) {</a:t>
            </a:r>
          </a:p>
          <a:p>
            <a:pPr marL="400050" lvl="1" indent="0">
              <a:buNone/>
            </a:pPr>
            <a:r>
              <a:rPr lang="en-US" sz="2000" dirty="0" smtClean="0">
                <a:latin typeface="Lucida Console" pitchFamily="49" charset="0"/>
              </a:rPr>
              <a:t>	…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if (UART2-&gt;S1 &amp; UART_S1_RDRF_MASK)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// received a character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if (!</a:t>
            </a:r>
            <a:r>
              <a:rPr lang="en-US" sz="2000" dirty="0" err="1">
                <a:latin typeface="Lucida Console" pitchFamily="49" charset="0"/>
              </a:rPr>
              <a:t>Q_Full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RxQ</a:t>
            </a:r>
            <a:r>
              <a:rPr lang="en-US" sz="2000" dirty="0">
                <a:latin typeface="Lucida Console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</a:t>
            </a:r>
            <a:r>
              <a:rPr lang="en-US" sz="2000" dirty="0" err="1">
                <a:latin typeface="Lucida Console" pitchFamily="49" charset="0"/>
              </a:rPr>
              <a:t>Q_Enqueue</a:t>
            </a:r>
            <a:r>
              <a:rPr lang="en-US" sz="2000" dirty="0">
                <a:latin typeface="Lucida Console" pitchFamily="49" charset="0"/>
              </a:rPr>
              <a:t>(&amp;</a:t>
            </a:r>
            <a:r>
              <a:rPr lang="en-US" sz="2000" dirty="0" err="1">
                <a:latin typeface="Lucida Console" pitchFamily="49" charset="0"/>
              </a:rPr>
              <a:t>RxQ</a:t>
            </a:r>
            <a:r>
              <a:rPr lang="en-US" sz="2000" dirty="0">
                <a:latin typeface="Lucida Console" pitchFamily="49" charset="0"/>
              </a:rPr>
              <a:t>, UART2-&gt;D);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} else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// error - queue full.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while (1)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	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2400489"/>
      </p:ext>
    </p:extLst>
  </p:cSld>
  <p:clrMapOvr>
    <a:masterClrMapping/>
  </p:clrMapOvr>
  <p:transition>
    <p:pull dir="r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Handler: Error Cases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void UART2_IRQHandler(void) {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	…</a:t>
            </a:r>
            <a:r>
              <a:rPr lang="en-US" sz="2000" dirty="0">
                <a:latin typeface="Lucida Console" pitchFamily="49" charset="0"/>
              </a:rPr>
              <a:t>	</a:t>
            </a: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if (UART2-&gt;S1 &amp; (UART_S1_OR_MASK </a:t>
            </a:r>
            <a:r>
              <a:rPr lang="en-US" sz="2000" dirty="0" smtClean="0">
                <a:latin typeface="Lucida Console" pitchFamily="49" charset="0"/>
              </a:rPr>
              <a:t>|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		UART_S1_NF_MASK </a:t>
            </a:r>
            <a:r>
              <a:rPr lang="en-US" sz="2000" dirty="0">
                <a:latin typeface="Lucida Console" pitchFamily="49" charset="0"/>
              </a:rPr>
              <a:t>| 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		</a:t>
            </a:r>
            <a:r>
              <a:rPr lang="en-US" sz="2000" dirty="0">
                <a:latin typeface="Lucida Console" pitchFamily="49" charset="0"/>
              </a:rPr>
              <a:t>		UART_S1_FE_MASK | </a:t>
            </a: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		</a:t>
            </a: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UART_S1_PF_MASK</a:t>
            </a:r>
            <a:r>
              <a:rPr lang="en-US" sz="2000" dirty="0">
                <a:latin typeface="Lucida Console" pitchFamily="49" charset="0"/>
              </a:rPr>
              <a:t>)) 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// handle the error</a:t>
            </a:r>
          </a:p>
          <a:p>
            <a:pPr marL="0" indent="0">
              <a:buNone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	// clear the flag</a:t>
            </a:r>
          </a:p>
          <a:p>
            <a:pPr marL="0" indent="0">
              <a:buNone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}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0489"/>
      </p:ext>
    </p:extLst>
  </p:cSld>
  <p:clrMapOvr>
    <a:masterClrMapping/>
  </p:clrMapOvr>
  <p:transition>
    <p:pull dir="r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UART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3962400" cy="4572000"/>
          </a:xfrm>
        </p:spPr>
        <p:txBody>
          <a:bodyPr/>
          <a:lstStyle/>
          <a:p>
            <a:r>
              <a:rPr lang="en-US" sz="2000" dirty="0" smtClean="0"/>
              <a:t>Many subsystems connect with the rest </a:t>
            </a:r>
            <a:r>
              <a:rPr lang="en-US" sz="2000" dirty="0"/>
              <a:t>of </a:t>
            </a:r>
            <a:r>
              <a:rPr lang="en-US" sz="2000" dirty="0" smtClean="0"/>
              <a:t>the system using asynchronous serial communications</a:t>
            </a:r>
          </a:p>
          <a:p>
            <a:pPr lvl="1"/>
            <a:endParaRPr lang="en-US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4114800"/>
            <a:ext cx="4343400" cy="2590800"/>
          </a:xfrm>
        </p:spPr>
        <p:txBody>
          <a:bodyPr/>
          <a:lstStyle/>
          <a:p>
            <a:r>
              <a:rPr lang="en-US" sz="2000" dirty="0" smtClean="0"/>
              <a:t>Lassen </a:t>
            </a:r>
            <a:r>
              <a:rPr lang="en-US" sz="2000" dirty="0" err="1" smtClean="0"/>
              <a:t>iQ</a:t>
            </a:r>
            <a:r>
              <a:rPr lang="en-US" sz="2000" dirty="0" smtClean="0"/>
              <a:t> GPS receiver module from Trimble</a:t>
            </a:r>
          </a:p>
          <a:p>
            <a:pPr lvl="1"/>
            <a:r>
              <a:rPr lang="en-US" sz="1800" dirty="0" smtClean="0"/>
              <a:t>Two full-duplex </a:t>
            </a:r>
            <a:r>
              <a:rPr lang="en-US" sz="1800" dirty="0" err="1" smtClean="0"/>
              <a:t>asynch</a:t>
            </a:r>
            <a:r>
              <a:rPr lang="en-US" sz="1800" dirty="0" smtClean="0"/>
              <a:t>. serial connections</a:t>
            </a:r>
          </a:p>
          <a:p>
            <a:pPr lvl="1"/>
            <a:r>
              <a:rPr lang="en-US" sz="1800" dirty="0" smtClean="0"/>
              <a:t>Three protocols supported</a:t>
            </a:r>
          </a:p>
          <a:p>
            <a:pPr lvl="1"/>
            <a:r>
              <a:rPr lang="en-US" sz="1800" dirty="0" smtClean="0"/>
              <a:t>Support higher speeds through reconfiguration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638550" cy="30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3910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12863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to UART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PCs haven’t had external asynchronous serial interfaces for a while, so how do we communicate with a UART?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USB to UART interface</a:t>
            </a:r>
          </a:p>
          <a:p>
            <a:pPr lvl="1"/>
            <a:r>
              <a:rPr lang="en-US" sz="1800" dirty="0" smtClean="0"/>
              <a:t>USB connection to PC</a:t>
            </a:r>
          </a:p>
          <a:p>
            <a:pPr lvl="1"/>
            <a:r>
              <a:rPr lang="en-US" sz="1800" dirty="0" smtClean="0"/>
              <a:t>Logic level (0-3.3V) to microcontroller’s UART (not RS232 voltage levels)</a:t>
            </a:r>
          </a:p>
          <a:p>
            <a:pPr lvl="1"/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3562350"/>
            <a:ext cx="4648200" cy="3295649"/>
          </a:xfrm>
        </p:spPr>
        <p:txBody>
          <a:bodyPr/>
          <a:lstStyle/>
          <a:p>
            <a:r>
              <a:rPr lang="en-US" sz="2000" dirty="0" smtClean="0"/>
              <a:t>USB01A USB to serial adaptor</a:t>
            </a:r>
            <a:endParaRPr lang="en-US" sz="2000" dirty="0" smtClean="0">
              <a:hlinkClick r:id="rId3"/>
            </a:endParaRPr>
          </a:p>
          <a:p>
            <a:pPr lvl="1"/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www.pololu.com/catalog/product/391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Can also supply 5 V, 3.3 V from USB </a:t>
            </a:r>
            <a:endParaRPr lang="en-US" sz="1600" dirty="0"/>
          </a:p>
        </p:txBody>
      </p:sp>
      <p:pic>
        <p:nvPicPr>
          <p:cNvPr id="25604" name="Picture 4" descr="http://a.pololu-files.com/picture/0J401.600.gif?3c9eef627e84b85941af12e1fe884d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14400"/>
            <a:ext cx="29146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64688"/>
      </p:ext>
    </p:extLst>
  </p:cSld>
  <p:clrMapOvr>
    <a:masterClrMapping/>
  </p:clrMapOvr>
  <p:transition>
    <p:pull dir="r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 Asynchronous Comm.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458200" cy="5867400"/>
          </a:xfrm>
        </p:spPr>
        <p:txBody>
          <a:bodyPr/>
          <a:lstStyle/>
          <a:p>
            <a:r>
              <a:rPr lang="en-US" sz="2000" dirty="0" smtClean="0"/>
              <a:t>Problem #1</a:t>
            </a:r>
          </a:p>
          <a:p>
            <a:pPr lvl="1"/>
            <a:r>
              <a:rPr lang="en-US" sz="1800" dirty="0" smtClean="0"/>
              <a:t>Logic-level signals (0 to 1.65 V, 1.65 V to 3.3 V) are sensitive </a:t>
            </a:r>
            <a:r>
              <a:rPr lang="en-US" sz="1800" dirty="0"/>
              <a:t>to noise and signal degradation</a:t>
            </a:r>
          </a:p>
          <a:p>
            <a:endParaRPr lang="en-US" sz="2000" dirty="0" smtClean="0"/>
          </a:p>
          <a:p>
            <a:r>
              <a:rPr lang="en-US" sz="2000" dirty="0" smtClean="0"/>
              <a:t>Problem #2</a:t>
            </a:r>
          </a:p>
          <a:p>
            <a:pPr lvl="1"/>
            <a:r>
              <a:rPr lang="en-US" sz="1800" dirty="0" smtClean="0"/>
              <a:t>Point-to-point topology does not support a large number of nodes well</a:t>
            </a:r>
          </a:p>
          <a:p>
            <a:pPr lvl="2"/>
            <a:r>
              <a:rPr lang="en-US" sz="1600" dirty="0" smtClean="0"/>
              <a:t>Need a dedicated wire to send information from one device to another</a:t>
            </a:r>
          </a:p>
          <a:p>
            <a:pPr lvl="2"/>
            <a:r>
              <a:rPr lang="en-US" sz="1600" dirty="0" smtClean="0"/>
              <a:t>Need a UART channel for each device the MCU needs to talk to</a:t>
            </a:r>
          </a:p>
          <a:p>
            <a:pPr lvl="2"/>
            <a:r>
              <a:rPr lang="en-US" sz="1600" dirty="0" smtClean="0"/>
              <a:t>Single </a:t>
            </a:r>
            <a:r>
              <a:rPr lang="en-US" sz="1600" dirty="0"/>
              <a:t>transmitter, single receiver per </a:t>
            </a:r>
            <a:r>
              <a:rPr lang="en-US" sz="1600" dirty="0" smtClean="0"/>
              <a:t>data wire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6413571"/>
      </p:ext>
    </p:extLst>
  </p:cSld>
  <p:clrMapOvr>
    <a:masterClrMapping/>
  </p:clrMapOvr>
  <p:transition>
    <p:pull dir="r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Noise: Higher Voltages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487496"/>
            <a:ext cx="4953000" cy="3370503"/>
          </a:xfrm>
        </p:spPr>
        <p:txBody>
          <a:bodyPr/>
          <a:lstStyle/>
          <a:p>
            <a:r>
              <a:rPr lang="en-US" sz="2000" dirty="0" smtClean="0"/>
              <a:t>Use higher voltages to improve noise margin: </a:t>
            </a:r>
            <a:br>
              <a:rPr lang="en-US" sz="2000" dirty="0" smtClean="0"/>
            </a:br>
            <a:r>
              <a:rPr lang="en-US" sz="2000" dirty="0" smtClean="0"/>
              <a:t>+3 to +15 V, -3 to -15 V</a:t>
            </a:r>
          </a:p>
          <a:p>
            <a:endParaRPr lang="en-US" sz="2000" dirty="0" smtClean="0"/>
          </a:p>
          <a:p>
            <a:r>
              <a:rPr lang="en-US" sz="2000" dirty="0" smtClean="0"/>
              <a:t>Example IC (Maxim MAX3232) uses charge pumps to generate higher voltages from 3.3V supply rail</a:t>
            </a:r>
          </a:p>
        </p:txBody>
      </p:sp>
      <p:pic>
        <p:nvPicPr>
          <p:cNvPr id="4" name="Picture 5" descr="image2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 bwMode="auto">
          <a:xfrm>
            <a:off x="228600" y="990599"/>
            <a:ext cx="487025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://www.orbit-lab.org/raw-attachment/wiki/Hardware/jCM/dCM3/bHardware/CM_232_b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03" y="990599"/>
            <a:ext cx="4050397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99358"/>
      </p:ext>
    </p:extLst>
  </p:cSld>
  <p:clrMapOvr>
    <a:masterClrMapping/>
  </p:clrMapOvr>
  <p:transition>
    <p:pull dir="r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Noise: Differential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495800"/>
            <a:ext cx="6553200" cy="2302934"/>
          </a:xfrm>
        </p:spPr>
        <p:txBody>
          <a:bodyPr/>
          <a:lstStyle/>
          <a:p>
            <a:r>
              <a:rPr lang="en-US" sz="2400" dirty="0" smtClean="0"/>
              <a:t>Use differential signaling </a:t>
            </a:r>
          </a:p>
          <a:p>
            <a:pPr lvl="1"/>
            <a:r>
              <a:rPr lang="en-US" sz="2000" dirty="0" smtClean="0"/>
              <a:t>Send two signals: Buffered data (A), buffered complement of data (B)</a:t>
            </a:r>
          </a:p>
          <a:p>
            <a:pPr lvl="1"/>
            <a:r>
              <a:rPr lang="en-US" sz="2000" dirty="0" smtClean="0"/>
              <a:t>Receiver compares the two signals to determine if data is a one (A &gt; B) or a zero (B &gt; A)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399"/>
            <a:ext cx="6757988" cy="36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07482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Data into Transmitter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7386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Data out of Transmitter, on bus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440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itchFamily="34" charset="0"/>
                <a:cs typeface="Arial" pitchFamily="34" charset="0"/>
              </a:rPr>
              <a:t>Data out of Receiver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MAX14840E, MAX14841E: Functional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4402"/>
            <a:ext cx="1981200" cy="282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96885"/>
      </p:ext>
    </p:extLst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Parallel Buses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839200" cy="3124200"/>
          </a:xfrm>
        </p:spPr>
        <p:txBody>
          <a:bodyPr/>
          <a:lstStyle/>
          <a:p>
            <a:r>
              <a:rPr lang="en-US" sz="2000" dirty="0" smtClean="0"/>
              <a:t>All devices use buses to share data, read and write signals</a:t>
            </a:r>
          </a:p>
          <a:p>
            <a:r>
              <a:rPr lang="en-US" sz="2000" dirty="0" smtClean="0"/>
              <a:t>MCU uses individual select lines to address each peripheral</a:t>
            </a:r>
          </a:p>
          <a:p>
            <a:r>
              <a:rPr lang="en-US" sz="2000" dirty="0" smtClean="0"/>
              <a:t>MCU requires fewer pins for data, but still one per data bit</a:t>
            </a:r>
          </a:p>
          <a:p>
            <a:r>
              <a:rPr lang="en-US" sz="2000" dirty="0" smtClean="0"/>
              <a:t>MCU can communicate with only one peripheral at a time</a:t>
            </a: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1371600" y="1447800"/>
          <a:ext cx="719772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Visio" r:id="rId4" imgW="5603638" imgH="1340280" progId="Visio.Drawing.11">
                  <p:embed/>
                </p:oleObj>
              </mc:Choice>
              <mc:Fallback>
                <p:oleObj name="Visio" r:id="rId4" imgW="5603638" imgH="13402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719772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Poor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r>
              <a:rPr lang="en-US" sz="2400" dirty="0" smtClean="0"/>
              <a:t>Approaches</a:t>
            </a:r>
          </a:p>
          <a:p>
            <a:pPr lvl="1"/>
            <a:r>
              <a:rPr lang="en-US" sz="2000" dirty="0" smtClean="0"/>
              <a:t>Allow one transmitter to drive multiple receivers (multi-drop)</a:t>
            </a:r>
          </a:p>
          <a:p>
            <a:pPr lvl="1"/>
            <a:r>
              <a:rPr lang="en-US" sz="2000" dirty="0" smtClean="0"/>
              <a:t>Connect all transmitters and all receivers to same data line </a:t>
            </a:r>
            <a:r>
              <a:rPr lang="en-US" sz="2000" dirty="0"/>
              <a:t>(multi-point network</a:t>
            </a:r>
            <a:r>
              <a:rPr lang="en-US" sz="2000" dirty="0" smtClean="0"/>
              <a:t>). Need to add a medium access control technique so all nodes can share the wire</a:t>
            </a:r>
          </a:p>
          <a:p>
            <a:endParaRPr lang="en-US" sz="2400" dirty="0" smtClean="0"/>
          </a:p>
          <a:p>
            <a:r>
              <a:rPr lang="en-US" sz="2400" dirty="0" smtClean="0"/>
              <a:t>Example Protocols</a:t>
            </a:r>
          </a:p>
          <a:p>
            <a:pPr lvl="1"/>
            <a:r>
              <a:rPr lang="en-US" sz="2000" dirty="0" smtClean="0"/>
              <a:t>RS-232: higher voltages, point-to-point</a:t>
            </a:r>
          </a:p>
          <a:p>
            <a:pPr lvl="1"/>
            <a:r>
              <a:rPr lang="en-US" sz="2000" dirty="0" smtClean="0"/>
              <a:t>RS-422: higher voltages, differential data transmission, multi-drop</a:t>
            </a:r>
          </a:p>
          <a:p>
            <a:pPr lvl="1"/>
            <a:r>
              <a:rPr lang="en-US" sz="2000" dirty="0" smtClean="0"/>
              <a:t>RS-485: higher voltages, multi-point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66439273"/>
      </p:ext>
    </p:extLst>
  </p:cSld>
  <p:clrMapOvr>
    <a:masterClrMapping/>
  </p:clrMapOvr>
  <p:transition>
    <p:pull dir="r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r>
              <a:rPr lang="en-US" sz="2400" dirty="0" smtClean="0"/>
              <a:t>RS-232: higher voltages, point-to-point</a:t>
            </a:r>
          </a:p>
          <a:p>
            <a:endParaRPr lang="en-US" sz="2400" dirty="0" smtClean="0"/>
          </a:p>
          <a:p>
            <a:r>
              <a:rPr lang="en-US" sz="2400" dirty="0" smtClean="0"/>
              <a:t>RS-422: higher voltages, differential data transmission, multi-drop</a:t>
            </a:r>
          </a:p>
          <a:p>
            <a:endParaRPr lang="en-US" sz="2400" dirty="0" smtClean="0"/>
          </a:p>
          <a:p>
            <a:r>
              <a:rPr lang="en-US" sz="2400" dirty="0" smtClean="0"/>
              <a:t>RS-485: higher voltages, multi-point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66439273"/>
      </p:ext>
    </p:extLst>
  </p:cSld>
  <p:clrMapOvr>
    <a:masterClrMapping/>
  </p:clrMapOvr>
  <p:transition>
    <p:pull dir="r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/>
          <a:lstStyle/>
          <a:p>
            <a:r>
              <a:rPr lang="en-US" dirty="0" smtClean="0"/>
              <a:t>SPI Communications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626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276600"/>
            <a:ext cx="8839200" cy="3581400"/>
          </a:xfrm>
        </p:spPr>
        <p:txBody>
          <a:bodyPr/>
          <a:lstStyle/>
          <a:p>
            <a:r>
              <a:rPr lang="en-US" sz="2000" dirty="0" smtClean="0"/>
              <a:t>All chips share bus signals</a:t>
            </a:r>
          </a:p>
          <a:p>
            <a:pPr lvl="1"/>
            <a:r>
              <a:rPr lang="en-US" sz="1800" dirty="0" smtClean="0"/>
              <a:t>Clock SCK</a:t>
            </a:r>
          </a:p>
          <a:p>
            <a:pPr lvl="1"/>
            <a:r>
              <a:rPr lang="en-US" sz="1800" dirty="0" smtClean="0"/>
              <a:t>Data lines MOSI (master out, slave in) and MISO (master in, slave out)</a:t>
            </a:r>
          </a:p>
          <a:p>
            <a:endParaRPr lang="en-US" sz="2000" dirty="0" smtClean="0"/>
          </a:p>
          <a:p>
            <a:r>
              <a:rPr lang="en-US" sz="2000" dirty="0" smtClean="0"/>
              <a:t>Each peripheral has its own chip select line (CS)</a:t>
            </a:r>
          </a:p>
          <a:p>
            <a:pPr lvl="1"/>
            <a:r>
              <a:rPr lang="en-US" sz="1800" dirty="0" smtClean="0"/>
              <a:t>Master (MCU) asserts the CS line of </a:t>
            </a:r>
            <a:r>
              <a:rPr lang="en-US" sz="1800" dirty="0"/>
              <a:t>only </a:t>
            </a:r>
            <a:r>
              <a:rPr lang="en-US" sz="1800" dirty="0" smtClean="0"/>
              <a:t>the peripheral it’s communicating with</a:t>
            </a:r>
            <a:endParaRPr lang="en-US" sz="1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990600"/>
          <a:ext cx="847248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Visio" r:id="rId4" imgW="5603638" imgH="1340280" progId="Visio.Drawing.11">
                  <p:embed/>
                </p:oleObj>
              </mc:Choice>
              <mc:Fallback>
                <p:oleObj name="Visio" r:id="rId4" imgW="5603638" imgH="13402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847248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82927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457200" y="1143000"/>
            <a:ext cx="3657600" cy="2214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Serial Data Transmission</a:t>
            </a:r>
            <a:endParaRPr lang="en-US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839200" cy="1981200"/>
          </a:xfrm>
        </p:spPr>
        <p:txBody>
          <a:bodyPr/>
          <a:lstStyle/>
          <a:p>
            <a:r>
              <a:rPr lang="en-US" sz="2000" dirty="0" smtClean="0"/>
              <a:t>Use shift registers and a clock signal to convert between serial and parallel formats</a:t>
            </a:r>
          </a:p>
          <a:p>
            <a:r>
              <a:rPr lang="en-US" sz="2000" dirty="0" smtClean="0"/>
              <a:t>Synchronous: an explicit clock signal is along with the data signal</a:t>
            </a:r>
          </a:p>
          <a:p>
            <a:endParaRPr lang="en-US" sz="2000" dirty="0" smtClean="0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28600" y="1295400"/>
          <a:ext cx="4352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4" name="Visio" r:id="rId4" imgW="4353462" imgH="1137240" progId="Visio.Drawing.11">
                  <p:embed/>
                </p:oleObj>
              </mc:Choice>
              <mc:Fallback>
                <p:oleObj name="Visio" r:id="rId4" imgW="4353462" imgH="11372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43529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4648200" y="1684338"/>
          <a:ext cx="42132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Visio" r:id="rId6" imgW="4212723" imgH="1161000" progId="Visio.Drawing.11">
                  <p:embed/>
                </p:oleObj>
              </mc:Choice>
              <mc:Fallback>
                <p:oleObj name="Visio" r:id="rId6" imgW="4212723" imgH="11610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84338"/>
                        <a:ext cx="421322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</a:rPr>
              <a:t>Transmitting Device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5562600" y="2886075"/>
            <a:ext cx="256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</a:rPr>
              <a:t>Receiving Device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181600" y="1143000"/>
            <a:ext cx="3733800" cy="2214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/>
          <a:stretch>
            <a:fillRect/>
          </a:stretch>
        </p:blipFill>
        <p:spPr bwMode="auto">
          <a:xfrm>
            <a:off x="4267200" y="3581400"/>
            <a:ext cx="34099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Box 9"/>
          <p:cNvSpPr txBox="1">
            <a:spLocks noChangeArrowheads="1"/>
          </p:cNvSpPr>
          <p:nvPr/>
        </p:nvSpPr>
        <p:spPr bwMode="auto">
          <a:xfrm>
            <a:off x="441325" y="3505200"/>
            <a:ext cx="382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Arial" charset="0"/>
                <a:cs typeface="Arial" charset="0"/>
              </a:rPr>
              <a:t>Clock</a:t>
            </a:r>
          </a:p>
        </p:txBody>
      </p: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457200" y="386715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Arial" charset="0"/>
                <a:cs typeface="Arial" charset="0"/>
              </a:rPr>
              <a:t>Serial Data</a:t>
            </a:r>
          </a:p>
        </p:txBody>
      </p:sp>
      <p:sp>
        <p:nvSpPr>
          <p:cNvPr id="7181" name="TextBox 14"/>
          <p:cNvSpPr txBox="1">
            <a:spLocks noChangeArrowheads="1"/>
          </p:cNvSpPr>
          <p:nvPr/>
        </p:nvSpPr>
        <p:spPr bwMode="auto">
          <a:xfrm>
            <a:off x="469900" y="4171950"/>
            <a:ext cx="3862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000">
                <a:latin typeface="Arial" charset="0"/>
                <a:cs typeface="Arial" charset="0"/>
              </a:rPr>
              <a:t>Data Sampling Time at Receiver</a:t>
            </a:r>
          </a:p>
        </p:txBody>
      </p:sp>
    </p:spTree>
    <p:extLst>
      <p:ext uri="{BB962C8B-B14F-4D97-AF65-F5344CB8AC3E}">
        <p14:creationId xmlns:p14="http://schemas.microsoft.com/office/powerpoint/2010/main" val="10074334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Signal Connection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538288"/>
            <a:ext cx="85439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541918"/>
      </p:ext>
    </p:extLst>
  </p:cSld>
  <p:clrMapOvr>
    <a:masterClrMapping/>
  </p:clrMapOvr>
  <p:transition>
    <p:pull dir="r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Control Register 1 (SPIx_C1)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39200" cy="4876800"/>
          </a:xfrm>
        </p:spPr>
        <p:txBody>
          <a:bodyPr/>
          <a:lstStyle/>
          <a:p>
            <a:r>
              <a:rPr lang="en-US" sz="2000" dirty="0" smtClean="0"/>
              <a:t>SPIE: SPI interrupt enable for receive buffer full and mode fault</a:t>
            </a:r>
          </a:p>
          <a:p>
            <a:r>
              <a:rPr lang="en-US" sz="2000" dirty="0" smtClean="0"/>
              <a:t>SPE: SPI system enable</a:t>
            </a:r>
          </a:p>
          <a:p>
            <a:r>
              <a:rPr lang="en-US" sz="2000" dirty="0" smtClean="0"/>
              <a:t>SPTIE: SPI interrupt enable for transmit buffer empty</a:t>
            </a:r>
          </a:p>
          <a:p>
            <a:r>
              <a:rPr lang="en-US" sz="2000" dirty="0" smtClean="0"/>
              <a:t>MSTR: select master mode</a:t>
            </a:r>
          </a:p>
          <a:p>
            <a:r>
              <a:rPr lang="en-US" sz="2000" dirty="0" smtClean="0"/>
              <a:t>CPOL: Clock polarity</a:t>
            </a:r>
          </a:p>
          <a:p>
            <a:r>
              <a:rPr lang="en-US" sz="2000" dirty="0" smtClean="0"/>
              <a:t>CPHA: Clock phase</a:t>
            </a:r>
          </a:p>
          <a:p>
            <a:r>
              <a:rPr lang="en-US" sz="2000" dirty="0" smtClean="0"/>
              <a:t>SSOE: Slave select output enable</a:t>
            </a:r>
            <a:endParaRPr lang="en-US" sz="2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91600" cy="95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457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and Phase Settings: CPHA =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399"/>
            <a:ext cx="7580120" cy="541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89653"/>
      </p:ext>
    </p:extLst>
  </p:cSld>
  <p:clrMapOvr>
    <a:masterClrMapping/>
  </p:clrMapOvr>
  <p:transition>
    <p:pull dir="r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and Phase Settings: CPHA =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0437"/>
            <a:ext cx="8229600" cy="537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00334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Control Register 2 (SPIx_C2)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06282"/>
            <a:ext cx="8839200" cy="5051717"/>
          </a:xfrm>
        </p:spPr>
        <p:txBody>
          <a:bodyPr/>
          <a:lstStyle/>
          <a:p>
            <a:r>
              <a:rPr lang="en-US" sz="2000" dirty="0" smtClean="0"/>
              <a:t>SPMIE: SPI interrupt enable for receive data match</a:t>
            </a:r>
          </a:p>
          <a:p>
            <a:r>
              <a:rPr lang="en-US" sz="2000" dirty="0" smtClean="0"/>
              <a:t>SPLPIE: SPI interrupt enable for wake from low-power mode</a:t>
            </a:r>
          </a:p>
          <a:p>
            <a:r>
              <a:rPr lang="en-US" sz="2000" dirty="0" smtClean="0"/>
              <a:t>TXDMAE: Transmit DMA enable</a:t>
            </a:r>
          </a:p>
          <a:p>
            <a:r>
              <a:rPr lang="en-US" sz="2000" dirty="0" smtClean="0"/>
              <a:t>MODFEN: Master mode-fault function enable</a:t>
            </a:r>
          </a:p>
          <a:p>
            <a:r>
              <a:rPr lang="en-US" sz="2000" dirty="0" smtClean="0"/>
              <a:t>BIDIROE</a:t>
            </a:r>
          </a:p>
          <a:p>
            <a:r>
              <a:rPr lang="en-US" sz="2000" dirty="0" smtClean="0"/>
              <a:t>RDDMAE: Receive DMA enable</a:t>
            </a:r>
          </a:p>
          <a:p>
            <a:r>
              <a:rPr lang="en-US" sz="2000" dirty="0" smtClean="0"/>
              <a:t>SPISWAI: Stop SPI in wait mode</a:t>
            </a:r>
          </a:p>
          <a:p>
            <a:r>
              <a:rPr lang="en-US" sz="2000" dirty="0" smtClean="0"/>
              <a:t>SPC0: Single wire (bidirectional) mode</a:t>
            </a:r>
            <a:endParaRPr lang="en-US" sz="20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839200" cy="89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15240"/>
      </p:ext>
    </p:extLst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457200" y="1143000"/>
            <a:ext cx="3657600" cy="2214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 smtClean="0"/>
              <a:t>Synchronous </a:t>
            </a:r>
            <a:r>
              <a:rPr lang="en-US" dirty="0" smtClean="0"/>
              <a:t>Serial Data Transmission</a:t>
            </a:r>
            <a:endParaRPr lang="en-US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28600" y="5105400"/>
            <a:ext cx="8839200" cy="2209800"/>
          </a:xfrm>
        </p:spPr>
        <p:txBody>
          <a:bodyPr/>
          <a:lstStyle/>
          <a:p>
            <a:r>
              <a:rPr lang="en-US" sz="2000" dirty="0" smtClean="0"/>
              <a:t>Use shift registers and a clock signal to convert between serial and parallel formats</a:t>
            </a:r>
          </a:p>
          <a:p>
            <a:r>
              <a:rPr lang="en-US" sz="2000" dirty="0" smtClean="0"/>
              <a:t>Synchronous: an explicit clock signal is along with the data signal</a:t>
            </a:r>
          </a:p>
          <a:p>
            <a:endParaRPr lang="en-US" sz="2000" dirty="0" smtClean="0"/>
          </a:p>
        </p:txBody>
      </p:sp>
      <p:graphicFrame>
        <p:nvGraphicFramePr>
          <p:cNvPr id="7173" name="Object 4"/>
          <p:cNvGraphicFramePr>
            <a:graphicFrameLocks noChangeAspect="1"/>
          </p:cNvGraphicFramePr>
          <p:nvPr/>
        </p:nvGraphicFramePr>
        <p:xfrm>
          <a:off x="228600" y="1295400"/>
          <a:ext cx="43529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0" name="Visio" r:id="rId4" imgW="4353462" imgH="1137240" progId="Visio.Drawing.11">
                  <p:embed/>
                </p:oleObj>
              </mc:Choice>
              <mc:Fallback>
                <p:oleObj name="Visio" r:id="rId4" imgW="4353462" imgH="11372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43529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5"/>
          <p:cNvGraphicFramePr>
            <a:graphicFrameLocks noChangeAspect="1"/>
          </p:cNvGraphicFramePr>
          <p:nvPr/>
        </p:nvGraphicFramePr>
        <p:xfrm>
          <a:off x="4648200" y="1684338"/>
          <a:ext cx="4213225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Visio" r:id="rId6" imgW="4212723" imgH="1161000" progId="Visio.Drawing.11">
                  <p:embed/>
                </p:oleObj>
              </mc:Choice>
              <mc:Fallback>
                <p:oleObj name="Visio" r:id="rId6" imgW="4212723" imgH="11610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84338"/>
                        <a:ext cx="4213225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762000" y="2895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</a:rPr>
              <a:t>Transmitting Device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5562600" y="2886075"/>
            <a:ext cx="256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i="1">
                <a:latin typeface="Arial" charset="0"/>
                <a:cs typeface="Arial" charset="0"/>
              </a:rPr>
              <a:t>Receiving Device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5181600" y="1143000"/>
            <a:ext cx="3733800" cy="22145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" y="3505198"/>
            <a:ext cx="8382000" cy="1347559"/>
            <a:chOff x="1709793" y="3505199"/>
            <a:chExt cx="6900807" cy="1109430"/>
          </a:xfrm>
        </p:grpSpPr>
        <p:pic>
          <p:nvPicPr>
            <p:cNvPr id="7178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29"/>
            <a:stretch>
              <a:fillRect/>
            </a:stretch>
          </p:blipFill>
          <p:spPr bwMode="auto">
            <a:xfrm>
              <a:off x="4760753" y="3591229"/>
              <a:ext cx="3849847" cy="102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9"/>
            <p:cNvSpPr txBox="1">
              <a:spLocks noChangeArrowheads="1"/>
            </p:cNvSpPr>
            <p:nvPr/>
          </p:nvSpPr>
          <p:spPr bwMode="auto">
            <a:xfrm>
              <a:off x="3429001" y="3505199"/>
              <a:ext cx="13317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600" dirty="0">
                  <a:latin typeface="Arial" charset="0"/>
                  <a:cs typeface="Arial" charset="0"/>
                </a:rPr>
                <a:t>Clock</a:t>
              </a:r>
            </a:p>
          </p:txBody>
        </p:sp>
        <p:sp>
          <p:nvSpPr>
            <p:cNvPr id="7180" name="TextBox 13"/>
            <p:cNvSpPr txBox="1">
              <a:spLocks noChangeArrowheads="1"/>
            </p:cNvSpPr>
            <p:nvPr/>
          </p:nvSpPr>
          <p:spPr bwMode="auto">
            <a:xfrm>
              <a:off x="3272016" y="3913842"/>
              <a:ext cx="15747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600" dirty="0">
                  <a:latin typeface="Arial" charset="0"/>
                  <a:cs typeface="Arial" charset="0"/>
                </a:rPr>
                <a:t>Serial Data</a:t>
              </a:r>
            </a:p>
          </p:txBody>
        </p:sp>
        <p:sp>
          <p:nvSpPr>
            <p:cNvPr id="7181" name="TextBox 14"/>
            <p:cNvSpPr txBox="1">
              <a:spLocks noChangeArrowheads="1"/>
            </p:cNvSpPr>
            <p:nvPr/>
          </p:nvSpPr>
          <p:spPr bwMode="auto">
            <a:xfrm>
              <a:off x="1709793" y="4257962"/>
              <a:ext cx="31244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/>
              <a:r>
                <a:rPr lang="en-US" sz="1600" dirty="0">
                  <a:latin typeface="Arial" charset="0"/>
                  <a:cs typeface="Arial" charset="0"/>
                </a:rPr>
                <a:t>Data Sampling Time at Receiver</a:t>
              </a: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>
            <a:off x="4579749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105400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638800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172200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690102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215753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7733655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260596" y="3657600"/>
            <a:ext cx="0" cy="886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Baud Rate Register (</a:t>
            </a:r>
            <a:r>
              <a:rPr lang="en-US" dirty="0" err="1" smtClean="0"/>
              <a:t>SPIx_BR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80692"/>
            <a:ext cx="8839200" cy="4777307"/>
          </a:xfrm>
        </p:spPr>
        <p:txBody>
          <a:bodyPr/>
          <a:lstStyle/>
          <a:p>
            <a:r>
              <a:rPr lang="en-US" sz="2000" dirty="0" smtClean="0"/>
              <a:t>SPPR: SPI baud rate </a:t>
            </a:r>
            <a:r>
              <a:rPr lang="en-US" sz="2000" dirty="0" err="1" smtClean="0"/>
              <a:t>prescale</a:t>
            </a:r>
            <a:r>
              <a:rPr lang="en-US" sz="2000" dirty="0" smtClean="0"/>
              <a:t> divisor: divides by n+1</a:t>
            </a:r>
          </a:p>
          <a:p>
            <a:r>
              <a:rPr lang="en-US" sz="2000" dirty="0" smtClean="0"/>
              <a:t>SPR: SPI baud rate divisor: divides by 2</a:t>
            </a:r>
            <a:r>
              <a:rPr lang="en-US" sz="2000" baseline="30000" dirty="0" smtClean="0"/>
              <a:t>n+1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f</a:t>
            </a:r>
            <a:r>
              <a:rPr lang="en-US" sz="2000" baseline="-25000" dirty="0" err="1" smtClean="0"/>
              <a:t>SPI</a:t>
            </a:r>
            <a:r>
              <a:rPr lang="en-US" sz="2000" dirty="0" smtClean="0"/>
              <a:t> =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bus_clock</a:t>
            </a:r>
            <a:r>
              <a:rPr lang="en-US" sz="2000" dirty="0" smtClean="0"/>
              <a:t>/((SPPR+1)*2</a:t>
            </a:r>
            <a:r>
              <a:rPr lang="en-US" sz="2000" baseline="30000" dirty="0" smtClean="0"/>
              <a:t>SPR+1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8915400" cy="109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5" y="2895600"/>
            <a:ext cx="840189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84035"/>
      </p:ext>
    </p:extLst>
  </p:cSld>
  <p:clrMapOvr>
    <a:masterClrMapping/>
  </p:clrMapOvr>
  <p:transition>
    <p:pull dir="r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and Bidirectional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9147"/>
            <a:ext cx="8991600" cy="266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32582"/>
      </p:ext>
    </p:extLst>
  </p:cSld>
  <p:clrMapOvr>
    <a:masterClrMapping/>
  </p:clrMapOvr>
  <p:transition>
    <p:pull dir="r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SPI Example: Secure Digital Card Access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867400"/>
          </a:xfrm>
        </p:spPr>
        <p:txBody>
          <a:bodyPr/>
          <a:lstStyle/>
          <a:p>
            <a:r>
              <a:rPr lang="en-US" sz="2000" dirty="0" smtClean="0"/>
              <a:t>SD cards have two </a:t>
            </a:r>
            <a:br>
              <a:rPr lang="en-US" sz="2000" dirty="0" smtClean="0"/>
            </a:br>
            <a:r>
              <a:rPr lang="en-US" sz="2000" dirty="0" smtClean="0"/>
              <a:t>communication modes</a:t>
            </a:r>
          </a:p>
          <a:p>
            <a:pPr lvl="1"/>
            <a:r>
              <a:rPr lang="en-US" sz="1800" dirty="0" smtClean="0"/>
              <a:t>Native 4-bit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egacy SPI 1-bit</a:t>
            </a:r>
          </a:p>
          <a:p>
            <a:r>
              <a:rPr lang="en-US" sz="2000" dirty="0" smtClean="0"/>
              <a:t>SPI mode 0</a:t>
            </a:r>
          </a:p>
          <a:p>
            <a:pPr lvl="1"/>
            <a:r>
              <a:rPr lang="en-US" sz="1800" dirty="0" smtClean="0"/>
              <a:t>CPHA=0</a:t>
            </a:r>
          </a:p>
          <a:p>
            <a:pPr lvl="1"/>
            <a:r>
              <a:rPr lang="en-US" sz="1800" dirty="0" smtClean="0"/>
              <a:t>CPOL=0</a:t>
            </a:r>
          </a:p>
          <a:p>
            <a:r>
              <a:rPr lang="en-US" sz="2000" dirty="0" smtClean="0"/>
              <a:t>V</a:t>
            </a:r>
            <a:r>
              <a:rPr lang="en-US" sz="2000" baseline="-25000" dirty="0" smtClean="0"/>
              <a:t>DD</a:t>
            </a:r>
            <a:r>
              <a:rPr lang="en-US" sz="2000" dirty="0" smtClean="0"/>
              <a:t> from 2.7 to 3.6 V</a:t>
            </a:r>
          </a:p>
          <a:p>
            <a:r>
              <a:rPr lang="en-US" sz="2000" dirty="0" smtClean="0"/>
              <a:t>CS: Chip Select (active low)</a:t>
            </a:r>
          </a:p>
          <a:p>
            <a:r>
              <a:rPr lang="en-US" sz="2000" dirty="0" smtClean="0"/>
              <a:t>Source – </a:t>
            </a:r>
            <a:r>
              <a:rPr lang="en-US" sz="2000" dirty="0" err="1" smtClean="0"/>
              <a:t>FatFS</a:t>
            </a:r>
            <a:r>
              <a:rPr lang="en-US" sz="2000" dirty="0" smtClean="0"/>
              <a:t> FAT File System </a:t>
            </a:r>
            <a:br>
              <a:rPr lang="en-US" sz="2000" dirty="0" smtClean="0"/>
            </a:br>
            <a:r>
              <a:rPr lang="en-US" sz="2000" dirty="0" smtClean="0"/>
              <a:t>Module: </a:t>
            </a:r>
          </a:p>
          <a:p>
            <a:pPr lvl="1"/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elm-chan.org/docs/mmc/mmc_e.html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elm-chan.org/fsw/ff/00index_e.html</a:t>
            </a:r>
            <a:endParaRPr lang="en-US" sz="1800" dirty="0"/>
          </a:p>
        </p:txBody>
      </p:sp>
      <p:sp>
        <p:nvSpPr>
          <p:cNvPr id="5" name="AutoShape 14" descr="https://encrypted-tbn1.google.com/images?q=tbn:ANd9GcQPTY3mP8LxnA8iqK2bzF64S5_-SBiAFleJEqmviSlPuw-jRmrsSg"/>
          <p:cNvSpPr>
            <a:spLocks noChangeAspect="1" noChangeArrowheads="1"/>
          </p:cNvSpPr>
          <p:nvPr/>
        </p:nvSpPr>
        <p:spPr bwMode="auto">
          <a:xfrm>
            <a:off x="63500" y="-1365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http://elm-chan.org/docs/mmc/micro_contact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SDC/MMC contact surf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92" y="3352800"/>
            <a:ext cx="364540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2575"/>
      </p:ext>
    </p:extLst>
  </p:cSld>
  <p:clrMapOvr>
    <a:masterClrMapping/>
  </p:clrMapOvr>
  <p:transition>
    <p:pull dir="r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839200" cy="3962400"/>
          </a:xfrm>
        </p:spPr>
        <p:txBody>
          <a:bodyPr/>
          <a:lstStyle/>
          <a:p>
            <a:r>
              <a:rPr lang="en-US" sz="2000" dirty="0"/>
              <a:t>Host sends </a:t>
            </a:r>
            <a:r>
              <a:rPr lang="en-US" sz="2000" dirty="0" smtClean="0"/>
              <a:t>a six-byte command packet </a:t>
            </a:r>
            <a:r>
              <a:rPr lang="en-US" sz="2000" dirty="0"/>
              <a:t>to </a:t>
            </a:r>
            <a:r>
              <a:rPr lang="en-US" sz="2000" dirty="0" smtClean="0"/>
              <a:t>card</a:t>
            </a:r>
          </a:p>
          <a:p>
            <a:pPr lvl="1"/>
            <a:r>
              <a:rPr lang="en-US" sz="1800" dirty="0" smtClean="0"/>
              <a:t>Index, argument, CRC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Host </a:t>
            </a:r>
            <a:r>
              <a:rPr lang="en-US" sz="2000" dirty="0"/>
              <a:t>reads </a:t>
            </a:r>
            <a:r>
              <a:rPr lang="en-US" sz="2000" dirty="0" smtClean="0"/>
              <a:t>bytes from card until card signals it is ready</a:t>
            </a:r>
          </a:p>
          <a:p>
            <a:pPr lvl="1"/>
            <a:r>
              <a:rPr lang="en-US" sz="1800" dirty="0" smtClean="0"/>
              <a:t>Card returns </a:t>
            </a:r>
          </a:p>
          <a:p>
            <a:pPr lvl="2"/>
            <a:r>
              <a:rPr lang="en-US" sz="1800" dirty="0" smtClean="0"/>
              <a:t>0xff while busy</a:t>
            </a:r>
          </a:p>
          <a:p>
            <a:pPr lvl="2"/>
            <a:r>
              <a:rPr lang="en-US" sz="1800" dirty="0" smtClean="0"/>
              <a:t>0x00 when ready without errors</a:t>
            </a:r>
          </a:p>
          <a:p>
            <a:pPr lvl="2"/>
            <a:r>
              <a:rPr lang="en-US" sz="1800" dirty="0" smtClean="0"/>
              <a:t>0x01-0x7f when error has occurred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pic>
        <p:nvPicPr>
          <p:cNvPr id="43010" name="Picture 2" descr="cmd 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3" y="892174"/>
            <a:ext cx="8963837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647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 Card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Block Read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Multiple Block Read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Single Block Write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Multipe</a:t>
            </a:r>
            <a:r>
              <a:rPr lang="en-US" dirty="0" smtClean="0"/>
              <a:t> Block Write</a:t>
            </a:r>
            <a:endParaRPr lang="en-US" dirty="0"/>
          </a:p>
        </p:txBody>
      </p:sp>
      <p:pic>
        <p:nvPicPr>
          <p:cNvPr id="44034" name="Picture 2" descr="http://elm-chan.org/docs/mmc/r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8" b="19091"/>
          <a:stretch/>
        </p:blipFill>
        <p:spPr bwMode="auto">
          <a:xfrm>
            <a:off x="1492250" y="1403350"/>
            <a:ext cx="33337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http://elm-chan.org/docs/mmc/rm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7879"/>
          <a:stretch/>
        </p:blipFill>
        <p:spPr bwMode="auto">
          <a:xfrm>
            <a:off x="1447800" y="2362200"/>
            <a:ext cx="66675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elm-chan.org/docs/mmc/w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 b="8363"/>
          <a:stretch/>
        </p:blipFill>
        <p:spPr bwMode="auto">
          <a:xfrm>
            <a:off x="1444625" y="3733800"/>
            <a:ext cx="3429000" cy="8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://elm-chan.org/docs/mmc/w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363"/>
          <a:stretch/>
        </p:blipFill>
        <p:spPr bwMode="auto">
          <a:xfrm>
            <a:off x="1435100" y="5105400"/>
            <a:ext cx="6667500" cy="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806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4200"/>
            <a:ext cx="7772400" cy="1362075"/>
          </a:xfrm>
        </p:spPr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Communications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0720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Bus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599" y="838200"/>
            <a:ext cx="5029201" cy="5867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“Inter-Integrated Circuit” bus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Multiple devices connected by a shared serial bus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Bus is typically controlled by master device, slaves respond when addressed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 bus has two signal lines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SCL: Serial clock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SDA: Serial data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Full details available in “The 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C-bus Specification” </a:t>
            </a:r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/>
          <a:stretch/>
        </p:blipFill>
        <p:spPr bwMode="auto">
          <a:xfrm>
            <a:off x="5686426" y="881743"/>
            <a:ext cx="2976954" cy="529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260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Bus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962400"/>
            <a:ext cx="8705850" cy="2743200"/>
          </a:xfrm>
        </p:spPr>
        <p:txBody>
          <a:bodyPr/>
          <a:lstStyle/>
          <a:p>
            <a:r>
              <a:rPr lang="en-US" sz="2000" dirty="0" smtClean="0"/>
              <a:t>Resistors pull up lines to V</a:t>
            </a:r>
            <a:r>
              <a:rPr lang="en-US" sz="2000" baseline="-25000" dirty="0" smtClean="0"/>
              <a:t>DD</a:t>
            </a:r>
          </a:p>
          <a:p>
            <a:endParaRPr lang="en-US" sz="2000" dirty="0" smtClean="0"/>
          </a:p>
          <a:p>
            <a:r>
              <a:rPr lang="en-US" sz="2000" dirty="0" smtClean="0"/>
              <a:t>Open-drain transistors pull lines down to ground</a:t>
            </a:r>
          </a:p>
          <a:p>
            <a:endParaRPr lang="en-US" sz="2000" dirty="0" smtClean="0"/>
          </a:p>
          <a:p>
            <a:r>
              <a:rPr lang="en-US" sz="2000" dirty="0" smtClean="0"/>
              <a:t>Master generates SCL clock signal </a:t>
            </a:r>
          </a:p>
          <a:p>
            <a:pPr lvl="1"/>
            <a:r>
              <a:rPr lang="en-US" sz="1800" dirty="0" smtClean="0"/>
              <a:t>Can range up to 400 kHz, 1 MHz, or more</a:t>
            </a: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14" y="914400"/>
            <a:ext cx="5242686" cy="299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106696"/>
      </p:ext>
    </p:extLst>
  </p:cSld>
  <p:clrMapOvr>
    <a:masterClrMapping/>
  </p:clrMapOvr>
  <p:transition>
    <p:pull dir="r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Message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505200"/>
            <a:ext cx="8763000" cy="3352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Message-oriented data </a:t>
            </a:r>
            <a:r>
              <a:rPr lang="en-US" sz="2000" dirty="0" smtClean="0"/>
              <a:t>transfer with four parts</a:t>
            </a:r>
            <a:endParaRPr lang="en-US" sz="20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Start condition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Slave Address transmission</a:t>
            </a:r>
            <a:endParaRPr lang="en-US" sz="1400" dirty="0"/>
          </a:p>
          <a:p>
            <a:pPr lvl="2">
              <a:spcBef>
                <a:spcPts val="0"/>
              </a:spcBef>
            </a:pPr>
            <a:r>
              <a:rPr lang="en-US" sz="1400" dirty="0" smtClean="0"/>
              <a:t>Address</a:t>
            </a:r>
          </a:p>
          <a:p>
            <a:pPr lvl="2">
              <a:spcBef>
                <a:spcPts val="0"/>
              </a:spcBef>
            </a:pPr>
            <a:r>
              <a:rPr lang="en-US" sz="1400" dirty="0" smtClean="0"/>
              <a:t>Command </a:t>
            </a:r>
            <a:r>
              <a:rPr lang="en-US" sz="1400" dirty="0"/>
              <a:t>(read or write</a:t>
            </a:r>
            <a:r>
              <a:rPr lang="en-US" sz="1400" dirty="0" smtClean="0"/>
              <a:t>)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Acknowledgement by </a:t>
            </a:r>
            <a:r>
              <a:rPr lang="en-US" sz="1400" dirty="0" smtClean="0"/>
              <a:t>receiver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/>
              <a:t>Data fields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 smtClean="0"/>
              <a:t>Data byte</a:t>
            </a:r>
            <a:endParaRPr lang="en-US" sz="1400" dirty="0"/>
          </a:p>
          <a:p>
            <a:pPr lvl="2">
              <a:spcBef>
                <a:spcPts val="0"/>
              </a:spcBef>
            </a:pPr>
            <a:r>
              <a:rPr lang="en-US" sz="1400" dirty="0"/>
              <a:t>Acknowledgement by </a:t>
            </a:r>
            <a:r>
              <a:rPr lang="en-US" sz="1400" dirty="0" smtClean="0"/>
              <a:t>receiver</a:t>
            </a:r>
            <a:endParaRPr lang="en-US" sz="14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Stop condition</a:t>
            </a:r>
          </a:p>
          <a:p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5289"/>
            <a:ext cx="8915400" cy="24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990600"/>
            <a:ext cx="8915400" cy="2400464"/>
            <a:chOff x="228600" y="990600"/>
            <a:chExt cx="8915400" cy="2133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28600" y="1001489"/>
              <a:ext cx="609600" cy="2122711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90600" y="990600"/>
              <a:ext cx="3429000" cy="2122711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029200" y="990600"/>
              <a:ext cx="3429000" cy="2122711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8534400" y="990600"/>
              <a:ext cx="609600" cy="2122711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359920"/>
      </p:ext>
    </p:extLst>
  </p:cSld>
  <p:clrMapOvr>
    <a:masterClrMapping/>
  </p:clrMapOvr>
  <p:transition>
    <p:pull dir="ru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Writing Data to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137096"/>
            <a:ext cx="8686798" cy="358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416914"/>
      </p:ext>
    </p:extLst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Synchronous Full-Duplex Serial Data Bus</a:t>
            </a:r>
            <a:endParaRPr lang="en-US" sz="32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839200" cy="1828800"/>
          </a:xfrm>
        </p:spPr>
        <p:txBody>
          <a:bodyPr/>
          <a:lstStyle/>
          <a:p>
            <a:r>
              <a:rPr lang="en-US" sz="2000" dirty="0" smtClean="0"/>
              <a:t>Now can use two serial data lines - one for reading, one for writing.</a:t>
            </a:r>
          </a:p>
          <a:p>
            <a:pPr lvl="1"/>
            <a:r>
              <a:rPr lang="en-US" sz="1800" dirty="0" smtClean="0"/>
              <a:t>Allows simultaneous send and receive </a:t>
            </a:r>
            <a:r>
              <a:rPr lang="en-US" sz="1800" i="1" dirty="0" smtClean="0"/>
              <a:t>full-duplex communication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graphicFrame>
        <p:nvGraphicFramePr>
          <p:cNvPr id="819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221800"/>
              </p:ext>
            </p:extLst>
          </p:nvPr>
        </p:nvGraphicFramePr>
        <p:xfrm>
          <a:off x="304800" y="1447800"/>
          <a:ext cx="8472488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Visio" r:id="rId4" imgW="5603638" imgH="1340280" progId="Visio.Drawing.11">
                  <p:embed/>
                </p:oleObj>
              </mc:Choice>
              <mc:Fallback>
                <p:oleObj name="Visio" r:id="rId4" imgW="5603638" imgH="13402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472488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Reading Data from Slave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4385"/>
            <a:ext cx="8839199" cy="19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906466"/>
      </p:ext>
    </p:extLst>
  </p:cSld>
  <p:clrMapOvr>
    <a:masterClrMapping/>
  </p:clrMapOvr>
  <p:transition>
    <p:pull dir="r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with Register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574198"/>
            <a:ext cx="8763000" cy="3283801"/>
          </a:xfrm>
        </p:spPr>
        <p:txBody>
          <a:bodyPr/>
          <a:lstStyle/>
          <a:p>
            <a:r>
              <a:rPr lang="en-US" sz="2400" dirty="0" smtClean="0"/>
              <a:t>Master drives communication</a:t>
            </a:r>
          </a:p>
          <a:p>
            <a:pPr lvl="1"/>
            <a:r>
              <a:rPr lang="en-US" sz="2000" dirty="0" smtClean="0"/>
              <a:t>Sends start condition, address of slave, read/write command</a:t>
            </a:r>
          </a:p>
          <a:p>
            <a:pPr lvl="1"/>
            <a:r>
              <a:rPr lang="en-US" sz="2000" dirty="0" smtClean="0"/>
              <a:t>Listens for acknowledgement from slave</a:t>
            </a:r>
          </a:p>
          <a:p>
            <a:pPr lvl="1"/>
            <a:r>
              <a:rPr lang="en-US" sz="2000" dirty="0" smtClean="0"/>
              <a:t>Sends register address (byte)</a:t>
            </a:r>
          </a:p>
          <a:p>
            <a:pPr lvl="1"/>
            <a:r>
              <a:rPr lang="en-US" sz="2000" dirty="0"/>
              <a:t> Listens for acknowledgement from slave</a:t>
            </a:r>
          </a:p>
          <a:p>
            <a:pPr lvl="1"/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14400"/>
            <a:ext cx="9134475" cy="265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829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C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86800" cy="5867400"/>
          </a:xfrm>
        </p:spPr>
        <p:txBody>
          <a:bodyPr/>
          <a:lstStyle/>
          <a:p>
            <a:r>
              <a:rPr lang="en-US" sz="2000" dirty="0" smtClean="0"/>
              <a:t>Each device (IC) has seven-bit address</a:t>
            </a:r>
          </a:p>
          <a:p>
            <a:pPr lvl="1"/>
            <a:r>
              <a:rPr lang="en-US" sz="1800" dirty="0" smtClean="0"/>
              <a:t>Different types of device have different default addresses</a:t>
            </a:r>
          </a:p>
          <a:p>
            <a:pPr lvl="1"/>
            <a:r>
              <a:rPr lang="en-US" sz="1800" dirty="0" smtClean="0"/>
              <a:t>Sometimes can select a secondary default address by tying a device pin to a different logic level</a:t>
            </a:r>
          </a:p>
          <a:p>
            <a:endParaRPr lang="en-US" sz="2000" dirty="0" smtClean="0"/>
          </a:p>
          <a:p>
            <a:r>
              <a:rPr lang="en-US" sz="2000" dirty="0" smtClean="0"/>
              <a:t>What if we treat the first byte of data as a register address? </a:t>
            </a:r>
          </a:p>
          <a:p>
            <a:pPr lvl="1"/>
            <a:r>
              <a:rPr lang="en-US" sz="1800" dirty="0" smtClean="0"/>
              <a:t>Can specify registers </a:t>
            </a:r>
            <a:r>
              <a:rPr lang="en-US" sz="1800" b="1" i="1" dirty="0" smtClean="0"/>
              <a:t>within</a:t>
            </a:r>
            <a:r>
              <a:rPr lang="en-US" sz="1800" dirty="0" smtClean="0"/>
              <a:t> a given device: eight bits</a:t>
            </a:r>
          </a:p>
          <a:p>
            <a:pPr lvl="1"/>
            <a:r>
              <a:rPr lang="en-US" sz="1800" dirty="0" smtClean="0"/>
              <a:t>Example: Accelerometer has up to 58 registers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079034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KL25Z I2C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42976"/>
            <a:ext cx="5791200" cy="529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13031"/>
      </p:ext>
    </p:extLst>
  </p:cSld>
  <p:clrMapOvr>
    <a:masterClrMapping/>
  </p:clrMapOvr>
  <p:transition>
    <p:pull dir="ru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I</a:t>
            </a:r>
            <a:r>
              <a:rPr lang="en-US" baseline="30000" dirty="0" smtClean="0"/>
              <a:t>2</a:t>
            </a:r>
            <a:r>
              <a:rPr lang="en-US" dirty="0" smtClean="0"/>
              <a:t>C Baud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657600"/>
            <a:ext cx="8305800" cy="3200400"/>
          </a:xfrm>
        </p:spPr>
        <p:txBody>
          <a:bodyPr/>
          <a:lstStyle/>
          <a:p>
            <a:r>
              <a:rPr lang="en-US" sz="2400" dirty="0" smtClean="0"/>
              <a:t>I2Cx_F: Frequency Divider register</a:t>
            </a:r>
          </a:p>
          <a:p>
            <a:pPr lvl="1"/>
            <a:r>
              <a:rPr lang="en-US" sz="2000" dirty="0" smtClean="0"/>
              <a:t>MULT: specified multiplier </a:t>
            </a:r>
            <a:r>
              <a:rPr lang="en-US" sz="2000" dirty="0" err="1" smtClean="0"/>
              <a:t>mul</a:t>
            </a:r>
            <a:r>
              <a:rPr lang="en-US" sz="2000" dirty="0" smtClean="0"/>
              <a:t> = 2</a:t>
            </a:r>
            <a:r>
              <a:rPr lang="en-US" sz="2000" baseline="30000" dirty="0" smtClean="0"/>
              <a:t>MULT </a:t>
            </a:r>
          </a:p>
          <a:p>
            <a:pPr lvl="2"/>
            <a:r>
              <a:rPr lang="en-US" sz="1800" dirty="0" smtClean="0"/>
              <a:t>valid values: 1, 2,4</a:t>
            </a:r>
          </a:p>
          <a:p>
            <a:pPr lvl="1"/>
            <a:r>
              <a:rPr lang="en-US" sz="2000" dirty="0" smtClean="0"/>
              <a:t>ICR: Clock Rate</a:t>
            </a:r>
          </a:p>
          <a:p>
            <a:pPr lvl="1"/>
            <a:r>
              <a:rPr lang="en-US" sz="2000" dirty="0" smtClean="0"/>
              <a:t>I2C baud rate =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bus</a:t>
            </a:r>
            <a:r>
              <a:rPr lang="en-US" sz="2000" dirty="0" smtClean="0"/>
              <a:t>/</a:t>
            </a:r>
            <a:r>
              <a:rPr lang="en-US" sz="2000" dirty="0"/>
              <a:t> </a:t>
            </a:r>
            <a:r>
              <a:rPr lang="en-US" sz="2000" dirty="0" smtClean="0"/>
              <a:t>(2</a:t>
            </a:r>
            <a:r>
              <a:rPr lang="en-US" sz="2000" baseline="30000" dirty="0" smtClean="0"/>
              <a:t>MULT</a:t>
            </a:r>
            <a:r>
              <a:rPr lang="en-US" sz="2000" dirty="0" smtClean="0"/>
              <a:t> * ICR) </a:t>
            </a:r>
            <a:endParaRPr lang="en-US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001000" cy="87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50450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Control Register 1 – I2Cx_C1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86000"/>
            <a:ext cx="4343400" cy="4572000"/>
          </a:xfrm>
        </p:spPr>
        <p:txBody>
          <a:bodyPr/>
          <a:lstStyle/>
          <a:p>
            <a:r>
              <a:rPr lang="en-US" sz="2000" dirty="0" smtClean="0"/>
              <a:t>IICEN - enable I2C module</a:t>
            </a:r>
          </a:p>
          <a:p>
            <a:r>
              <a:rPr lang="en-US" sz="2000" dirty="0" smtClean="0"/>
              <a:t>IICIE - enable I2C interrupt</a:t>
            </a:r>
          </a:p>
          <a:p>
            <a:r>
              <a:rPr lang="en-US" sz="2000" dirty="0" smtClean="0"/>
              <a:t>MST - select master mode</a:t>
            </a:r>
          </a:p>
          <a:p>
            <a:pPr lvl="1"/>
            <a:r>
              <a:rPr lang="en-US" sz="1800" dirty="0" smtClean="0"/>
              <a:t>0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1800" dirty="0" smtClean="0"/>
              <a:t>1 generates Start condition</a:t>
            </a:r>
          </a:p>
          <a:p>
            <a:pPr lvl="1"/>
            <a:r>
              <a:rPr lang="en-US" sz="1800" dirty="0" smtClean="0"/>
              <a:t>1</a:t>
            </a:r>
            <a:r>
              <a:rPr lang="en-US" sz="1800" dirty="0" smtClean="0">
                <a:sym typeface="Wingdings" pitchFamily="2" charset="2"/>
              </a:rPr>
              <a:t>0 generates Stop condition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86000"/>
            <a:ext cx="4343400" cy="4572000"/>
          </a:xfrm>
        </p:spPr>
        <p:txBody>
          <a:bodyPr/>
          <a:lstStyle/>
          <a:p>
            <a:r>
              <a:rPr lang="en-US" sz="2000" dirty="0" smtClean="0"/>
              <a:t>TX – Select 1 for master transmit and 0 for master receive</a:t>
            </a:r>
          </a:p>
          <a:p>
            <a:r>
              <a:rPr lang="en-US" sz="2000" dirty="0" smtClean="0"/>
              <a:t>TXAK – Transmit Acknowledge enable</a:t>
            </a:r>
          </a:p>
          <a:p>
            <a:r>
              <a:rPr lang="en-US" sz="2000" dirty="0" smtClean="0"/>
              <a:t>RSTA – Repeat Start</a:t>
            </a:r>
          </a:p>
          <a:p>
            <a:r>
              <a:rPr lang="en-US" sz="2000" dirty="0" smtClean="0"/>
              <a:t>WUEN – Wakeup enable</a:t>
            </a:r>
          </a:p>
          <a:p>
            <a:r>
              <a:rPr lang="en-US" sz="2000" dirty="0" smtClean="0"/>
              <a:t>DMAEN – Enable DMA </a:t>
            </a:r>
            <a:endParaRPr lang="en-US" sz="20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85524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3219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Status Register – I2Cx_S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343400" cy="4648200"/>
          </a:xfrm>
        </p:spPr>
        <p:txBody>
          <a:bodyPr/>
          <a:lstStyle/>
          <a:p>
            <a:r>
              <a:rPr lang="en-US" sz="2000" dirty="0" smtClean="0"/>
              <a:t>TCF – Transfer Complete flag set after transferring byte and acknowledge bit</a:t>
            </a:r>
          </a:p>
          <a:p>
            <a:r>
              <a:rPr lang="en-US" sz="2000" dirty="0" smtClean="0"/>
              <a:t>IAAS – Addressed as a Slave</a:t>
            </a:r>
          </a:p>
          <a:p>
            <a:r>
              <a:rPr lang="en-US" sz="2000" dirty="0" smtClean="0"/>
              <a:t>BUSY – bus busy</a:t>
            </a:r>
          </a:p>
          <a:p>
            <a:r>
              <a:rPr lang="en-US" sz="2000" dirty="0" smtClean="0"/>
              <a:t>ARBL – arbitration lost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09800"/>
            <a:ext cx="4343400" cy="4648200"/>
          </a:xfrm>
        </p:spPr>
        <p:txBody>
          <a:bodyPr/>
          <a:lstStyle/>
          <a:p>
            <a:r>
              <a:rPr lang="en-US" sz="2000" dirty="0" smtClean="0"/>
              <a:t>RAM – Range address match</a:t>
            </a:r>
          </a:p>
          <a:p>
            <a:r>
              <a:rPr lang="en-US" sz="2000" dirty="0" smtClean="0"/>
              <a:t>SRW – when slave, indicates transmission direction (0: slave receive, 1: slave transmit)</a:t>
            </a:r>
          </a:p>
          <a:p>
            <a:r>
              <a:rPr lang="en-US" sz="2000" dirty="0" smtClean="0"/>
              <a:t>IICIF: Interrupt pending flag</a:t>
            </a:r>
          </a:p>
          <a:p>
            <a:r>
              <a:rPr lang="en-US" sz="2000" dirty="0" smtClean="0"/>
              <a:t>RXAK: 0: acknowledge signal received</a:t>
            </a:r>
            <a:endParaRPr lang="en-US" sz="2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1"/>
          <a:stretch/>
        </p:blipFill>
        <p:spPr bwMode="auto">
          <a:xfrm>
            <a:off x="228600" y="914400"/>
            <a:ext cx="8763000" cy="115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263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I2C Data Register – I2Cx_D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8-bit data register</a:t>
            </a:r>
          </a:p>
          <a:p>
            <a:r>
              <a:rPr lang="en-US" sz="2000" dirty="0" smtClean="0"/>
              <a:t>Master transmit mode</a:t>
            </a:r>
          </a:p>
          <a:p>
            <a:pPr lvl="1"/>
            <a:r>
              <a:rPr lang="en-US" sz="1800" dirty="0" smtClean="0"/>
              <a:t>Writing to I2Cx_D starts a data transfer</a:t>
            </a:r>
          </a:p>
          <a:p>
            <a:r>
              <a:rPr lang="en-US" sz="2000" dirty="0" smtClean="0"/>
              <a:t>Master receive mode</a:t>
            </a:r>
          </a:p>
          <a:p>
            <a:pPr lvl="1"/>
            <a:r>
              <a:rPr lang="en-US" sz="1800" dirty="0" smtClean="0"/>
              <a:t>Reading from I2Cx_D starts reception of next byte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997934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Macros in i2c.h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9144000" cy="4953000"/>
          </a:xfrm>
        </p:spPr>
        <p:txBody>
          <a:bodyPr/>
          <a:lstStyle/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I2C_M_START </a:t>
            </a:r>
            <a:r>
              <a:rPr lang="en-US" sz="1800" dirty="0" smtClean="0">
                <a:latin typeface="Lucida Console" pitchFamily="49" charset="0"/>
              </a:rPr>
              <a:t>	I2C0-</a:t>
            </a:r>
            <a:r>
              <a:rPr lang="en-US" sz="1800" dirty="0">
                <a:latin typeface="Lucida Console" pitchFamily="49" charset="0"/>
              </a:rPr>
              <a:t>&gt;C1 |= I2C_C1_MST_MASK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I2C_M_STOP  </a:t>
            </a:r>
            <a:r>
              <a:rPr lang="en-US" sz="1800" dirty="0" smtClean="0">
                <a:latin typeface="Lucida Console" pitchFamily="49" charset="0"/>
              </a:rPr>
              <a:t>	I2C0-</a:t>
            </a:r>
            <a:r>
              <a:rPr lang="en-US" sz="1800" dirty="0">
                <a:latin typeface="Lucida Console" pitchFamily="49" charset="0"/>
              </a:rPr>
              <a:t>&gt;C1 &amp;= ~I2C_C1_MST_MASK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</a:t>
            </a:r>
            <a:r>
              <a:rPr lang="en-US" sz="1800" dirty="0" smtClean="0">
                <a:latin typeface="Lucida Console" pitchFamily="49" charset="0"/>
              </a:rPr>
              <a:t>I2C_M_RSTART	I2C0-</a:t>
            </a:r>
            <a:r>
              <a:rPr lang="en-US" sz="1800" dirty="0">
                <a:latin typeface="Lucida Console" pitchFamily="49" charset="0"/>
              </a:rPr>
              <a:t>&gt;C1 |= I2C_C1_RSTA_MASK</a:t>
            </a:r>
          </a:p>
          <a:p>
            <a:pPr marL="0" indent="0">
              <a:buNone/>
              <a:tabLst>
                <a:tab pos="2909888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I2C_TRAN	</a:t>
            </a:r>
            <a:r>
              <a:rPr lang="en-US" sz="1800" dirty="0" smtClean="0">
                <a:latin typeface="Lucida Console" pitchFamily="49" charset="0"/>
              </a:rPr>
              <a:t>I2C0-</a:t>
            </a:r>
            <a:r>
              <a:rPr lang="en-US" sz="1800" dirty="0">
                <a:latin typeface="Lucida Console" pitchFamily="49" charset="0"/>
              </a:rPr>
              <a:t>&gt;C1 |= I2C_C1_TX_MASK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I2C_REC	</a:t>
            </a:r>
            <a:r>
              <a:rPr lang="en-US" sz="1800" dirty="0" smtClean="0">
                <a:latin typeface="Lucida Console" pitchFamily="49" charset="0"/>
              </a:rPr>
              <a:t>I2C0-</a:t>
            </a:r>
            <a:r>
              <a:rPr lang="en-US" sz="1800" dirty="0">
                <a:latin typeface="Lucida Console" pitchFamily="49" charset="0"/>
              </a:rPr>
              <a:t>&gt;C1 &amp;= ~I2C_C1_TX_MASK</a:t>
            </a:r>
          </a:p>
          <a:p>
            <a:pPr marL="0" indent="0">
              <a:buNone/>
              <a:tabLst>
                <a:tab pos="2909888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BUSY_ACK 	</a:t>
            </a:r>
            <a:r>
              <a:rPr lang="en-US" sz="1800" dirty="0" smtClean="0">
                <a:latin typeface="Lucida Console" pitchFamily="49" charset="0"/>
              </a:rPr>
              <a:t>while(I2C0-</a:t>
            </a:r>
            <a:r>
              <a:rPr lang="en-US" sz="1800" dirty="0">
                <a:latin typeface="Lucida Console" pitchFamily="49" charset="0"/>
              </a:rPr>
              <a:t>&gt;S &amp; 0x01)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TRANS_COMP	</a:t>
            </a:r>
            <a:r>
              <a:rPr lang="en-US" sz="1800" dirty="0" smtClean="0">
                <a:latin typeface="Lucida Console" pitchFamily="49" charset="0"/>
              </a:rPr>
              <a:t>while</a:t>
            </a:r>
            <a:r>
              <a:rPr lang="en-US" sz="1800" dirty="0">
                <a:latin typeface="Lucida Console" pitchFamily="49" charset="0"/>
              </a:rPr>
              <a:t>(!(I2C0-&gt;S &amp; 0x80))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I2C_WAIT	</a:t>
            </a:r>
            <a:r>
              <a:rPr lang="en-US" sz="1800" dirty="0" smtClean="0">
                <a:latin typeface="Lucida Console" pitchFamily="49" charset="0"/>
              </a:rPr>
              <a:t>while</a:t>
            </a:r>
            <a:r>
              <a:rPr lang="en-US" sz="1800" dirty="0">
                <a:latin typeface="Lucida Console" pitchFamily="49" charset="0"/>
              </a:rPr>
              <a:t>((I2C0-&gt;S </a:t>
            </a:r>
            <a:r>
              <a:rPr lang="en-US" sz="1800" dirty="0" smtClean="0">
                <a:latin typeface="Lucida Console" pitchFamily="49" charset="0"/>
              </a:rPr>
              <a:t>&amp; I2C_S_IICIF_MASK</a:t>
            </a:r>
            <a:r>
              <a:rPr lang="en-US" sz="1800" dirty="0">
                <a:latin typeface="Lucida Console" pitchFamily="49" charset="0"/>
              </a:rPr>
              <a:t>)==0</a:t>
            </a:r>
            <a:r>
              <a:rPr lang="en-US" sz="1800" dirty="0" smtClean="0">
                <a:latin typeface="Lucida Console" pitchFamily="49" charset="0"/>
              </a:rPr>
              <a:t>){} \                                 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 smtClean="0">
                <a:latin typeface="Lucida Console" pitchFamily="49" charset="0"/>
              </a:rPr>
              <a:t>			I2C0-</a:t>
            </a:r>
            <a:r>
              <a:rPr lang="en-US" sz="1800" dirty="0">
                <a:latin typeface="Lucida Console" pitchFamily="49" charset="0"/>
              </a:rPr>
              <a:t>&gt;S |= I2C_S_IICIF_MASK;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NACK </a:t>
            </a:r>
            <a:r>
              <a:rPr lang="en-US" sz="1800" dirty="0" smtClean="0">
                <a:latin typeface="Lucida Console" pitchFamily="49" charset="0"/>
              </a:rPr>
              <a:t>	I2C0-</a:t>
            </a:r>
            <a:r>
              <a:rPr lang="en-US" sz="1800" dirty="0">
                <a:latin typeface="Lucida Console" pitchFamily="49" charset="0"/>
              </a:rPr>
              <a:t>&gt;C1 |= I2C_C1_TXAK_MASK</a:t>
            </a:r>
          </a:p>
          <a:p>
            <a:pPr marL="0" indent="0">
              <a:buNone/>
              <a:tabLst>
                <a:tab pos="2909888" algn="l"/>
              </a:tabLst>
            </a:pPr>
            <a:r>
              <a:rPr lang="en-US" sz="1800" dirty="0">
                <a:latin typeface="Lucida Console" pitchFamily="49" charset="0"/>
              </a:rPr>
              <a:t>#define ACK         </a:t>
            </a:r>
            <a:r>
              <a:rPr lang="en-US" sz="1800" dirty="0" smtClean="0">
                <a:latin typeface="Lucida Console" pitchFamily="49" charset="0"/>
              </a:rPr>
              <a:t>	I2C0-</a:t>
            </a:r>
            <a:r>
              <a:rPr lang="en-US" sz="1800" dirty="0">
                <a:latin typeface="Lucida Console" pitchFamily="49" charset="0"/>
              </a:rPr>
              <a:t>&gt;C1 &amp;= ~</a:t>
            </a:r>
            <a:r>
              <a:rPr lang="en-US" sz="1800" dirty="0" smtClean="0">
                <a:latin typeface="Lucida Console" pitchFamily="49" charset="0"/>
              </a:rPr>
              <a:t>I2C_C1_TXAK_MASK</a:t>
            </a:r>
          </a:p>
        </p:txBody>
      </p:sp>
    </p:spTree>
    <p:extLst>
      <p:ext uri="{BB962C8B-B14F-4D97-AF65-F5344CB8AC3E}">
        <p14:creationId xmlns:p14="http://schemas.microsoft.com/office/powerpoint/2010/main" val="296946464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Single Byte to a Device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6868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I2C_TRAN;</a:t>
            </a: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	/*</a:t>
            </a:r>
            <a:r>
              <a:rPr lang="en-US" sz="2000" dirty="0">
                <a:latin typeface="Lucida Console" pitchFamily="49" charset="0"/>
              </a:rPr>
              <a:t>set to transmit mode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I2C_M_START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	/*</a:t>
            </a:r>
            <a:r>
              <a:rPr lang="en-US" sz="2000" dirty="0">
                <a:latin typeface="Lucida Console" pitchFamily="49" charset="0"/>
              </a:rPr>
              <a:t>send start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</a:t>
            </a:r>
            <a:r>
              <a:rPr lang="en-US" sz="2000" dirty="0" err="1">
                <a:latin typeface="Lucida Console" pitchFamily="49" charset="0"/>
              </a:rPr>
              <a:t>dev</a:t>
            </a:r>
            <a:r>
              <a:rPr lang="en-US" sz="2000" dirty="0" smtClean="0">
                <a:latin typeface="Lucida Console" pitchFamily="49" charset="0"/>
              </a:rPr>
              <a:t>;  		/*</a:t>
            </a:r>
            <a:r>
              <a:rPr lang="en-US" sz="2000" dirty="0">
                <a:latin typeface="Lucida Console" pitchFamily="49" charset="0"/>
              </a:rPr>
              <a:t>send </a:t>
            </a:r>
            <a:r>
              <a:rPr lang="en-US" sz="2000" dirty="0" err="1">
                <a:latin typeface="Lucida Console" pitchFamily="49" charset="0"/>
              </a:rPr>
              <a:t>dev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smtClean="0">
                <a:latin typeface="Lucida Console" pitchFamily="49" charset="0"/>
              </a:rPr>
              <a:t>address */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 		/*</a:t>
            </a:r>
            <a:r>
              <a:rPr lang="en-US" sz="2000" dirty="0">
                <a:latin typeface="Lucida Console" pitchFamily="49" charset="0"/>
              </a:rPr>
              <a:t>wait for </a:t>
            </a:r>
            <a:r>
              <a:rPr lang="en-US" sz="2000" dirty="0" err="1">
                <a:latin typeface="Lucida Console" pitchFamily="49" charset="0"/>
              </a:rPr>
              <a:t>ack</a:t>
            </a:r>
            <a:r>
              <a:rPr lang="en-US" sz="2000" dirty="0">
                <a:latin typeface="Lucida Console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</a:t>
            </a:r>
            <a:r>
              <a:rPr lang="en-US" sz="2000" dirty="0" smtClean="0">
                <a:latin typeface="Lucida Console" pitchFamily="49" charset="0"/>
              </a:rPr>
              <a:t>address;</a:t>
            </a:r>
            <a:r>
              <a:rPr lang="en-US" sz="2000" dirty="0">
                <a:latin typeface="Lucida Console" pitchFamily="49" charset="0"/>
              </a:rPr>
              <a:t>	/*send write </a:t>
            </a:r>
            <a:r>
              <a:rPr lang="en-US" sz="2000" dirty="0" smtClean="0">
                <a:latin typeface="Lucida Console" pitchFamily="49" charset="0"/>
              </a:rPr>
              <a:t>address */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	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data</a:t>
            </a:r>
            <a:r>
              <a:rPr lang="en-US" sz="2000" dirty="0" smtClean="0">
                <a:latin typeface="Lucida Console" pitchFamily="49" charset="0"/>
              </a:rPr>
              <a:t>;</a:t>
            </a: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/*</a:t>
            </a:r>
            <a:r>
              <a:rPr lang="en-US" sz="2000" dirty="0">
                <a:latin typeface="Lucida Console" pitchFamily="49" charset="0"/>
              </a:rPr>
              <a:t>send data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I2C_M_STOP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64798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Synchronous Half-Duplex Serial Data Bus</a:t>
            </a:r>
            <a:endParaRPr lang="en-US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839200" cy="2971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b="1" dirty="0" smtClean="0"/>
              <a:t>Share the serial data line </a:t>
            </a:r>
          </a:p>
          <a:p>
            <a:pPr marL="342900" lvl="1" indent="-342900">
              <a:buFontTx/>
              <a:buChar char="•"/>
            </a:pPr>
            <a:r>
              <a:rPr lang="en-US" sz="2000" b="1" dirty="0" smtClean="0"/>
              <a:t>Doesn’t allow simultaneous send and receive - is </a:t>
            </a:r>
            <a:r>
              <a:rPr lang="en-US" sz="2000" b="1" i="1" dirty="0" smtClean="0"/>
              <a:t>half-duplex communication</a:t>
            </a:r>
            <a:endParaRPr lang="en-US" sz="2000" b="1" dirty="0" smtClean="0"/>
          </a:p>
          <a:p>
            <a:endParaRPr lang="en-US" sz="1400" dirty="0" smtClean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04800" y="1143000"/>
          <a:ext cx="82962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Visio" r:id="rId4" imgW="5609581" imgH="1340280" progId="Visio.Drawing.11">
                  <p:embed/>
                </p:oleObj>
              </mc:Choice>
              <mc:Fallback>
                <p:oleObj name="Visio" r:id="rId4" imgW="5609581" imgH="134028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829627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Single Byte from a Device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86868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I2C_TRAN</a:t>
            </a:r>
            <a:r>
              <a:rPr lang="en-US" sz="1800" dirty="0">
                <a:latin typeface="Lucida Console" pitchFamily="49" charset="0"/>
              </a:rPr>
              <a:t>;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set to transmit mode 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I2C_M_START</a:t>
            </a:r>
            <a:r>
              <a:rPr lang="en-US" sz="1800" dirty="0">
                <a:latin typeface="Lucida Console" pitchFamily="49" charset="0"/>
              </a:rPr>
              <a:t>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send start	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I2C0-</a:t>
            </a:r>
            <a:r>
              <a:rPr lang="en-US" sz="1800" dirty="0">
                <a:latin typeface="Lucida Console" pitchFamily="49" charset="0"/>
              </a:rPr>
              <a:t>&gt;D = </a:t>
            </a:r>
            <a:r>
              <a:rPr lang="en-US" sz="1800" dirty="0" err="1">
                <a:latin typeface="Lucida Console" pitchFamily="49" charset="0"/>
              </a:rPr>
              <a:t>dev</a:t>
            </a:r>
            <a:r>
              <a:rPr lang="en-US" sz="1800" dirty="0">
                <a:latin typeface="Lucida Console" pitchFamily="49" charset="0"/>
              </a:rPr>
              <a:t>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send </a:t>
            </a:r>
            <a:r>
              <a:rPr lang="en-US" sz="1800" dirty="0" err="1">
                <a:latin typeface="Lucida Console" pitchFamily="49" charset="0"/>
              </a:rPr>
              <a:t>dev</a:t>
            </a:r>
            <a:r>
              <a:rPr lang="en-US" sz="1800" dirty="0">
                <a:latin typeface="Lucida Console" pitchFamily="49" charset="0"/>
              </a:rPr>
              <a:t> address	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I2C_WAIT</a:t>
            </a:r>
            <a:r>
              <a:rPr lang="en-US" sz="1800" dirty="0">
                <a:latin typeface="Lucida Console" pitchFamily="49" charset="0"/>
              </a:rPr>
              <a:t>;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wait for completion 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I2C0-</a:t>
            </a:r>
            <a:r>
              <a:rPr lang="en-US" sz="1800" dirty="0">
                <a:latin typeface="Lucida Console" pitchFamily="49" charset="0"/>
              </a:rPr>
              <a:t>&gt;D = </a:t>
            </a:r>
            <a:r>
              <a:rPr lang="en-US" sz="1800" dirty="0" smtClean="0">
                <a:latin typeface="Lucida Console" pitchFamily="49" charset="0"/>
              </a:rPr>
              <a:t>address</a:t>
            </a:r>
            <a:r>
              <a:rPr lang="en-US" sz="1800" dirty="0">
                <a:latin typeface="Lucida Console" pitchFamily="49" charset="0"/>
              </a:rPr>
              <a:t>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send read </a:t>
            </a:r>
            <a:r>
              <a:rPr lang="en-US" sz="1800" dirty="0" smtClean="0">
                <a:latin typeface="Lucida Console" pitchFamily="49" charset="0"/>
              </a:rPr>
              <a:t>address 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I2C_WAIT</a:t>
            </a:r>
            <a:r>
              <a:rPr lang="en-US" sz="1800" dirty="0">
                <a:latin typeface="Lucida Console" pitchFamily="49" charset="0"/>
              </a:rPr>
              <a:t>;		/*wait for completion 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I2C_M_RSTART</a:t>
            </a:r>
            <a:r>
              <a:rPr lang="en-US" sz="1800" dirty="0">
                <a:latin typeface="Lucida Console" pitchFamily="49" charset="0"/>
              </a:rPr>
              <a:t>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repeated start 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I2C0-</a:t>
            </a:r>
            <a:r>
              <a:rPr lang="en-US" sz="1800" dirty="0">
                <a:latin typeface="Lucida Console" pitchFamily="49" charset="0"/>
              </a:rPr>
              <a:t>&gt;D = (dev|0x1</a:t>
            </a:r>
            <a:r>
              <a:rPr lang="en-US" sz="1800" dirty="0" smtClean="0">
                <a:latin typeface="Lucida Console" pitchFamily="49" charset="0"/>
              </a:rPr>
              <a:t>); /*</a:t>
            </a:r>
            <a:r>
              <a:rPr lang="en-US" sz="1800" dirty="0">
                <a:latin typeface="Lucida Console" pitchFamily="49" charset="0"/>
              </a:rPr>
              <a:t>send </a:t>
            </a:r>
            <a:r>
              <a:rPr lang="en-US" sz="1800" dirty="0" err="1">
                <a:latin typeface="Lucida Console" pitchFamily="49" charset="0"/>
              </a:rPr>
              <a:t>dev</a:t>
            </a:r>
            <a:r>
              <a:rPr lang="en-US" sz="1800" dirty="0">
                <a:latin typeface="Lucida Console" pitchFamily="49" charset="0"/>
              </a:rPr>
              <a:t> address (read</a:t>
            </a:r>
            <a:r>
              <a:rPr lang="en-US" sz="1800" dirty="0" smtClean="0">
                <a:latin typeface="Lucida Console" pitchFamily="49" charset="0"/>
              </a:rPr>
              <a:t>) 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I2C_WAIT</a:t>
            </a:r>
            <a:r>
              <a:rPr lang="en-US" sz="1800" dirty="0">
                <a:latin typeface="Lucida Console" pitchFamily="49" charset="0"/>
              </a:rPr>
              <a:t>;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wait for completion 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I2C_REC</a:t>
            </a:r>
            <a:r>
              <a:rPr lang="en-US" sz="1800" dirty="0">
                <a:latin typeface="Lucida Console" pitchFamily="49" charset="0"/>
              </a:rPr>
              <a:t>;	</a:t>
            </a:r>
            <a:r>
              <a:rPr lang="en-US" sz="1800" dirty="0" smtClean="0">
                <a:latin typeface="Lucida Console" pitchFamily="49" charset="0"/>
              </a:rPr>
              <a:t>	/*</a:t>
            </a:r>
            <a:r>
              <a:rPr lang="en-US" sz="1800" dirty="0">
                <a:latin typeface="Lucida Console" pitchFamily="49" charset="0"/>
              </a:rPr>
              <a:t>set to </a:t>
            </a:r>
            <a:r>
              <a:rPr lang="en-US" sz="1800" dirty="0" err="1">
                <a:latin typeface="Lucida Console" pitchFamily="49" charset="0"/>
              </a:rPr>
              <a:t>recieve</a:t>
            </a:r>
            <a:r>
              <a:rPr lang="en-US" sz="1800" dirty="0">
                <a:latin typeface="Lucida Console" pitchFamily="49" charset="0"/>
              </a:rPr>
              <a:t> mode 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NACK</a:t>
            </a:r>
            <a:r>
              <a:rPr lang="en-US" sz="1800" dirty="0">
                <a:latin typeface="Lucida Console" pitchFamily="49" charset="0"/>
              </a:rPr>
              <a:t>;	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set NACK after read	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data </a:t>
            </a:r>
            <a:r>
              <a:rPr lang="en-US" sz="1800" dirty="0">
                <a:latin typeface="Lucida Console" pitchFamily="49" charset="0"/>
              </a:rPr>
              <a:t>= I2C0-&gt;D;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dummy read	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I2C_WAIT</a:t>
            </a:r>
            <a:r>
              <a:rPr lang="en-US" sz="1800" dirty="0">
                <a:latin typeface="Lucida Console" pitchFamily="49" charset="0"/>
              </a:rPr>
              <a:t>;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wait for completion 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I2C_M_STOP</a:t>
            </a:r>
            <a:r>
              <a:rPr lang="en-US" sz="1800" dirty="0">
                <a:latin typeface="Lucida Console" pitchFamily="49" charset="0"/>
              </a:rPr>
              <a:t>;	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send stop	*/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data </a:t>
            </a:r>
            <a:r>
              <a:rPr lang="en-US" sz="1800" dirty="0">
                <a:latin typeface="Lucida Console" pitchFamily="49" charset="0"/>
              </a:rPr>
              <a:t>= I2C0-&gt;D;	</a:t>
            </a:r>
            <a:r>
              <a:rPr lang="en-US" sz="1800" dirty="0" smtClean="0">
                <a:latin typeface="Lucida Console" pitchFamily="49" charset="0"/>
              </a:rPr>
              <a:t>/*</a:t>
            </a:r>
            <a:r>
              <a:rPr lang="en-US" sz="1800" dirty="0">
                <a:latin typeface="Lucida Console" pitchFamily="49" charset="0"/>
              </a:rPr>
              <a:t>read data	</a:t>
            </a:r>
            <a:r>
              <a:rPr lang="en-US" sz="1800" dirty="0" smtClean="0">
                <a:latin typeface="Lucida Console" pitchFamily="49" charset="0"/>
              </a:rPr>
              <a:t>*/</a:t>
            </a:r>
            <a:endParaRPr lang="en-US" sz="18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958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Multiple Bytes from a Device: Set Up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86868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I2C_TRAN;</a:t>
            </a: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		/*</a:t>
            </a:r>
            <a:r>
              <a:rPr lang="en-US" sz="2000" dirty="0">
                <a:latin typeface="Lucida Console" pitchFamily="49" charset="0"/>
              </a:rPr>
              <a:t>set to transmit mode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I2C_M_START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	/*</a:t>
            </a:r>
            <a:r>
              <a:rPr lang="en-US" sz="2000" dirty="0">
                <a:latin typeface="Lucida Console" pitchFamily="49" charset="0"/>
              </a:rPr>
              <a:t>send start	</a:t>
            </a:r>
            <a:r>
              <a:rPr lang="en-US" sz="2000" dirty="0" smtClean="0">
                <a:latin typeface="Lucida Console" pitchFamily="49" charset="0"/>
              </a:rPr>
              <a:t>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</a:t>
            </a:r>
            <a:r>
              <a:rPr lang="en-US" sz="2000" dirty="0" err="1">
                <a:latin typeface="Lucida Console" pitchFamily="49" charset="0"/>
              </a:rPr>
              <a:t>dev</a:t>
            </a:r>
            <a:r>
              <a:rPr lang="en-US" sz="2000" dirty="0" smtClean="0">
                <a:latin typeface="Lucida Console" pitchFamily="49" charset="0"/>
              </a:rPr>
              <a:t>;  		/*</a:t>
            </a:r>
            <a:r>
              <a:rPr lang="en-US" sz="2000" dirty="0">
                <a:latin typeface="Lucida Console" pitchFamily="49" charset="0"/>
              </a:rPr>
              <a:t>send </a:t>
            </a:r>
            <a:r>
              <a:rPr lang="en-US" sz="2000" dirty="0" err="1">
                <a:latin typeface="Lucida Console" pitchFamily="49" charset="0"/>
              </a:rPr>
              <a:t>dev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smtClean="0">
                <a:latin typeface="Lucida Console" pitchFamily="49" charset="0"/>
              </a:rPr>
              <a:t>address */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 		/*</a:t>
            </a:r>
            <a:r>
              <a:rPr lang="en-US" sz="2000" dirty="0">
                <a:latin typeface="Lucida Console" pitchFamily="49" charset="0"/>
              </a:rPr>
              <a:t>wait for </a:t>
            </a:r>
            <a:r>
              <a:rPr lang="en-US" sz="2000" dirty="0" err="1">
                <a:latin typeface="Lucida Console" pitchFamily="49" charset="0"/>
              </a:rPr>
              <a:t>ack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smtClean="0">
                <a:latin typeface="Lucida Console" pitchFamily="49" charset="0"/>
              </a:rPr>
              <a:t>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 address;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send read address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		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wait for completion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I2C_M_RSTART</a:t>
            </a:r>
            <a:r>
              <a:rPr lang="en-US" sz="2000" dirty="0">
                <a:latin typeface="Lucida Console" pitchFamily="49" charset="0"/>
              </a:rPr>
              <a:t>;	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repeated start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I2C0-</a:t>
            </a:r>
            <a:r>
              <a:rPr lang="en-US" sz="2000" dirty="0">
                <a:latin typeface="Lucida Console" pitchFamily="49" charset="0"/>
              </a:rPr>
              <a:t>&gt;D = (dev|0x1);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send </a:t>
            </a:r>
            <a:r>
              <a:rPr lang="en-US" sz="2000" dirty="0" err="1">
                <a:latin typeface="Lucida Console" pitchFamily="49" charset="0"/>
              </a:rPr>
              <a:t>dev</a:t>
            </a:r>
            <a:r>
              <a:rPr lang="en-US" sz="2000" dirty="0">
                <a:latin typeface="Lucida Console" pitchFamily="49" charset="0"/>
              </a:rPr>
              <a:t> address (read</a:t>
            </a:r>
            <a:r>
              <a:rPr lang="en-US" sz="2000" dirty="0" smtClean="0">
                <a:latin typeface="Lucida Console" pitchFamily="49" charset="0"/>
              </a:rPr>
              <a:t>) */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		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wait for completion 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I2C_REC</a:t>
            </a:r>
            <a:r>
              <a:rPr lang="en-US" sz="2000" dirty="0">
                <a:latin typeface="Lucida Console" pitchFamily="49" charset="0"/>
              </a:rPr>
              <a:t>;		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set to </a:t>
            </a:r>
            <a:r>
              <a:rPr lang="en-US" sz="2000" dirty="0" smtClean="0">
                <a:latin typeface="Lucida Console" pitchFamily="49" charset="0"/>
              </a:rPr>
              <a:t>receive </a:t>
            </a:r>
            <a:r>
              <a:rPr lang="en-US" sz="2000" dirty="0">
                <a:latin typeface="Lucida Console" pitchFamily="49" charset="0"/>
              </a:rPr>
              <a:t>mode */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785391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Reading Multiple Bytes from a Device: Data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// For each byte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if(</a:t>
            </a:r>
            <a:r>
              <a:rPr lang="en-US" sz="2000" dirty="0" err="1">
                <a:latin typeface="Lucida Console" pitchFamily="49" charset="0"/>
              </a:rPr>
              <a:t>isLastRead</a:t>
            </a:r>
            <a:r>
              <a:rPr lang="en-US" sz="2000" dirty="0" smtClean="0">
                <a:latin typeface="Lucida Console" pitchFamily="49" charset="0"/>
              </a:rPr>
              <a:t>) {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NACK;</a:t>
            </a:r>
            <a:r>
              <a:rPr lang="en-US" sz="2000" dirty="0">
                <a:latin typeface="Lucida Console" pitchFamily="49" charset="0"/>
              </a:rPr>
              <a:t>		/*set NACK after read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} else {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ACK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	/*</a:t>
            </a:r>
            <a:r>
              <a:rPr lang="en-US" sz="2000" dirty="0">
                <a:latin typeface="Lucida Console" pitchFamily="49" charset="0"/>
              </a:rPr>
              <a:t>ACK after read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2000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data </a:t>
            </a:r>
            <a:r>
              <a:rPr lang="en-US" sz="2000" dirty="0">
                <a:latin typeface="Lucida Console" pitchFamily="49" charset="0"/>
              </a:rPr>
              <a:t>= I2C0-&gt;D</a:t>
            </a:r>
            <a:r>
              <a:rPr lang="en-US" sz="2000" dirty="0" smtClean="0">
                <a:latin typeface="Lucida Console" pitchFamily="49" charset="0"/>
              </a:rPr>
              <a:t>;</a:t>
            </a:r>
            <a:r>
              <a:rPr lang="en-US" sz="2000" dirty="0">
                <a:latin typeface="Lucida Console" pitchFamily="49" charset="0"/>
              </a:rPr>
              <a:t>	/*dummy read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I2C_WAIT</a:t>
            </a:r>
            <a:r>
              <a:rPr lang="en-US" sz="2000" dirty="0">
                <a:latin typeface="Lucida Console" pitchFamily="49" charset="0"/>
              </a:rPr>
              <a:t>;	</a:t>
            </a:r>
            <a:r>
              <a:rPr lang="en-US" sz="2000" dirty="0" smtClean="0">
                <a:latin typeface="Lucida Console" pitchFamily="49" charset="0"/>
              </a:rPr>
              <a:t>	/*</a:t>
            </a:r>
            <a:r>
              <a:rPr lang="en-US" sz="2000" dirty="0">
                <a:latin typeface="Lucida Console" pitchFamily="49" charset="0"/>
              </a:rPr>
              <a:t>wait for completion </a:t>
            </a:r>
            <a:r>
              <a:rPr lang="en-US" sz="2000" dirty="0" smtClean="0">
                <a:latin typeface="Lucida Console" pitchFamily="49" charset="0"/>
              </a:rPr>
              <a:t>*/</a:t>
            </a:r>
          </a:p>
          <a:p>
            <a:pPr marL="0" indent="0">
              <a:buNone/>
            </a:pP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if(</a:t>
            </a:r>
            <a:r>
              <a:rPr lang="en-US" sz="2000" dirty="0" err="1" smtClean="0">
                <a:latin typeface="Lucida Console" pitchFamily="49" charset="0"/>
              </a:rPr>
              <a:t>isLastRead</a:t>
            </a:r>
            <a:r>
              <a:rPr lang="en-US" sz="2000" dirty="0">
                <a:latin typeface="Lucida Console" pitchFamily="49" charset="0"/>
              </a:rPr>
              <a:t>)	{</a:t>
            </a:r>
          </a:p>
          <a:p>
            <a:pPr marL="0" indent="0">
              <a:buNone/>
            </a:pPr>
            <a:r>
              <a:rPr lang="en-US" sz="2000" dirty="0">
                <a:latin typeface="Lucida Console" pitchFamily="49" charset="0"/>
              </a:rPr>
              <a:t>	I2C_M_STOP;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send stop	*/</a:t>
            </a: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Console" pitchFamily="49" charset="0"/>
              </a:rPr>
              <a:t>data </a:t>
            </a:r>
            <a:r>
              <a:rPr lang="en-US" sz="2000" dirty="0">
                <a:latin typeface="Lucida Console" pitchFamily="49" charset="0"/>
              </a:rPr>
              <a:t>= I2C0-&gt;D;	</a:t>
            </a:r>
            <a:r>
              <a:rPr lang="en-US" sz="2000" dirty="0" smtClean="0">
                <a:latin typeface="Lucida Console" pitchFamily="49" charset="0"/>
              </a:rPr>
              <a:t>/*</a:t>
            </a:r>
            <a:r>
              <a:rPr lang="en-US" sz="2000" dirty="0">
                <a:latin typeface="Lucida Console" pitchFamily="49" charset="0"/>
              </a:rPr>
              <a:t>read </a:t>
            </a:r>
            <a:r>
              <a:rPr lang="en-US" sz="2000" dirty="0" smtClean="0">
                <a:latin typeface="Lucida Console" pitchFamily="49" charset="0"/>
              </a:rPr>
              <a:t>real data</a:t>
            </a:r>
            <a:r>
              <a:rPr lang="en-US" sz="2000" dirty="0">
                <a:latin typeface="Lucida Console" pitchFamily="49" charset="0"/>
              </a:rPr>
              <a:t>	*/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34984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Example I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C Peripheral: 3-Axis Accelerometer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14800"/>
            <a:ext cx="8763000" cy="2743200"/>
          </a:xfrm>
        </p:spPr>
        <p:txBody>
          <a:bodyPr/>
          <a:lstStyle/>
          <a:p>
            <a:r>
              <a:rPr lang="en-US" sz="2000" dirty="0" smtClean="0"/>
              <a:t>Freescale MMA8451, included in Freedom board</a:t>
            </a:r>
          </a:p>
          <a:p>
            <a:r>
              <a:rPr lang="en-US" sz="2000" dirty="0" smtClean="0"/>
              <a:t>Can measure acceleration in x/y/z directions up to ±2g, ± 4g, ± 8g</a:t>
            </a:r>
          </a:p>
          <a:p>
            <a:r>
              <a:rPr lang="en-US" sz="2000" dirty="0" smtClean="0"/>
              <a:t>Can compute rotation about x/y axes (pitch, roll)</a:t>
            </a:r>
          </a:p>
          <a:p>
            <a:r>
              <a:rPr lang="en-US" sz="2000" dirty="0" smtClean="0"/>
              <a:t>I2C addresses are 0x3A (read) and 0x3B (write)</a:t>
            </a:r>
          </a:p>
          <a:p>
            <a:pPr lvl="1"/>
            <a:r>
              <a:rPr lang="en-US" sz="1800" dirty="0" smtClean="0"/>
              <a:t>011101r (r=1 for read, r=0 for write)</a:t>
            </a:r>
          </a:p>
          <a:p>
            <a:endParaRPr lang="en-US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92"/>
          <a:stretch/>
        </p:blipFill>
        <p:spPr bwMode="auto">
          <a:xfrm>
            <a:off x="1219200" y="879456"/>
            <a:ext cx="7110413" cy="25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63428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MMA8451 on Freedom KL25Z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8775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04876"/>
            <a:ext cx="3171825" cy="17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r="7451"/>
          <a:stretch/>
        </p:blipFill>
        <p:spPr bwMode="auto">
          <a:xfrm>
            <a:off x="609599" y="1066800"/>
            <a:ext cx="4535365" cy="154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1387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Main Registers of Interest in MMA8451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791631" cy="5867400"/>
          </a:xfrm>
        </p:spPr>
        <p:txBody>
          <a:bodyPr/>
          <a:lstStyle/>
          <a:p>
            <a:r>
              <a:rPr lang="en-US" sz="2000" dirty="0" smtClean="0"/>
              <a:t>Acceleration Data</a:t>
            </a:r>
          </a:p>
          <a:p>
            <a:pPr lvl="1"/>
            <a:r>
              <a:rPr lang="en-US" sz="1800" dirty="0" smtClean="0"/>
              <a:t>Signed (two’s complement)  data</a:t>
            </a:r>
          </a:p>
          <a:p>
            <a:pPr lvl="1"/>
            <a:r>
              <a:rPr lang="en-US" sz="1800" dirty="0" smtClean="0"/>
              <a:t>14 or 8 bits per channel (left aligned)</a:t>
            </a:r>
          </a:p>
          <a:p>
            <a:pPr lvl="1"/>
            <a:r>
              <a:rPr lang="en-US" sz="1800" dirty="0" smtClean="0"/>
              <a:t>X-axis: 0x01, 0x02</a:t>
            </a:r>
          </a:p>
          <a:p>
            <a:pPr lvl="1"/>
            <a:r>
              <a:rPr lang="en-US" sz="1800" dirty="0" smtClean="0"/>
              <a:t>Y-axis: 0x03, 0x04</a:t>
            </a:r>
          </a:p>
          <a:p>
            <a:pPr lvl="1"/>
            <a:r>
              <a:rPr lang="en-US" sz="1800" dirty="0" smtClean="0"/>
              <a:t>Z-axis: 0x05, 0x06</a:t>
            </a:r>
          </a:p>
          <a:p>
            <a:r>
              <a:rPr lang="en-US" sz="2000" dirty="0" smtClean="0"/>
              <a:t>Resolution is about </a:t>
            </a:r>
            <a:br>
              <a:rPr lang="en-US" sz="2000" dirty="0" smtClean="0"/>
            </a:br>
            <a:r>
              <a:rPr lang="en-US" sz="2000" dirty="0" smtClean="0"/>
              <a:t>1/4096 g per LSB </a:t>
            </a:r>
            <a:br>
              <a:rPr lang="en-US" sz="2000" dirty="0" smtClean="0"/>
            </a:br>
            <a:r>
              <a:rPr lang="en-US" sz="2000" dirty="0" smtClean="0"/>
              <a:t>(in +/- 2 g mode)</a:t>
            </a:r>
          </a:p>
          <a:p>
            <a:r>
              <a:rPr lang="en-US" sz="2000" dirty="0" smtClean="0"/>
              <a:t>Who Am I?</a:t>
            </a:r>
          </a:p>
          <a:p>
            <a:pPr lvl="1"/>
            <a:r>
              <a:rPr lang="en-US" sz="1800" dirty="0" smtClean="0"/>
              <a:t>Used to identify which device this is (IC-specific)</a:t>
            </a:r>
          </a:p>
          <a:p>
            <a:pPr lvl="1"/>
            <a:r>
              <a:rPr lang="en-US" sz="1800" dirty="0" smtClean="0"/>
              <a:t>Device ID - 0x1A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0231" y="990600"/>
            <a:ext cx="5047569" cy="58674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20231" y="914400"/>
            <a:ext cx="5047569" cy="4048125"/>
            <a:chOff x="228601" y="914400"/>
            <a:chExt cx="5047569" cy="4048125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46"/>
            <a:stretch/>
          </p:blipFill>
          <p:spPr bwMode="auto">
            <a:xfrm>
              <a:off x="228601" y="914400"/>
              <a:ext cx="2906486" cy="404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7"/>
            <a:stretch/>
          </p:blipFill>
          <p:spPr bwMode="auto">
            <a:xfrm>
              <a:off x="3048000" y="914400"/>
              <a:ext cx="2228170" cy="404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029623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Register 1 (0x2A)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4343400" cy="5029200"/>
          </a:xfrm>
        </p:spPr>
        <p:txBody>
          <a:bodyPr/>
          <a:lstStyle/>
          <a:p>
            <a:r>
              <a:rPr lang="en-US" sz="2000" dirty="0" smtClean="0"/>
              <a:t>ACTIVE: set to 1 to put in active (not standby) mode</a:t>
            </a:r>
          </a:p>
          <a:p>
            <a:r>
              <a:rPr lang="en-US" sz="2000" dirty="0" smtClean="0"/>
              <a:t>FREAD: set to 1 to fast read just 8 MSBs of XYZ data </a:t>
            </a:r>
          </a:p>
          <a:p>
            <a:r>
              <a:rPr lang="en-US" sz="2000" dirty="0" smtClean="0"/>
              <a:t>LNOISE: low noise mode</a:t>
            </a:r>
          </a:p>
          <a:p>
            <a:r>
              <a:rPr lang="en-US" sz="2000" dirty="0" smtClean="0"/>
              <a:t>DR2-0: select output data rate from 1.56 Hz to 800 Hz</a:t>
            </a:r>
          </a:p>
          <a:p>
            <a:r>
              <a:rPr lang="en-US" sz="2000" dirty="0" smtClean="0"/>
              <a:t>ASLP_RATE1-0: Select Sleep mode rate from 1.56 to 50 Hz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858848"/>
              </p:ext>
            </p:extLst>
          </p:nvPr>
        </p:nvGraphicFramePr>
        <p:xfrm>
          <a:off x="4678680" y="1905000"/>
          <a:ext cx="422452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128"/>
                <a:gridCol w="762000"/>
                <a:gridCol w="762000"/>
                <a:gridCol w="20573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r>
                        <a:rPr lang="en-US" baseline="0" dirty="0" smtClean="0"/>
                        <a:t> Data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1"/>
            <a:ext cx="8991600" cy="72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54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FIFO configuration</a:t>
            </a:r>
          </a:p>
          <a:p>
            <a:r>
              <a:rPr lang="en-US" sz="2000" dirty="0" smtClean="0"/>
              <a:t>Interrupt control and status</a:t>
            </a:r>
          </a:p>
          <a:p>
            <a:r>
              <a:rPr lang="en-US" sz="2000" dirty="0" smtClean="0"/>
              <a:t>Dynamic range</a:t>
            </a:r>
          </a:p>
          <a:p>
            <a:r>
              <a:rPr lang="en-US" sz="2000" dirty="0" smtClean="0"/>
              <a:t>High-pass filter configuration</a:t>
            </a:r>
          </a:p>
          <a:p>
            <a:r>
              <a:rPr lang="en-US" sz="2000" dirty="0" smtClean="0"/>
              <a:t>Portrait/Landscape detection settings</a:t>
            </a:r>
          </a:p>
          <a:p>
            <a:r>
              <a:rPr lang="en-US" sz="2000" dirty="0" err="1" smtClean="0"/>
              <a:t>Freefall</a:t>
            </a:r>
            <a:r>
              <a:rPr lang="en-US" sz="2000" dirty="0" smtClean="0"/>
              <a:t> detection settings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Sleep control registers</a:t>
            </a:r>
          </a:p>
          <a:p>
            <a:r>
              <a:rPr lang="en-US" sz="2000" dirty="0" smtClean="0"/>
              <a:t>Offset per axis </a:t>
            </a:r>
          </a:p>
          <a:p>
            <a:r>
              <a:rPr lang="en-US" sz="2000" dirty="0"/>
              <a:t>Transient event detection settings</a:t>
            </a:r>
          </a:p>
          <a:p>
            <a:r>
              <a:rPr lang="en-US" sz="2000" dirty="0"/>
              <a:t>Tap (pulse) detection settings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567228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Demonstration: Configure the Accelerometer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429000"/>
            <a:ext cx="8686800" cy="3200400"/>
          </a:xfrm>
        </p:spPr>
        <p:txBody>
          <a:bodyPr/>
          <a:lstStyle/>
          <a:p>
            <a:r>
              <a:rPr lang="en-US" sz="2400" dirty="0" smtClean="0"/>
              <a:t>Source code at mma8451.c</a:t>
            </a:r>
          </a:p>
          <a:p>
            <a:r>
              <a:rPr lang="en-US" sz="2400" dirty="0" smtClean="0"/>
              <a:t>Basic approach</a:t>
            </a:r>
          </a:p>
          <a:p>
            <a:pPr lvl="1"/>
            <a:r>
              <a:rPr lang="en-US" sz="2000" dirty="0" smtClean="0"/>
              <a:t>Read byte from the WHOAMI register, verify it matches expected value for MMA8451</a:t>
            </a:r>
          </a:p>
          <a:p>
            <a:pPr lvl="1"/>
            <a:r>
              <a:rPr lang="en-US" sz="2000" dirty="0" smtClean="0"/>
              <a:t>Delay…</a:t>
            </a:r>
          </a:p>
          <a:p>
            <a:pPr lvl="1"/>
            <a:r>
              <a:rPr lang="en-US" sz="2000" dirty="0" smtClean="0"/>
              <a:t>Set to active, 14-bit mode, 100 Hz sampling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onsole" pitchFamily="49" charset="0"/>
              </a:rPr>
              <a:t>if(i2c_read_byte(MMA_ADDR</a:t>
            </a:r>
            <a:r>
              <a:rPr lang="en-US" sz="2000" dirty="0">
                <a:latin typeface="Lucida Console" pitchFamily="49" charset="0"/>
              </a:rPr>
              <a:t>, REG_WHOAMI) == WHOAMI)	{</a:t>
            </a:r>
          </a:p>
          <a:p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Delay(10);</a:t>
            </a:r>
            <a:endParaRPr lang="en-US" sz="2000" dirty="0">
              <a:latin typeface="Lucida Console" pitchFamily="49" charset="0"/>
            </a:endParaRPr>
          </a:p>
          <a:p>
            <a:r>
              <a:rPr lang="en-US" sz="2000" dirty="0" smtClean="0">
                <a:latin typeface="Lucida Console" pitchFamily="49" charset="0"/>
              </a:rPr>
              <a:t>	//</a:t>
            </a:r>
            <a:r>
              <a:rPr lang="en-US" sz="2000" dirty="0">
                <a:latin typeface="Lucida Console" pitchFamily="49" charset="0"/>
              </a:rPr>
              <a:t>set </a:t>
            </a:r>
            <a:r>
              <a:rPr lang="en-US" sz="2000" dirty="0" smtClean="0">
                <a:latin typeface="Lucida Console" pitchFamily="49" charset="0"/>
              </a:rPr>
              <a:t>active, </a:t>
            </a:r>
            <a:r>
              <a:rPr lang="en-US" sz="2000" dirty="0">
                <a:latin typeface="Lucida Console" pitchFamily="49" charset="0"/>
              </a:rPr>
              <a:t>14 bit </a:t>
            </a:r>
            <a:r>
              <a:rPr lang="en-US" sz="2000" dirty="0" smtClean="0">
                <a:latin typeface="Lucida Console" pitchFamily="49" charset="0"/>
              </a:rPr>
              <a:t>data and </a:t>
            </a:r>
            <a:r>
              <a:rPr lang="en-US" sz="2000" dirty="0">
                <a:latin typeface="Lucida Console" pitchFamily="49" charset="0"/>
              </a:rPr>
              <a:t>100 Hz ODR (0x19)</a:t>
            </a:r>
          </a:p>
          <a:p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i2c_write_byte(MMA_ADDR</a:t>
            </a:r>
            <a:r>
              <a:rPr lang="en-US" sz="2000" dirty="0">
                <a:latin typeface="Lucida Console" pitchFamily="49" charset="0"/>
              </a:rPr>
              <a:t>, REG_CTRL1, 0x01);</a:t>
            </a:r>
          </a:p>
          <a:p>
            <a:r>
              <a:rPr lang="en-US" sz="2000" dirty="0">
                <a:latin typeface="Lucida Console" pitchFamily="49" charset="0"/>
              </a:rPr>
              <a:t>	</a:t>
            </a:r>
            <a:r>
              <a:rPr lang="en-US" sz="2000" dirty="0" smtClean="0">
                <a:latin typeface="Lucida Console" pitchFamily="49" charset="0"/>
              </a:rPr>
              <a:t>return </a:t>
            </a:r>
            <a:r>
              <a:rPr lang="en-US" sz="2000" dirty="0">
                <a:latin typeface="Lucida Console" pitchFamily="49" charset="0"/>
              </a:rPr>
              <a:t>1;</a:t>
            </a:r>
          </a:p>
          <a:p>
            <a:r>
              <a:rPr lang="en-US" sz="2000" dirty="0" smtClean="0">
                <a:latin typeface="Lucida Console" pitchFamily="49" charset="0"/>
              </a:rPr>
              <a:t>}</a:t>
            </a:r>
            <a:endParaRPr lang="en-US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1525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Demonstration: Read the Accelerations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3657600" cy="5867400"/>
          </a:xfrm>
        </p:spPr>
        <p:txBody>
          <a:bodyPr/>
          <a:lstStyle/>
          <a:p>
            <a:r>
              <a:rPr lang="en-US" sz="2000" dirty="0" smtClean="0"/>
              <a:t>Send I2C Start condition</a:t>
            </a:r>
          </a:p>
          <a:p>
            <a:r>
              <a:rPr lang="en-US" sz="2000" dirty="0" smtClean="0"/>
              <a:t>Send read addresses (device and register)</a:t>
            </a:r>
          </a:p>
          <a:p>
            <a:r>
              <a:rPr lang="en-US" sz="2000" dirty="0" smtClean="0"/>
              <a:t>Read first five bytes of data into data[</a:t>
            </a:r>
            <a:r>
              <a:rPr lang="en-US" sz="2000" dirty="0" err="1" smtClean="0"/>
              <a:t>i</a:t>
            </a:r>
            <a:r>
              <a:rPr lang="en-US" sz="2000" dirty="0" smtClean="0"/>
              <a:t>]</a:t>
            </a:r>
          </a:p>
          <a:p>
            <a:r>
              <a:rPr lang="en-US" sz="2000" dirty="0" smtClean="0"/>
              <a:t>Read last byte of data into data[</a:t>
            </a:r>
            <a:r>
              <a:rPr lang="en-US" sz="2000" dirty="0" err="1" smtClean="0"/>
              <a:t>i</a:t>
            </a:r>
            <a:r>
              <a:rPr lang="en-US" sz="2000" dirty="0" smtClean="0"/>
              <a:t>] (also sends stop condition)</a:t>
            </a:r>
          </a:p>
          <a:p>
            <a:endParaRPr lang="en-US" sz="2000" dirty="0" smtClean="0"/>
          </a:p>
          <a:p>
            <a:r>
              <a:rPr lang="en-US" sz="2000" dirty="0" smtClean="0"/>
              <a:t>Append bytes to form 16-bit words (int16_t)</a:t>
            </a:r>
          </a:p>
          <a:p>
            <a:endParaRPr lang="en-US" sz="2000" dirty="0" smtClean="0"/>
          </a:p>
          <a:p>
            <a:r>
              <a:rPr lang="en-US" sz="2000" dirty="0" smtClean="0"/>
              <a:t>Divide by four to adjust for scaling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762000"/>
            <a:ext cx="52705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Lucida Console" pitchFamily="49" charset="0"/>
              </a:rPr>
              <a:t>i2c_start</a:t>
            </a:r>
            <a:r>
              <a:rPr lang="en-US" sz="1800" dirty="0">
                <a:latin typeface="Lucida Console" pitchFamily="49" charset="0"/>
              </a:rPr>
              <a:t>();</a:t>
            </a:r>
          </a:p>
          <a:p>
            <a:r>
              <a:rPr lang="en-US" sz="1800" dirty="0" smtClean="0">
                <a:latin typeface="Lucida Console" pitchFamily="49" charset="0"/>
              </a:rPr>
              <a:t>i2c_read_setup(MMA_ADDR </a:t>
            </a:r>
            <a:r>
              <a:rPr lang="en-US" sz="1800" dirty="0">
                <a:latin typeface="Lucida Console" pitchFamily="49" charset="0"/>
              </a:rPr>
              <a:t>, REG_XHI);</a:t>
            </a:r>
          </a:p>
          <a:p>
            <a:r>
              <a:rPr lang="en-US" sz="1800" dirty="0">
                <a:latin typeface="Lucida Console" pitchFamily="49" charset="0"/>
              </a:rPr>
              <a:t>	</a:t>
            </a:r>
          </a:p>
          <a:p>
            <a:r>
              <a:rPr lang="en-US" sz="1800" dirty="0" smtClean="0">
                <a:latin typeface="Lucida Console" pitchFamily="49" charset="0"/>
              </a:rPr>
              <a:t>for</a:t>
            </a:r>
            <a:r>
              <a:rPr lang="en-US" sz="1800" dirty="0">
                <a:latin typeface="Lucida Console" pitchFamily="49" charset="0"/>
              </a:rPr>
              <a:t>( </a:t>
            </a:r>
            <a:r>
              <a:rPr lang="en-US" sz="1800" dirty="0" err="1" smtClean="0">
                <a:latin typeface="Lucida Console" pitchFamily="49" charset="0"/>
              </a:rPr>
              <a:t>i</a:t>
            </a:r>
            <a:r>
              <a:rPr lang="en-US" sz="1800" dirty="0" smtClean="0">
                <a:latin typeface="Lucida Console" pitchFamily="49" charset="0"/>
              </a:rPr>
              <a:t>=0;i&lt;5;i</a:t>
            </a:r>
            <a:r>
              <a:rPr lang="en-US" sz="1800" dirty="0">
                <a:latin typeface="Lucida Console" pitchFamily="49" charset="0"/>
              </a:rPr>
              <a:t>++)	{</a:t>
            </a:r>
          </a:p>
          <a:p>
            <a:r>
              <a:rPr lang="en-US" sz="1800" dirty="0" smtClean="0">
                <a:latin typeface="Lucida Console" pitchFamily="49" charset="0"/>
              </a:rPr>
              <a:t>	data[</a:t>
            </a:r>
            <a:r>
              <a:rPr lang="en-US" sz="1800" dirty="0" err="1" smtClean="0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] = </a:t>
            </a:r>
            <a:endParaRPr lang="en-US" sz="1800" dirty="0" smtClean="0">
              <a:latin typeface="Lucida Console" pitchFamily="49" charset="0"/>
            </a:endParaRPr>
          </a:p>
          <a:p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	i2c_repeated_read(1</a:t>
            </a:r>
            <a:r>
              <a:rPr lang="en-US" sz="1800" dirty="0">
                <a:latin typeface="Lucida Console" pitchFamily="49" charset="0"/>
              </a:rPr>
              <a:t>);</a:t>
            </a:r>
          </a:p>
          <a:p>
            <a:r>
              <a:rPr lang="en-US" sz="1800" dirty="0" smtClean="0">
                <a:latin typeface="Lucida Console" pitchFamily="49" charset="0"/>
              </a:rPr>
              <a:t>}</a:t>
            </a:r>
            <a:endParaRPr lang="en-US" sz="1800" dirty="0">
              <a:latin typeface="Lucida Console" pitchFamily="49" charset="0"/>
            </a:endParaRPr>
          </a:p>
          <a:p>
            <a:r>
              <a:rPr lang="en-US" sz="1800" dirty="0" smtClean="0">
                <a:latin typeface="Lucida Console" pitchFamily="49" charset="0"/>
              </a:rPr>
              <a:t>data[</a:t>
            </a:r>
            <a:r>
              <a:rPr lang="en-US" sz="1800" dirty="0" err="1" smtClean="0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] = i2c_repeated_read(0);</a:t>
            </a:r>
          </a:p>
          <a:p>
            <a:endParaRPr lang="en-US" sz="1800" dirty="0" smtClean="0">
              <a:latin typeface="Lucida Console" pitchFamily="49" charset="0"/>
            </a:endParaRPr>
          </a:p>
          <a:p>
            <a:r>
              <a:rPr lang="nn-NO" sz="1800" dirty="0">
                <a:latin typeface="Lucida Console" pitchFamily="49" charset="0"/>
              </a:rPr>
              <a:t>for ( i=0; i&lt;3; i++ ) {</a:t>
            </a:r>
          </a:p>
          <a:p>
            <a:r>
              <a:rPr lang="nn-NO" sz="1800" dirty="0" smtClean="0">
                <a:latin typeface="Lucida Console" pitchFamily="49" charset="0"/>
              </a:rPr>
              <a:t>	temp[i</a:t>
            </a:r>
            <a:r>
              <a:rPr lang="nn-NO" sz="1800" dirty="0">
                <a:latin typeface="Lucida Console" pitchFamily="49" charset="0"/>
              </a:rPr>
              <a:t>] = (int16_t) </a:t>
            </a:r>
            <a:endParaRPr lang="nn-NO" sz="1800" dirty="0" smtClean="0">
              <a:latin typeface="Lucida Console" pitchFamily="49" charset="0"/>
            </a:endParaRPr>
          </a:p>
          <a:p>
            <a:r>
              <a:rPr lang="nn-NO" sz="1800" dirty="0">
                <a:latin typeface="Lucida Console" pitchFamily="49" charset="0"/>
              </a:rPr>
              <a:t>	</a:t>
            </a:r>
            <a:r>
              <a:rPr lang="nn-NO" sz="1800" dirty="0" smtClean="0">
                <a:latin typeface="Lucida Console" pitchFamily="49" charset="0"/>
              </a:rPr>
              <a:t>	((</a:t>
            </a:r>
            <a:r>
              <a:rPr lang="nn-NO" sz="1800" dirty="0">
                <a:latin typeface="Lucida Console" pitchFamily="49" charset="0"/>
              </a:rPr>
              <a:t>data[2*i]&lt;&lt;8) | </a:t>
            </a:r>
            <a:endParaRPr lang="nn-NO" sz="1800" dirty="0" smtClean="0">
              <a:latin typeface="Lucida Console" pitchFamily="49" charset="0"/>
            </a:endParaRPr>
          </a:p>
          <a:p>
            <a:r>
              <a:rPr lang="nn-NO" sz="1800" dirty="0">
                <a:latin typeface="Lucida Console" pitchFamily="49" charset="0"/>
              </a:rPr>
              <a:t>	</a:t>
            </a:r>
            <a:r>
              <a:rPr lang="nn-NO" sz="1800" dirty="0" smtClean="0">
                <a:latin typeface="Lucida Console" pitchFamily="49" charset="0"/>
              </a:rPr>
              <a:t>	data[2*i+1</a:t>
            </a:r>
            <a:r>
              <a:rPr lang="nn-NO" sz="1800" dirty="0">
                <a:latin typeface="Lucida Console" pitchFamily="49" charset="0"/>
              </a:rPr>
              <a:t>]);</a:t>
            </a:r>
          </a:p>
          <a:p>
            <a:r>
              <a:rPr lang="nn-NO" sz="1800" dirty="0">
                <a:latin typeface="Lucida Console" pitchFamily="49" charset="0"/>
              </a:rPr>
              <a:t>	}</a:t>
            </a:r>
          </a:p>
          <a:p>
            <a:endParaRPr lang="en-US" sz="1800" dirty="0">
              <a:latin typeface="Lucida Console" pitchFamily="49" charset="0"/>
            </a:endParaRPr>
          </a:p>
          <a:p>
            <a:r>
              <a:rPr lang="en-US" sz="1800" dirty="0">
                <a:latin typeface="Lucida Console" pitchFamily="49" charset="0"/>
              </a:rPr>
              <a:t>	</a:t>
            </a:r>
          </a:p>
          <a:p>
            <a:r>
              <a:rPr lang="en-US" sz="1800" dirty="0" smtClean="0">
                <a:latin typeface="Lucida Console" pitchFamily="49" charset="0"/>
              </a:rPr>
              <a:t>// Right-justify, is 14 bits</a:t>
            </a:r>
            <a:endParaRPr lang="en-US" sz="1800" dirty="0">
              <a:latin typeface="Lucida Console" pitchFamily="49" charset="0"/>
            </a:endParaRPr>
          </a:p>
          <a:p>
            <a:r>
              <a:rPr lang="en-US" sz="1800" dirty="0" err="1" smtClean="0">
                <a:latin typeface="Lucida Console" pitchFamily="49" charset="0"/>
              </a:rPr>
              <a:t>acc_X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>
                <a:latin typeface="Lucida Console" pitchFamily="49" charset="0"/>
              </a:rPr>
              <a:t>= temp[0]/4;</a:t>
            </a:r>
          </a:p>
          <a:p>
            <a:r>
              <a:rPr lang="en-US" sz="1800" dirty="0" err="1" smtClean="0">
                <a:latin typeface="Lucida Console" pitchFamily="49" charset="0"/>
              </a:rPr>
              <a:t>acc_Y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>
                <a:latin typeface="Lucida Console" pitchFamily="49" charset="0"/>
              </a:rPr>
              <a:t>= temp[1]/4;</a:t>
            </a:r>
          </a:p>
          <a:p>
            <a:r>
              <a:rPr lang="en-US" sz="1800" dirty="0" err="1" smtClean="0">
                <a:latin typeface="Lucida Console" pitchFamily="49" charset="0"/>
              </a:rPr>
              <a:t>acc_Z</a:t>
            </a:r>
            <a:r>
              <a:rPr lang="en-US" sz="1800" dirty="0" smtClean="0">
                <a:latin typeface="Lucida Console" pitchFamily="49" charset="0"/>
              </a:rPr>
              <a:t> </a:t>
            </a:r>
            <a:r>
              <a:rPr lang="en-US" sz="1800" dirty="0">
                <a:latin typeface="Lucida Console" pitchFamily="49" charset="0"/>
              </a:rPr>
              <a:t>= temp[2]/4</a:t>
            </a:r>
            <a:r>
              <a:rPr lang="en-US" sz="1800" dirty="0" smtClean="0">
                <a:latin typeface="Lucida Console" pitchFamily="49" charset="0"/>
              </a:rPr>
              <a:t>;</a:t>
            </a:r>
            <a:endParaRPr lang="en-US" sz="18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8532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14928</TotalTime>
  <Words>4342</Words>
  <Application>Microsoft Office PowerPoint</Application>
  <PresentationFormat>On-screen Show (4:3)</PresentationFormat>
  <Paragraphs>1108</Paragraphs>
  <Slides>102</Slides>
  <Notes>102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102</vt:i4>
      </vt:variant>
    </vt:vector>
  </HeadingPairs>
  <TitlesOfParts>
    <vt:vector size="106" baseType="lpstr">
      <vt:lpstr>ARMTheme</vt:lpstr>
      <vt:lpstr>Improved ARMTheme</vt:lpstr>
      <vt:lpstr>Visio</vt:lpstr>
      <vt:lpstr>Bitmap Image</vt:lpstr>
      <vt:lpstr>Serial Communications</vt:lpstr>
      <vt:lpstr>Overview</vt:lpstr>
      <vt:lpstr>Why Communicate Serially?</vt:lpstr>
      <vt:lpstr>Example System: Voyager Spacecraft</vt:lpstr>
      <vt:lpstr>Example System</vt:lpstr>
      <vt:lpstr>Parallel Buses</vt:lpstr>
      <vt:lpstr>Synchronous Serial Data Transmission</vt:lpstr>
      <vt:lpstr>Synchronous Full-Duplex Serial Data Bus</vt:lpstr>
      <vt:lpstr>Synchronous Half-Duplex Serial Data Bus</vt:lpstr>
      <vt:lpstr>Asynchronous Serial Communication</vt:lpstr>
      <vt:lpstr>Serial Communication Specifics</vt:lpstr>
      <vt:lpstr>Error Detection</vt:lpstr>
      <vt:lpstr>Tools for Serial Communications Development</vt:lpstr>
      <vt:lpstr>Software Structure – Handling asynchronous Communication</vt:lpstr>
      <vt:lpstr>Software Structure</vt:lpstr>
      <vt:lpstr>Serial Communications and Interrupts</vt:lpstr>
      <vt:lpstr>Enabling and Connecting Interrupts to ISRs</vt:lpstr>
      <vt:lpstr>Code to Implement Queues</vt:lpstr>
      <vt:lpstr>Defining the Queues</vt:lpstr>
      <vt:lpstr>Initialization and Status Inquiries</vt:lpstr>
      <vt:lpstr>Enqueue and Dequeue</vt:lpstr>
      <vt:lpstr>Using the Queues</vt:lpstr>
      <vt:lpstr>Software Structure – Parsing Messages</vt:lpstr>
      <vt:lpstr>Decoding Messages</vt:lpstr>
      <vt:lpstr>Example Binary Serial Data: TSIP</vt:lpstr>
      <vt:lpstr>Example ASCII Serial Data: NMEA-0183</vt:lpstr>
      <vt:lpstr>State Machine for Parsing NMEA-0183</vt:lpstr>
      <vt:lpstr>Parsing</vt:lpstr>
      <vt:lpstr>KL25Z and Freedom Specifics</vt:lpstr>
      <vt:lpstr>Freedom KL25Z Serial I/O</vt:lpstr>
      <vt:lpstr>KL25Z Clock Gating for Serial Comm.</vt:lpstr>
      <vt:lpstr>Asynchronous serial (UART) Communications</vt:lpstr>
      <vt:lpstr>Transmitter Basics</vt:lpstr>
      <vt:lpstr>Receiver Basics</vt:lpstr>
      <vt:lpstr>For this to work…</vt:lpstr>
      <vt:lpstr>KL25 UARTs</vt:lpstr>
      <vt:lpstr>UART Transmitter</vt:lpstr>
      <vt:lpstr>UART Receiver</vt:lpstr>
      <vt:lpstr>Input Data Oversampling</vt:lpstr>
      <vt:lpstr>Baud Rate Generator</vt:lpstr>
      <vt:lpstr>Using the UART</vt:lpstr>
      <vt:lpstr>UART Control Register 1 (UART0_C1)</vt:lpstr>
      <vt:lpstr>UART Control Register 2 (UART0_C2)</vt:lpstr>
      <vt:lpstr>UART Status Register 1 (UART_S1)</vt:lpstr>
      <vt:lpstr>UART Status Register 2 (UARTx_S2)</vt:lpstr>
      <vt:lpstr>Software for Polled Serial Comm.</vt:lpstr>
      <vt:lpstr>Software for Polled Serial Comm.</vt:lpstr>
      <vt:lpstr>Example Transmitter</vt:lpstr>
      <vt:lpstr>Example Receiver: Display Data on LCD</vt:lpstr>
      <vt:lpstr>Software for Interrupt-Driven Serial Comm.</vt:lpstr>
      <vt:lpstr>Peripheral Initialization</vt:lpstr>
      <vt:lpstr>Interrupt Handler: Transmitter</vt:lpstr>
      <vt:lpstr>Interrupt Handler: Receiver</vt:lpstr>
      <vt:lpstr>Interrupt Handler: Error Cases</vt:lpstr>
      <vt:lpstr>Example UART Application</vt:lpstr>
      <vt:lpstr>USB to UART Interface</vt:lpstr>
      <vt:lpstr>Building on Asynchronous Comm.</vt:lpstr>
      <vt:lpstr>Solution to Noise: Higher Voltages</vt:lpstr>
      <vt:lpstr>Solution to Noise: Differential Signaling</vt:lpstr>
      <vt:lpstr>Solutions to Poor Scaling</vt:lpstr>
      <vt:lpstr>Example Protocols</vt:lpstr>
      <vt:lpstr>SPI Communications</vt:lpstr>
      <vt:lpstr>Hardware Architecture</vt:lpstr>
      <vt:lpstr>Serial Data Transmission</vt:lpstr>
      <vt:lpstr>SPI Signal Connection Overview</vt:lpstr>
      <vt:lpstr>SPI Control Register 1 (SPIx_C1)</vt:lpstr>
      <vt:lpstr>Clock and Phase Settings: CPHA = 1</vt:lpstr>
      <vt:lpstr>Clock and Phase Settings: CPHA = 0</vt:lpstr>
      <vt:lpstr>SPI Control Register 2 (SPIx_C2)</vt:lpstr>
      <vt:lpstr>SPI Baud Rate Register (SPIx_BR)</vt:lpstr>
      <vt:lpstr>Normal and Bidirectional Modes</vt:lpstr>
      <vt:lpstr>SPI Example: Secure Digital Card Access</vt:lpstr>
      <vt:lpstr>SPI Commands</vt:lpstr>
      <vt:lpstr>SD Card Transactions</vt:lpstr>
      <vt:lpstr>I2C Communications</vt:lpstr>
      <vt:lpstr>I2C Bus Overview</vt:lpstr>
      <vt:lpstr>I2C Bus Connections</vt:lpstr>
      <vt:lpstr>I2C Message Format</vt:lpstr>
      <vt:lpstr>Master Writing Data to Slave</vt:lpstr>
      <vt:lpstr>Master Reading Data from Slave</vt:lpstr>
      <vt:lpstr>I2C with Register Addressing</vt:lpstr>
      <vt:lpstr>I2C Addressing</vt:lpstr>
      <vt:lpstr>KL25Z I2C Controller</vt:lpstr>
      <vt:lpstr>Setting the I2C Baud Rate</vt:lpstr>
      <vt:lpstr>I2C Control Register 1 – I2Cx_C1</vt:lpstr>
      <vt:lpstr>I2C Status Register – I2Cx_S</vt:lpstr>
      <vt:lpstr>I2C Data Register – I2Cx_D</vt:lpstr>
      <vt:lpstr>Macros in i2c.h</vt:lpstr>
      <vt:lpstr>Writing a Single Byte to a Device</vt:lpstr>
      <vt:lpstr>Reading a Single Byte from a Device</vt:lpstr>
      <vt:lpstr>Reading Multiple Bytes from a Device: Set Up</vt:lpstr>
      <vt:lpstr>Reading Multiple Bytes from a Device: Data</vt:lpstr>
      <vt:lpstr>Example I2C Peripheral: 3-Axis Accelerometer</vt:lpstr>
      <vt:lpstr>MMA8451 on Freedom KL25Z</vt:lpstr>
      <vt:lpstr>Main Registers of Interest in MMA8451</vt:lpstr>
      <vt:lpstr>Control Register 1 (0x2A)</vt:lpstr>
      <vt:lpstr>Additional Registers</vt:lpstr>
      <vt:lpstr>Demonstration: Configure the Accelerometer</vt:lpstr>
      <vt:lpstr>Demonstration: Read the Accelerations</vt:lpstr>
      <vt:lpstr>Protocol Comparison</vt:lpstr>
      <vt:lpstr>Factors to Consider</vt:lpstr>
      <vt:lpstr>Protocol Trade-Offs</vt:lpstr>
    </vt:vector>
  </TitlesOfParts>
  <Company>NCSU ECE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Serial Communications</dc:title>
  <dc:creator>Alex Dean/Jim Conrad</dc:creator>
  <cp:lastModifiedBy>Alex</cp:lastModifiedBy>
  <cp:revision>384</cp:revision>
  <cp:lastPrinted>2003-07-20T18:45:12Z</cp:lastPrinted>
  <dcterms:created xsi:type="dcterms:W3CDTF">2002-08-12T14:57:34Z</dcterms:created>
  <dcterms:modified xsi:type="dcterms:W3CDTF">2013-06-20T18:15:51Z</dcterms:modified>
</cp:coreProperties>
</file>